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555" r:id="rId2"/>
    <p:sldId id="609" r:id="rId3"/>
    <p:sldId id="627" r:id="rId4"/>
    <p:sldId id="626" r:id="rId5"/>
    <p:sldId id="487" r:id="rId6"/>
    <p:sldId id="637" r:id="rId7"/>
    <p:sldId id="638" r:id="rId8"/>
    <p:sldId id="501" r:id="rId9"/>
    <p:sldId id="625" r:id="rId10"/>
    <p:sldId id="628" r:id="rId11"/>
    <p:sldId id="563" r:id="rId12"/>
    <p:sldId id="573" r:id="rId13"/>
    <p:sldId id="574" r:id="rId14"/>
    <p:sldId id="575" r:id="rId15"/>
    <p:sldId id="568" r:id="rId16"/>
    <p:sldId id="576" r:id="rId17"/>
    <p:sldId id="590" r:id="rId18"/>
    <p:sldId id="591" r:id="rId19"/>
    <p:sldId id="592" r:id="rId20"/>
    <p:sldId id="642" r:id="rId21"/>
    <p:sldId id="593" r:id="rId22"/>
    <p:sldId id="595" r:id="rId23"/>
    <p:sldId id="578" r:id="rId24"/>
    <p:sldId id="594" r:id="rId25"/>
    <p:sldId id="639" r:id="rId26"/>
    <p:sldId id="589" r:id="rId27"/>
    <p:sldId id="613" r:id="rId28"/>
    <p:sldId id="614" r:id="rId29"/>
    <p:sldId id="643" r:id="rId30"/>
    <p:sldId id="588" r:id="rId31"/>
    <p:sldId id="641" r:id="rId32"/>
    <p:sldId id="640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3D4D5"/>
    <a:srgbClr val="14FF36"/>
    <a:srgbClr val="FF4101"/>
    <a:srgbClr val="FF8118"/>
    <a:srgbClr val="FF2F03"/>
    <a:srgbClr val="005500"/>
    <a:srgbClr val="FF9E39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4" autoAdjust="0"/>
    <p:restoredTop sz="97577" autoAdjust="0"/>
  </p:normalViewPr>
  <p:slideViewPr>
    <p:cSldViewPr snapToGrid="0" snapToObjects="1">
      <p:cViewPr>
        <p:scale>
          <a:sx n="150" d="100"/>
          <a:sy n="150" d="100"/>
        </p:scale>
        <p:origin x="-48" y="1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48AAA-E02B-1541-8D17-A63C2CAF8436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89C10-B3F4-9B4B-BF4D-8596329185D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8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6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8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4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1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4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5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7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4BDB942-B37E-4140-808B-486F5D9FA45D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8387B03-383E-E647-832B-C1C5A29662B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58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05337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5534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83868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igital Disruption poster.jpg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/>
          <a:stretch/>
        </p:blipFill>
        <p:spPr>
          <a:xfrm>
            <a:off x="0" y="0"/>
            <a:ext cx="9144000" cy="5138739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-4761"/>
            <a:ext cx="9182096" cy="51435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7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.png"/><Relationship Id="rId4" Type="http://schemas.openxmlformats.org/officeDocument/2006/relationships/image" Target="../media/image23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49.jpg"/><Relationship Id="rId4" Type="http://schemas.openxmlformats.org/officeDocument/2006/relationships/image" Target="../media/image5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gital Disruption post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/>
          <a:stretch/>
        </p:blipFill>
        <p:spPr>
          <a:xfrm>
            <a:off x="0" y="0"/>
            <a:ext cx="9144000" cy="51387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0944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Digital Design Disruption in Automobiles</a:t>
            </a:r>
            <a:endParaRPr lang="en-US" sz="2800" spc="300" dirty="0">
              <a:solidFill>
                <a:schemeClr val="bg1">
                  <a:lumMod val="95000"/>
                </a:schemeClr>
              </a:solidFill>
              <a:latin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868" y="703314"/>
            <a:ext cx="324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300" dirty="0" smtClean="0">
                <a:solidFill>
                  <a:srgbClr val="FF4101"/>
                </a:solidFill>
                <a:latin typeface="Gill Sans Light"/>
              </a:rPr>
              <a:t>Michael Robinson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411" y="1308918"/>
            <a:ext cx="2319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 smtClean="0">
                <a:solidFill>
                  <a:schemeClr val="bg1">
                    <a:lumMod val="75000"/>
                  </a:schemeClr>
                </a:solidFill>
                <a:latin typeface="Gill Sans Light"/>
              </a:rPr>
              <a:t>November 26, 2018</a:t>
            </a:r>
          </a:p>
        </p:txBody>
      </p:sp>
      <p:pic>
        <p:nvPicPr>
          <p:cNvPr id="13" name="Picture 12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4" name="Picture 13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el x logo 2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3" name="Picture 2" descr="vaielettrico-logo-03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8733" y="2858654"/>
            <a:ext cx="3310468" cy="2073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1007975"/>
            <a:ext cx="9144013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AMARA’S LAW</a:t>
            </a:r>
          </a:p>
          <a:p>
            <a:pPr algn="ctr"/>
            <a:r>
              <a:rPr lang="it-IT" sz="2400" i="1" dirty="0" smtClean="0">
                <a:solidFill>
                  <a:srgbClr val="FFFFFF"/>
                </a:solidFill>
                <a:latin typeface="Gill Sans Light"/>
              </a:rPr>
              <a:t>“All’introduzione di nuove tecnologie si tende a sovrastimarne l’impatto a  breve termine e a sottostimarne l’impatto a lungo termine“</a:t>
            </a:r>
            <a:endParaRPr lang="it-IT" sz="2400" dirty="0">
              <a:solidFill>
                <a:srgbClr val="FFFFFF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0693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 bwMode="auto">
          <a:xfrm>
            <a:off x="2446338" y="3568171"/>
            <a:ext cx="2000250" cy="1092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585758" y="3581400"/>
            <a:ext cx="2000250" cy="1092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762750" y="3576638"/>
            <a:ext cx="2000250" cy="1092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-7938" y="4741863"/>
            <a:ext cx="9144001" cy="498475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 dirty="0">
                <a:solidFill>
                  <a:srgbClr val="FFFFFF"/>
                </a:solidFill>
                <a:latin typeface="Gill Sans Light"/>
              </a:rPr>
              <a:t>Johann </a:t>
            </a:r>
            <a:r>
              <a:rPr lang="en-US" sz="1800" dirty="0" err="1">
                <a:solidFill>
                  <a:srgbClr val="FFFFFF"/>
                </a:solidFill>
                <a:latin typeface="Gill Sans Light"/>
              </a:rPr>
              <a:t>Jungwirth</a:t>
            </a:r>
            <a:r>
              <a:rPr lang="en-US" sz="1800" dirty="0">
                <a:solidFill>
                  <a:srgbClr val="FFFFFF"/>
                </a:solidFill>
                <a:latin typeface="Gill Sans Light"/>
              </a:rPr>
              <a:t> </a:t>
            </a:r>
            <a:r>
              <a:rPr lang="en-US" sz="1800" dirty="0" smtClean="0">
                <a:solidFill>
                  <a:srgbClr val="FFFFFF"/>
                </a:solidFill>
                <a:latin typeface="Gill Sans Light"/>
              </a:rPr>
              <a:t>Chief </a:t>
            </a:r>
            <a:r>
              <a:rPr lang="en-US" sz="1800" dirty="0">
                <a:solidFill>
                  <a:srgbClr val="FFFFFF"/>
                </a:solidFill>
                <a:latin typeface="Gill Sans Light"/>
              </a:rPr>
              <a:t>Digital Officer  </a:t>
            </a:r>
            <a:r>
              <a:rPr lang="en-US" sz="1800" dirty="0" smtClean="0">
                <a:solidFill>
                  <a:srgbClr val="FFFFFF"/>
                </a:solidFill>
                <a:latin typeface="Gill Sans Light"/>
              </a:rPr>
              <a:t>Volkswagen </a:t>
            </a:r>
            <a:r>
              <a:rPr lang="en-US" sz="1800" dirty="0">
                <a:solidFill>
                  <a:srgbClr val="FFFFFF"/>
                </a:solidFill>
                <a:latin typeface="Gill Sans Light"/>
              </a:rPr>
              <a:t>Group </a:t>
            </a:r>
          </a:p>
        </p:txBody>
      </p:sp>
      <p:sp>
        <p:nvSpPr>
          <p:cNvPr id="93193" name="Rectangle 1"/>
          <p:cNvSpPr>
            <a:spLocks noChangeArrowheads="1"/>
          </p:cNvSpPr>
          <p:nvPr/>
        </p:nvSpPr>
        <p:spPr bwMode="auto">
          <a:xfrm>
            <a:off x="-28933" y="0"/>
            <a:ext cx="9164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 charset="0"/>
              </a:rPr>
              <a:t>Le Tre Aree di Sviluppo Più “Disruptive” Oggi</a:t>
            </a:r>
            <a:endParaRPr lang="it-IT" sz="2400" dirty="0">
              <a:solidFill>
                <a:srgbClr val="FFFFFF"/>
              </a:solidFill>
              <a:latin typeface="Gill Sans Light" charset="0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-68620" y="3143093"/>
            <a:ext cx="9144001" cy="46196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Sistemi da Sviluppare con la Massima Urgenza</a:t>
            </a:r>
            <a:endParaRPr lang="it-IT" sz="2400" dirty="0">
              <a:solidFill>
                <a:srgbClr val="FFFFFF"/>
              </a:solidFill>
              <a:latin typeface="Gill Sans Ligh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50825" y="3581400"/>
            <a:ext cx="2000250" cy="1092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1625" y="3609975"/>
            <a:ext cx="20193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ill Sans Light"/>
                <a:ea typeface="+mn-ea"/>
                <a:cs typeface="+mn-cs"/>
              </a:rPr>
              <a:t>User Experience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2446338" y="3667125"/>
            <a:ext cx="198596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ill Sans Light"/>
                <a:ea typeface="+mn-ea"/>
                <a:cs typeface="+mn-cs"/>
              </a:rPr>
              <a:t>Digital Platforms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19638" y="3852863"/>
            <a:ext cx="15634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ill Sans Light"/>
                <a:ea typeface="+mn-ea"/>
                <a:cs typeface="+mn-cs"/>
              </a:rPr>
              <a:t>Ecosystems</a:t>
            </a:r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62750" y="3652838"/>
            <a:ext cx="20002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ill Sans Light"/>
                <a:ea typeface="+mn-ea"/>
                <a:cs typeface="+mn-cs"/>
              </a:rPr>
              <a:t>Self-Driving Platform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885824" y="601662"/>
            <a:ext cx="2644775" cy="782638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581399" y="550862"/>
            <a:ext cx="1833377" cy="884238"/>
          </a:xfrm>
          <a:prstGeom prst="rightArrow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4"/>
          <p:cNvSpPr txBox="1">
            <a:spLocks/>
          </p:cNvSpPr>
          <p:nvPr/>
        </p:nvSpPr>
        <p:spPr>
          <a:xfrm>
            <a:off x="-51158" y="423862"/>
            <a:ext cx="1059469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8000" dirty="0" smtClean="0">
                <a:solidFill>
                  <a:srgbClr val="FFFFFF"/>
                </a:solidFill>
                <a:latin typeface="Gill Sans Light"/>
              </a:rPr>
              <a:t>1</a:t>
            </a: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-28933" y="1282700"/>
            <a:ext cx="1059469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8000" dirty="0" smtClean="0">
                <a:solidFill>
                  <a:srgbClr val="FFFFFF"/>
                </a:solidFill>
                <a:latin typeface="Gill Sans Light"/>
              </a:rPr>
              <a:t>2</a:t>
            </a:r>
          </a:p>
        </p:txBody>
      </p:sp>
      <p:sp>
        <p:nvSpPr>
          <p:cNvPr id="53" name="Text Placeholder 4"/>
          <p:cNvSpPr txBox="1">
            <a:spLocks/>
          </p:cNvSpPr>
          <p:nvPr/>
        </p:nvSpPr>
        <p:spPr>
          <a:xfrm>
            <a:off x="-16233" y="2136775"/>
            <a:ext cx="1059469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8000" dirty="0" smtClean="0">
                <a:solidFill>
                  <a:srgbClr val="FFFFFF"/>
                </a:solidFill>
                <a:latin typeface="Gill Sans Light"/>
              </a:rPr>
              <a:t>3</a:t>
            </a:r>
          </a:p>
        </p:txBody>
      </p:sp>
      <p:pic>
        <p:nvPicPr>
          <p:cNvPr id="37" name="Picture 36" descr="enel x logo 2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38" name="Picture 37" descr="vaielettrico-logo-03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 bwMode="auto">
          <a:xfrm>
            <a:off x="885824" y="1501619"/>
            <a:ext cx="2644775" cy="782638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915987" y="2398556"/>
            <a:ext cx="2644775" cy="782638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5466296" y="588962"/>
            <a:ext cx="2644775" cy="782638"/>
          </a:xfrm>
          <a:prstGeom prst="rect">
            <a:avLst/>
          </a:prstGeom>
          <a:solidFill>
            <a:srgbClr val="14FF36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5466296" y="1488919"/>
            <a:ext cx="2644775" cy="782638"/>
          </a:xfrm>
          <a:prstGeom prst="rect">
            <a:avLst/>
          </a:prstGeom>
          <a:solidFill>
            <a:srgbClr val="14FF36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496459" y="2385856"/>
            <a:ext cx="2644775" cy="782638"/>
          </a:xfrm>
          <a:prstGeom prst="rect">
            <a:avLst/>
          </a:prstGeom>
          <a:solidFill>
            <a:srgbClr val="14FF36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Right Arrow 57"/>
          <p:cNvSpPr/>
          <p:nvPr/>
        </p:nvSpPr>
        <p:spPr>
          <a:xfrm>
            <a:off x="3581399" y="1435100"/>
            <a:ext cx="1833377" cy="884238"/>
          </a:xfrm>
          <a:prstGeom prst="rightArrow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>
            <a:off x="3607520" y="2347756"/>
            <a:ext cx="1833377" cy="884238"/>
          </a:xfrm>
          <a:prstGeom prst="rightArrow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5471059" y="625162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Gill Sans Light"/>
              </a:rPr>
              <a:t>Electric  </a:t>
            </a:r>
            <a:r>
              <a:rPr lang="en-US" sz="2400" dirty="0" smtClean="0">
                <a:solidFill>
                  <a:srgbClr val="FFFFFF"/>
                </a:solidFill>
                <a:latin typeface="Gill Sans Light"/>
              </a:rPr>
              <a:t>             Drive </a:t>
            </a:r>
          </a:p>
        </p:txBody>
      </p:sp>
      <p:sp>
        <p:nvSpPr>
          <p:cNvPr id="47" name="Text Placeholder 4"/>
          <p:cNvSpPr txBox="1">
            <a:spLocks/>
          </p:cNvSpPr>
          <p:nvPr/>
        </p:nvSpPr>
        <p:spPr>
          <a:xfrm>
            <a:off x="5471059" y="1484000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Gill Sans Light"/>
              </a:rPr>
              <a:t>Autonomous Driving</a:t>
            </a: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5496459" y="2406337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Gill Sans Light"/>
              </a:rPr>
              <a:t>Vehicle </a:t>
            </a:r>
            <a:r>
              <a:rPr lang="en-US" sz="2400" dirty="0" smtClean="0">
                <a:solidFill>
                  <a:srgbClr val="FFFFFF"/>
                </a:solidFill>
                <a:latin typeface="Gill Sans Light"/>
              </a:rPr>
              <a:t>              Use </a:t>
            </a:r>
            <a:endParaRPr lang="en-US" sz="2400" dirty="0">
              <a:solidFill>
                <a:srgbClr val="FFFFFF"/>
              </a:solidFill>
              <a:latin typeface="Gill Sans Light"/>
            </a:endParaRPr>
          </a:p>
        </p:txBody>
      </p:sp>
      <p:sp>
        <p:nvSpPr>
          <p:cNvPr id="40" name="Text Placeholder 4"/>
          <p:cNvSpPr txBox="1">
            <a:spLocks/>
          </p:cNvSpPr>
          <p:nvPr/>
        </p:nvSpPr>
        <p:spPr>
          <a:xfrm>
            <a:off x="885824" y="582143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 smtClean="0">
                <a:solidFill>
                  <a:srgbClr val="FFFFFF"/>
                </a:solidFill>
                <a:latin typeface="Gill Sans Light"/>
              </a:rPr>
              <a:t>Internal Combustion Engine</a:t>
            </a:r>
          </a:p>
        </p:txBody>
      </p:sp>
      <p:sp>
        <p:nvSpPr>
          <p:cNvPr id="44" name="Text Placeholder 4"/>
          <p:cNvSpPr txBox="1">
            <a:spLocks/>
          </p:cNvSpPr>
          <p:nvPr/>
        </p:nvSpPr>
        <p:spPr>
          <a:xfrm>
            <a:off x="865189" y="1488918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Gill Sans Light"/>
              </a:rPr>
              <a:t>Active </a:t>
            </a:r>
            <a:r>
              <a:rPr lang="en-US" sz="2400" dirty="0" smtClean="0">
                <a:solidFill>
                  <a:srgbClr val="FFFFFF"/>
                </a:solidFill>
                <a:latin typeface="Gill Sans Light"/>
              </a:rPr>
              <a:t>            Driving </a:t>
            </a:r>
          </a:p>
        </p:txBody>
      </p:sp>
      <p:sp>
        <p:nvSpPr>
          <p:cNvPr id="45" name="Text Placeholder 4"/>
          <p:cNvSpPr txBox="1">
            <a:spLocks/>
          </p:cNvSpPr>
          <p:nvPr/>
        </p:nvSpPr>
        <p:spPr>
          <a:xfrm>
            <a:off x="912814" y="2411256"/>
            <a:ext cx="2644774" cy="87153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228573" indent="-228573" algn="l" defTabSz="91428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19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7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8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3" indent="-228573" algn="l" defTabSz="9142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Gill Sans Light"/>
              </a:rPr>
              <a:t>Vehicle </a:t>
            </a:r>
            <a:r>
              <a:rPr lang="en-US" sz="2400" dirty="0" smtClean="0">
                <a:solidFill>
                  <a:srgbClr val="FFFFFF"/>
                </a:solidFill>
                <a:latin typeface="Gill Sans Light"/>
              </a:rPr>
              <a:t>    Possession </a:t>
            </a:r>
          </a:p>
        </p:txBody>
      </p:sp>
    </p:spTree>
    <p:extLst>
      <p:ext uri="{BB962C8B-B14F-4D97-AF65-F5344CB8AC3E}">
        <p14:creationId xmlns:p14="http://schemas.microsoft.com/office/powerpoint/2010/main" val="1252600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583"/>
            <a:ext cx="9144000" cy="410445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96" y="1059583"/>
            <a:ext cx="9182096" cy="4083917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/>
          <p:cNvSpPr/>
          <p:nvPr/>
        </p:nvSpPr>
        <p:spPr>
          <a:xfrm>
            <a:off x="0" y="0"/>
            <a:ext cx="9144000" cy="830991"/>
          </a:xfrm>
          <a:prstGeom prst="rect">
            <a:avLst/>
          </a:prstGeom>
        </p:spPr>
        <p:txBody>
          <a:bodyPr wrap="square" lIns="91433" tIns="45717" rIns="91433" bIns="45717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  <a:latin typeface="Gill Sans Light"/>
                <a:cs typeface="Eurostile"/>
              </a:rPr>
              <a:t>Guidare oggi è sempre più </a:t>
            </a:r>
            <a:r>
              <a:rPr lang="it-IT" sz="2400" dirty="0">
                <a:solidFill>
                  <a:schemeClr val="bg1"/>
                </a:solidFill>
                <a:latin typeface="Gill Sans Light"/>
                <a:cs typeface="Eurostile"/>
              </a:rPr>
              <a:t>un spreco di </a:t>
            </a:r>
            <a:r>
              <a:rPr lang="it-IT" sz="2400" dirty="0" smtClean="0">
                <a:solidFill>
                  <a:schemeClr val="bg1"/>
                </a:solidFill>
                <a:latin typeface="Gill Sans Light"/>
                <a:cs typeface="Eurostile"/>
              </a:rPr>
              <a:t>tempo,                                un’esperienza negativa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812832" y="1406268"/>
            <a:ext cx="3383359" cy="2677650"/>
          </a:xfrm>
          <a:prstGeom prst="rect">
            <a:avLst/>
          </a:prstGeom>
        </p:spPr>
        <p:txBody>
          <a:bodyPr wrap="square" lIns="91433" tIns="45717" rIns="91433" bIns="45717">
            <a:spAutoFit/>
          </a:bodyPr>
          <a:lstStyle/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Prezzi di Benzina</a:t>
            </a:r>
          </a:p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Congestione Traffico</a:t>
            </a:r>
          </a:p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Parcheggio</a:t>
            </a:r>
          </a:p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Inquinamento</a:t>
            </a:r>
            <a:endParaRPr lang="it-IT" sz="2800" dirty="0">
              <a:solidFill>
                <a:srgbClr val="F79646"/>
              </a:solidFill>
              <a:latin typeface="Gill Sans Light"/>
              <a:cs typeface="Eurostile"/>
            </a:endParaRPr>
          </a:p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Incidenti</a:t>
            </a:r>
          </a:p>
          <a:p>
            <a:pPr algn="r"/>
            <a:r>
              <a:rPr lang="it-IT" sz="2800" dirty="0" smtClean="0">
                <a:solidFill>
                  <a:srgbClr val="F79646"/>
                </a:solidFill>
                <a:latin typeface="Gill Sans Light"/>
                <a:cs typeface="Eurostile"/>
              </a:rPr>
              <a:t>Morte</a:t>
            </a:r>
            <a:endParaRPr lang="it-IT" sz="2800" dirty="0">
              <a:solidFill>
                <a:srgbClr val="F79646"/>
              </a:solidFill>
              <a:latin typeface="Gill Sans Light"/>
              <a:cs typeface="Eurostile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4413231" y="1406268"/>
            <a:ext cx="4774361" cy="3108537"/>
          </a:xfrm>
          <a:prstGeom prst="rect">
            <a:avLst/>
          </a:prstGeom>
        </p:spPr>
        <p:txBody>
          <a:bodyPr wrap="square" lIns="91433" tIns="45717" rIns="91433" bIns="45717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Mobilità nell’Epoca Digitale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Ecosistema/Infrastruttura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Connettività Ubiqua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Design dell’Esperienza (UX)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Convergenza Privato/Pubblico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Internet of  </a:t>
            </a:r>
            <a:r>
              <a:rPr lang="it-IT" sz="2800" dirty="0" err="1" smtClean="0">
                <a:solidFill>
                  <a:schemeClr val="bg1"/>
                </a:solidFill>
                <a:latin typeface="Gill Sans Light"/>
                <a:cs typeface="Eurostile"/>
              </a:rPr>
              <a:t>Things</a:t>
            </a:r>
            <a:endParaRPr lang="it-IT" sz="2800" dirty="0" smtClean="0">
              <a:solidFill>
                <a:schemeClr val="bg1"/>
              </a:solidFill>
              <a:latin typeface="Gill Sans Light"/>
              <a:cs typeface="Eurostile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Gill Sans Light"/>
                <a:cs typeface="Eurostile"/>
              </a:rPr>
              <a:t>Intelligenza Artificiale</a:t>
            </a:r>
            <a:endParaRPr lang="it-IT" sz="2800" dirty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812832" y="1059582"/>
            <a:ext cx="3347864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 algn="r">
              <a:defRPr/>
            </a:pPr>
            <a:r>
              <a:rPr lang="it-IT" dirty="0" smtClean="0">
                <a:solidFill>
                  <a:srgbClr val="F79646"/>
                </a:solidFill>
                <a:latin typeface="Gill Sans Light"/>
                <a:ea typeface="+mn-ea"/>
                <a:cs typeface="Eurostile"/>
              </a:rPr>
              <a:t>Realtà Automobilistica Odierna</a:t>
            </a:r>
            <a:endParaRPr lang="it-IT" dirty="0">
              <a:solidFill>
                <a:srgbClr val="F79646"/>
              </a:solidFill>
              <a:latin typeface="Gill Sans Light"/>
              <a:ea typeface="+mn-ea"/>
              <a:cs typeface="Eurostile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4413232" y="1059582"/>
            <a:ext cx="3131840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>
              <a:defRPr/>
            </a:pPr>
            <a:r>
              <a:rPr lang="it-IT" dirty="0" smtClean="0">
                <a:solidFill>
                  <a:schemeClr val="bg1"/>
                </a:solidFill>
                <a:latin typeface="Gill Sans Light"/>
                <a:ea typeface="+mn-ea"/>
                <a:cs typeface="Eurostile"/>
              </a:rPr>
              <a:t>Soluzioni Futuri</a:t>
            </a:r>
            <a:endParaRPr lang="it-IT" dirty="0">
              <a:solidFill>
                <a:schemeClr val="bg1"/>
              </a:solidFill>
              <a:latin typeface="Gill Sans Light"/>
              <a:ea typeface="+mn-ea"/>
              <a:cs typeface="Eurostile"/>
            </a:endParaRPr>
          </a:p>
        </p:txBody>
      </p:sp>
      <p:pic>
        <p:nvPicPr>
          <p:cNvPr id="13" name="Picture 12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4" name="Picture 13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0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caland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" t="4046" r="3500" b="8451"/>
          <a:stretch/>
        </p:blipFill>
        <p:spPr>
          <a:xfrm flipH="1">
            <a:off x="3512430" y="1309933"/>
            <a:ext cx="4971143" cy="3283857"/>
          </a:xfrm>
          <a:prstGeom prst="rect">
            <a:avLst/>
          </a:prstGeom>
        </p:spPr>
      </p:pic>
      <p:pic>
        <p:nvPicPr>
          <p:cNvPr id="10" name="Immagine 9" descr="dialogos nose stretc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2" r="39823"/>
          <a:stretch/>
        </p:blipFill>
        <p:spPr>
          <a:xfrm flipH="1">
            <a:off x="714307" y="1309933"/>
            <a:ext cx="3818238" cy="3283857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452834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Concept Car </a:t>
            </a:r>
            <a:r>
              <a:rPr lang="en-US" sz="2800" b="0" i="0" dirty="0">
                <a:solidFill>
                  <a:schemeClr val="bg1"/>
                </a:solidFill>
                <a:latin typeface="Gill Sans Light"/>
                <a:cs typeface="Gill Sans Light"/>
              </a:rPr>
              <a:t> </a:t>
            </a:r>
            <a:r>
              <a:rPr lang="en-US" sz="2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                                  Production Car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0"/>
            <a:ext cx="914399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3200" b="0" i="0" smtClean="0">
                <a:solidFill>
                  <a:schemeClr val="bg1"/>
                </a:solidFill>
                <a:latin typeface="Gill Sans Light"/>
                <a:cs typeface="Gill Sans Light"/>
              </a:rPr>
              <a:t>Lancia Dialogos</a:t>
            </a:r>
            <a:endParaRPr lang="it-IT" sz="3200" b="0" i="0">
              <a:solidFill>
                <a:schemeClr val="bg1"/>
              </a:solidFill>
              <a:latin typeface="Gill Sans Light"/>
              <a:cs typeface="Gill Sans Light"/>
            </a:endParaRPr>
          </a:p>
        </p:txBody>
      </p:sp>
      <p:pic>
        <p:nvPicPr>
          <p:cNvPr id="15" name="Immagine 32" descr="lancia 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6442" r="7143" b="3362"/>
          <a:stretch>
            <a:fillRect/>
          </a:stretch>
        </p:blipFill>
        <p:spPr bwMode="auto">
          <a:xfrm>
            <a:off x="4149480" y="1309933"/>
            <a:ext cx="766129" cy="80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4307" y="4069242"/>
            <a:ext cx="3818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1998 </a:t>
            </a:r>
            <a:r>
              <a:rPr lang="en-US" sz="1800" b="0" i="0" dirty="0" err="1" smtClean="0">
                <a:solidFill>
                  <a:schemeClr val="bg1"/>
                </a:solidFill>
                <a:latin typeface="Gill Sans Light"/>
                <a:cs typeface="Gill Sans Light"/>
              </a:rPr>
              <a:t>Lancia</a:t>
            </a:r>
            <a:r>
              <a:rPr lang="en-US" sz="1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 Dialogos</a:t>
            </a:r>
            <a:r>
              <a:rPr lang="en-US" sz="2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 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317069" y="4069242"/>
            <a:ext cx="31665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2800" b="0" i="0" dirty="0">
                <a:solidFill>
                  <a:schemeClr val="bg1"/>
                </a:solidFill>
                <a:latin typeface="Gill Sans Light"/>
                <a:cs typeface="Gill Sans Light"/>
              </a:rPr>
              <a:t> </a:t>
            </a:r>
            <a:r>
              <a:rPr lang="en-US" sz="1800" b="0" i="0" dirty="0" err="1">
                <a:solidFill>
                  <a:schemeClr val="bg1"/>
                </a:solidFill>
                <a:latin typeface="Gill Sans Light"/>
                <a:cs typeface="Gill Sans Light"/>
              </a:rPr>
              <a:t>Lancia</a:t>
            </a:r>
            <a:r>
              <a:rPr lang="en-US" sz="1800" b="0" i="0" dirty="0">
                <a:solidFill>
                  <a:schemeClr val="bg1"/>
                </a:solidFill>
                <a:latin typeface="Gill Sans Light"/>
                <a:cs typeface="Gill Sans Light"/>
              </a:rPr>
              <a:t> </a:t>
            </a:r>
            <a:r>
              <a:rPr lang="en-US" sz="1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Thesis </a:t>
            </a:r>
            <a:r>
              <a:rPr lang="en-US" sz="2800" b="0" i="0" dirty="0" smtClean="0">
                <a:solidFill>
                  <a:schemeClr val="bg1"/>
                </a:solidFill>
                <a:latin typeface="Gill Sans Light"/>
                <a:cs typeface="Gill Sans Light"/>
              </a:rPr>
              <a:t>2001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-8465" y="58558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Gill Sans Light"/>
              </a:rPr>
              <a:t>1998</a:t>
            </a:r>
            <a:endParaRPr lang="it-IT" sz="2400" dirty="0">
              <a:solidFill>
                <a:schemeClr val="bg1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077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433" tIns="35716" rIns="71433" bIns="35716"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pic>
        <p:nvPicPr>
          <p:cNvPr id="2" name="Immagine 1" descr="DIALOGOS_I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5" y="0"/>
            <a:ext cx="7196834" cy="5143500"/>
          </a:xfrm>
          <a:prstGeom prst="rect">
            <a:avLst/>
          </a:prstGeom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0" y="0"/>
            <a:ext cx="9144000" cy="4140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44267" tIns="22133" rIns="44267" bIns="22133">
            <a:spAutoFit/>
          </a:bodyPr>
          <a:lstStyle/>
          <a:p>
            <a:pPr algn="ctr">
              <a:defRPr/>
            </a:pPr>
            <a:r>
              <a:rPr lang="it-IT" sz="2400" dirty="0" smtClean="0">
                <a:solidFill>
                  <a:srgbClr val="FFFFFF"/>
                </a:solidFill>
                <a:latin typeface="Gill Sans Light"/>
                <a:cs typeface="Gill Sans Light"/>
              </a:rPr>
              <a:t>La Prima Berlina Autonoma al Mondo (con sedili Vis-à-Vis)</a:t>
            </a:r>
          </a:p>
        </p:txBody>
      </p:sp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1" y="4771265"/>
            <a:ext cx="9144000" cy="3216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44267" tIns="22133" rIns="44267" bIns="22133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Gill Sans Light"/>
              </a:rPr>
              <a:t>6 anni prima della prima DARPA Challenge – 13 anni prima di Google</a:t>
            </a:r>
          </a:p>
        </p:txBody>
      </p:sp>
    </p:spTree>
    <p:extLst>
      <p:ext uri="{BB962C8B-B14F-4D97-AF65-F5344CB8AC3E}">
        <p14:creationId xmlns:p14="http://schemas.microsoft.com/office/powerpoint/2010/main" val="3804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-8121" y="576"/>
            <a:ext cx="9144000" cy="414030"/>
          </a:xfrm>
          <a:prstGeom prst="rect">
            <a:avLst/>
          </a:prstGeom>
          <a:noFill/>
          <a:ln>
            <a:noFill/>
          </a:ln>
          <a:extLst/>
        </p:spPr>
        <p:txBody>
          <a:bodyPr lIns="44267" tIns="22133" rIns="44267" bIns="22133">
            <a:spAutoFit/>
          </a:bodyPr>
          <a:lstStyle/>
          <a:p>
            <a:pPr algn="ctr">
              <a:defRPr/>
            </a:pPr>
            <a:r>
              <a:rPr lang="it-IT" sz="2400" dirty="0" smtClean="0">
                <a:solidFill>
                  <a:srgbClr val="FFFFFF"/>
                </a:solidFill>
                <a:latin typeface="Gill Sans Light"/>
                <a:cs typeface="Gill Sans Light"/>
              </a:rPr>
              <a:t>La Prima Autista Digitale con AI - “Ambrogio”</a:t>
            </a:r>
            <a:endParaRPr lang="it-IT" sz="2400" dirty="0">
              <a:solidFill>
                <a:srgbClr val="FFFFFF"/>
              </a:solidFill>
              <a:latin typeface="Gill Sans Light"/>
              <a:cs typeface="Gill Sans Light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188742" y="4049186"/>
            <a:ext cx="2389910" cy="70514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433" tIns="35716" rIns="71433" bIns="35716"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1" y="4745864"/>
            <a:ext cx="9144000" cy="3216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44267" tIns="22133" rIns="44267" bIns="22133">
            <a:spAutoFit/>
          </a:bodyPr>
          <a:lstStyle/>
          <a:p>
            <a:pPr algn="ctr">
              <a:defRPr/>
            </a:pPr>
            <a:r>
              <a:rPr lang="it-IT" smtClean="0">
                <a:solidFill>
                  <a:srgbClr val="FFFFFF"/>
                </a:solidFill>
                <a:latin typeface="Gill Sans Light"/>
                <a:cs typeface="Gill Sans Light"/>
              </a:rPr>
              <a:t>2 anni prima di Siri – 17 anni prima di Cortana – 19 anni prima di Alexa</a:t>
            </a:r>
          </a:p>
        </p:txBody>
      </p:sp>
    </p:spTree>
    <p:extLst>
      <p:ext uri="{BB962C8B-B14F-4D97-AF65-F5344CB8AC3E}">
        <p14:creationId xmlns:p14="http://schemas.microsoft.com/office/powerpoint/2010/main" val="186862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841RIVAL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5" b="14596"/>
          <a:stretch/>
        </p:blipFill>
        <p:spPr bwMode="auto">
          <a:xfrm>
            <a:off x="-1" y="-1"/>
            <a:ext cx="9144001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12"/>
          <p:cNvSpPr txBox="1">
            <a:spLocks noChangeArrowheads="1"/>
          </p:cNvSpPr>
          <p:nvPr/>
        </p:nvSpPr>
        <p:spPr bwMode="auto">
          <a:xfrm>
            <a:off x="1" y="6001"/>
            <a:ext cx="9144000" cy="4140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44267" tIns="22133" rIns="44267" bIns="22133">
            <a:spAutoFit/>
          </a:bodyPr>
          <a:lstStyle/>
          <a:p>
            <a:pPr algn="ctr">
              <a:defRPr/>
            </a:pPr>
            <a:r>
              <a:rPr lang="it-IT" sz="2400" smtClean="0">
                <a:solidFill>
                  <a:srgbClr val="FFFFFF"/>
                </a:solidFill>
                <a:latin typeface="Gill Sans Light"/>
                <a:cs typeface="Gill Sans Light"/>
              </a:rPr>
              <a:t>I Primi Paraurti Integrati sulle Berline</a:t>
            </a:r>
            <a:endParaRPr lang="it-IT" sz="2400">
              <a:solidFill>
                <a:srgbClr val="FFFFFF"/>
              </a:solidFill>
              <a:latin typeface="Gill Sans Light"/>
              <a:cs typeface="Gill Sans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4700"/>
            <a:ext cx="9144000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6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0" descr="http://img41.imageshack.us/img41/3304/644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144000" cy="515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1"/>
          <p:cNvGrpSpPr/>
          <p:nvPr/>
        </p:nvGrpSpPr>
        <p:grpSpPr>
          <a:xfrm>
            <a:off x="715011" y="1059583"/>
            <a:ext cx="7715249" cy="3708476"/>
            <a:chOff x="715011" y="910433"/>
            <a:chExt cx="7715249" cy="3857625"/>
          </a:xfrm>
        </p:grpSpPr>
        <p:sp>
          <p:nvSpPr>
            <p:cNvPr id="7" name="Rettangolo 6"/>
            <p:cNvSpPr/>
            <p:nvPr/>
          </p:nvSpPr>
          <p:spPr>
            <a:xfrm>
              <a:off x="715011" y="910433"/>
              <a:ext cx="3785870" cy="1875235"/>
            </a:xfrm>
            <a:prstGeom prst="rect">
              <a:avLst/>
            </a:prstGeom>
            <a:solidFill>
              <a:srgbClr val="4F81B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433" tIns="35716" rIns="71433" bIns="3571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0">
                  <a:solidFill>
                    <a:srgbClr val="442F5F"/>
                  </a:solidFill>
                  <a:latin typeface="Gill Sans Light"/>
                </a:rPr>
                <a:t>       </a:t>
              </a:r>
            </a:p>
          </p:txBody>
        </p:sp>
        <p:sp>
          <p:nvSpPr>
            <p:cNvPr id="8" name="Rettangolo 7"/>
            <p:cNvSpPr/>
            <p:nvPr/>
          </p:nvSpPr>
          <p:spPr>
            <a:xfrm>
              <a:off x="715011" y="2892824"/>
              <a:ext cx="3785870" cy="1875234"/>
            </a:xfrm>
            <a:prstGeom prst="rect">
              <a:avLst/>
            </a:prstGeom>
            <a:solidFill>
              <a:srgbClr val="4F81B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433" tIns="35716" rIns="71433" bIns="3571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0">
                  <a:solidFill>
                    <a:srgbClr val="442F5F"/>
                  </a:solidFill>
                  <a:latin typeface="Gill Sans Light"/>
                </a:rPr>
                <a:t>       </a:t>
              </a:r>
            </a:p>
          </p:txBody>
        </p:sp>
        <p:sp>
          <p:nvSpPr>
            <p:cNvPr id="9" name="Rettangolo 8"/>
            <p:cNvSpPr/>
            <p:nvPr/>
          </p:nvSpPr>
          <p:spPr>
            <a:xfrm>
              <a:off x="4643120" y="910433"/>
              <a:ext cx="3787140" cy="1875235"/>
            </a:xfrm>
            <a:prstGeom prst="rect">
              <a:avLst/>
            </a:prstGeom>
            <a:solidFill>
              <a:srgbClr val="4F81B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433" tIns="35716" rIns="71433" bIns="3571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0">
                  <a:solidFill>
                    <a:srgbClr val="442F5F"/>
                  </a:solidFill>
                  <a:latin typeface="Gill Sans Light"/>
                </a:rPr>
                <a:t>       </a:t>
              </a: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4643120" y="2892824"/>
              <a:ext cx="3787140" cy="1875234"/>
            </a:xfrm>
            <a:prstGeom prst="rect">
              <a:avLst/>
            </a:prstGeom>
            <a:solidFill>
              <a:srgbClr val="4F81B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433" tIns="35716" rIns="71433" bIns="3571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0">
                  <a:solidFill>
                    <a:srgbClr val="442F5F"/>
                  </a:solidFill>
                  <a:latin typeface="Gill Sans Light"/>
                </a:rPr>
                <a:t>       </a:t>
              </a:r>
            </a:p>
          </p:txBody>
        </p:sp>
      </p:grpSp>
      <p:sp>
        <p:nvSpPr>
          <p:cNvPr id="22534" name="CasellaDiTesto 10"/>
          <p:cNvSpPr txBox="1">
            <a:spLocks noChangeArrowheads="1"/>
          </p:cNvSpPr>
          <p:nvPr/>
        </p:nvSpPr>
        <p:spPr bwMode="auto">
          <a:xfrm>
            <a:off x="0" y="332186"/>
            <a:ext cx="9144000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i="0">
                <a:solidFill>
                  <a:srgbClr val="442F5F"/>
                </a:solidFill>
                <a:latin typeface="Gill Sans Light"/>
              </a:rPr>
              <a:t>Very Futuristic</a:t>
            </a:r>
          </a:p>
        </p:txBody>
      </p:sp>
      <p:sp>
        <p:nvSpPr>
          <p:cNvPr id="22536" name="CasellaDiTesto 12"/>
          <p:cNvSpPr txBox="1">
            <a:spLocks noChangeArrowheads="1"/>
          </p:cNvSpPr>
          <p:nvPr/>
        </p:nvSpPr>
        <p:spPr bwMode="auto">
          <a:xfrm rot="5400000">
            <a:off x="6752240" y="2736615"/>
            <a:ext cx="3672408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it-IT" b="0" i="0" smtClean="0">
                <a:solidFill>
                  <a:schemeClr val="bg1"/>
                </a:solidFill>
                <a:latin typeface="Gill Sans Light"/>
                <a:cs typeface="Eurostile"/>
              </a:rPr>
              <a:t>Non Credibile – Impossible - Bizzarro</a:t>
            </a:r>
            <a:endParaRPr lang="it-IT" b="0" i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  <p:sp>
        <p:nvSpPr>
          <p:cNvPr id="22537" name="CasellaDiTesto 13"/>
          <p:cNvSpPr txBox="1">
            <a:spLocks noChangeArrowheads="1"/>
          </p:cNvSpPr>
          <p:nvPr/>
        </p:nvSpPr>
        <p:spPr bwMode="auto">
          <a:xfrm rot="16200000" flipH="1">
            <a:off x="-1353500" y="2808624"/>
            <a:ext cx="3816425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it-IT" b="0" i="0" smtClean="0">
                <a:solidFill>
                  <a:schemeClr val="bg1"/>
                </a:solidFill>
                <a:latin typeface="Gill Sans Light"/>
                <a:cs typeface="Eurostile"/>
              </a:rPr>
              <a:t>Credibile – Appropriato - Responsabile</a:t>
            </a:r>
            <a:endParaRPr lang="it-IT" b="0" i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  <p:sp>
        <p:nvSpPr>
          <p:cNvPr id="28" name="Titolo 1"/>
          <p:cNvSpPr txBox="1">
            <a:spLocks/>
          </p:cNvSpPr>
          <p:nvPr/>
        </p:nvSpPr>
        <p:spPr>
          <a:xfrm>
            <a:off x="-14288" y="0"/>
            <a:ext cx="9158288" cy="474133"/>
          </a:xfrm>
          <a:prstGeom prst="rect">
            <a:avLst/>
          </a:prstGeom>
        </p:spPr>
        <p:txBody>
          <a:bodyPr lIns="91433" tIns="45717" rIns="91433" bIns="45717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FF"/>
                </a:solidFill>
                <a:latin typeface="Gill Sans Light"/>
                <a:cs typeface="Eurostile"/>
              </a:rPr>
              <a:t>I Car Designer Vivono sempre nel Futuro</a:t>
            </a:r>
            <a:endParaRPr lang="it-IT" sz="2400" dirty="0">
              <a:solidFill>
                <a:srgbClr val="FFFFFF"/>
              </a:solidFill>
              <a:latin typeface="Gill Sans Light"/>
              <a:ea typeface="+mj-ea"/>
              <a:cs typeface="+mj-cs"/>
            </a:endParaRPr>
          </a:p>
        </p:txBody>
      </p:sp>
      <p:sp>
        <p:nvSpPr>
          <p:cNvPr id="29" name="CasellaDiTesto 21"/>
          <p:cNvSpPr txBox="1">
            <a:spLocks noChangeArrowheads="1"/>
          </p:cNvSpPr>
          <p:nvPr/>
        </p:nvSpPr>
        <p:spPr bwMode="auto">
          <a:xfrm>
            <a:off x="0" y="411510"/>
            <a:ext cx="9144000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dirty="0" smtClean="0">
                <a:solidFill>
                  <a:schemeClr val="bg1"/>
                </a:solidFill>
                <a:latin typeface="Gill Sans Light"/>
              </a:rPr>
              <a:t>Ma quanti anni nel futuro? 3 anni? 5 anni? 10 anni? 30 anni?</a:t>
            </a:r>
            <a:endParaRPr lang="it-IT" dirty="0">
              <a:solidFill>
                <a:schemeClr val="bg1"/>
              </a:solidFill>
              <a:latin typeface="Gill Sans Light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4283968" y="4731990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/>
          <p:cNvGrpSpPr/>
          <p:nvPr/>
        </p:nvGrpSpPr>
        <p:grpSpPr>
          <a:xfrm>
            <a:off x="755576" y="1347614"/>
            <a:ext cx="3456384" cy="3384376"/>
            <a:chOff x="755576" y="1347614"/>
            <a:chExt cx="3456384" cy="3384376"/>
          </a:xfrm>
        </p:grpSpPr>
        <p:cxnSp>
          <p:nvCxnSpPr>
            <p:cNvPr id="6" name="Connettore 1 5"/>
            <p:cNvCxnSpPr/>
            <p:nvPr/>
          </p:nvCxnSpPr>
          <p:spPr>
            <a:xfrm flipH="1" flipV="1">
              <a:off x="755576" y="3651870"/>
              <a:ext cx="3456384" cy="108012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/>
          </p:nvCxnSpPr>
          <p:spPr>
            <a:xfrm flipH="1" flipV="1">
              <a:off x="755576" y="3291830"/>
              <a:ext cx="3456384" cy="144016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/>
          </p:nvCxnSpPr>
          <p:spPr>
            <a:xfrm flipH="1" flipV="1">
              <a:off x="755576" y="2931790"/>
              <a:ext cx="3456384" cy="180020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/>
          </p:nvCxnSpPr>
          <p:spPr>
            <a:xfrm flipH="1" flipV="1">
              <a:off x="755576" y="2571750"/>
              <a:ext cx="3456384" cy="216024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/>
          </p:nvCxnSpPr>
          <p:spPr>
            <a:xfrm flipH="1" flipV="1">
              <a:off x="755576" y="4011910"/>
              <a:ext cx="3456384" cy="72008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/>
          </p:nvCxnSpPr>
          <p:spPr>
            <a:xfrm flipH="1" flipV="1">
              <a:off x="755576" y="1779662"/>
              <a:ext cx="3456384" cy="2952328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/>
          </p:nvCxnSpPr>
          <p:spPr>
            <a:xfrm flipH="1" flipV="1">
              <a:off x="755576" y="2211710"/>
              <a:ext cx="3456384" cy="252028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/>
          </p:nvCxnSpPr>
          <p:spPr>
            <a:xfrm flipH="1" flipV="1">
              <a:off x="755576" y="1347614"/>
              <a:ext cx="3456384" cy="3384376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 flipH="1" flipV="1">
              <a:off x="755576" y="4371950"/>
              <a:ext cx="3456384" cy="36004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o 44"/>
          <p:cNvGrpSpPr/>
          <p:nvPr/>
        </p:nvGrpSpPr>
        <p:grpSpPr>
          <a:xfrm flipH="1">
            <a:off x="4860032" y="1347614"/>
            <a:ext cx="3456384" cy="3384376"/>
            <a:chOff x="755576" y="1347614"/>
            <a:chExt cx="3456384" cy="3384376"/>
          </a:xfrm>
        </p:grpSpPr>
        <p:cxnSp>
          <p:nvCxnSpPr>
            <p:cNvPr id="46" name="Connettore 1 45"/>
            <p:cNvCxnSpPr/>
            <p:nvPr/>
          </p:nvCxnSpPr>
          <p:spPr>
            <a:xfrm flipH="1" flipV="1">
              <a:off x="755576" y="3651870"/>
              <a:ext cx="3456384" cy="108012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 flipH="1" flipV="1">
              <a:off x="755576" y="3291830"/>
              <a:ext cx="3456384" cy="144016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/>
          </p:nvCxnSpPr>
          <p:spPr>
            <a:xfrm flipH="1" flipV="1">
              <a:off x="755576" y="2931790"/>
              <a:ext cx="3456384" cy="180020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/>
          </p:nvCxnSpPr>
          <p:spPr>
            <a:xfrm flipH="1" flipV="1">
              <a:off x="755576" y="2571750"/>
              <a:ext cx="3456384" cy="216024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/>
          </p:nvCxnSpPr>
          <p:spPr>
            <a:xfrm flipH="1" flipV="1">
              <a:off x="755576" y="4011910"/>
              <a:ext cx="3456384" cy="72008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/>
          </p:nvCxnSpPr>
          <p:spPr>
            <a:xfrm flipH="1" flipV="1">
              <a:off x="755576" y="1779662"/>
              <a:ext cx="3456384" cy="2952328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/>
          </p:nvCxnSpPr>
          <p:spPr>
            <a:xfrm flipH="1" flipV="1">
              <a:off x="755576" y="2211710"/>
              <a:ext cx="3456384" cy="252028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 flipH="1" flipV="1">
              <a:off x="755576" y="1347614"/>
              <a:ext cx="3456384" cy="3384376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/>
          </p:nvCxnSpPr>
          <p:spPr>
            <a:xfrm flipH="1" flipV="1">
              <a:off x="755576" y="4371950"/>
              <a:ext cx="3456384" cy="360040"/>
            </a:xfrm>
            <a:prstGeom prst="line">
              <a:avLst/>
            </a:prstGeom>
            <a:ln>
              <a:solidFill>
                <a:srgbClr val="FFFFFF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Picture 42" descr="vaielettrico-logo-03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0" y="4820841"/>
            <a:ext cx="9182096" cy="37068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1" name="CasellaDiTesto 21"/>
          <p:cNvSpPr txBox="1">
            <a:spLocks noChangeArrowheads="1"/>
          </p:cNvSpPr>
          <p:nvPr/>
        </p:nvSpPr>
        <p:spPr bwMode="auto">
          <a:xfrm>
            <a:off x="-14288" y="4782690"/>
            <a:ext cx="9144000" cy="369326"/>
          </a:xfrm>
          <a:prstGeom prst="rect">
            <a:avLst/>
          </a:prstGeom>
          <a:noFill/>
          <a:ln>
            <a:noFill/>
          </a:ln>
          <a:extLst/>
        </p:spPr>
        <p:txBody>
          <a:bodyPr lIns="91433" tIns="45717" rIns="91433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dirty="0" smtClean="0">
                <a:solidFill>
                  <a:schemeClr val="bg1"/>
                </a:solidFill>
                <a:latin typeface="Gill Sans Light"/>
              </a:rPr>
              <a:t>Più lontano nel futuro guardiamo, più nebbiosa diventa la nostra visione.</a:t>
            </a:r>
            <a:endParaRPr lang="it-IT" dirty="0">
              <a:solidFill>
                <a:schemeClr val="bg1"/>
              </a:solidFill>
              <a:latin typeface="Gill Sans Light"/>
            </a:endParaRPr>
          </a:p>
        </p:txBody>
      </p:sp>
      <p:pic>
        <p:nvPicPr>
          <p:cNvPr id="42" name="Picture 41" descr="enel x logo 2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6" name="Picture 15" descr="vertical lines.png"/>
          <p:cNvPicPr>
            <a:picLocks noChangeAspect="1"/>
          </p:cNvPicPr>
          <p:nvPr/>
        </p:nvPicPr>
        <p:blipFill>
          <a:blip r:embed="rId5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6" y="544188"/>
            <a:ext cx="9004300" cy="4673599"/>
          </a:xfrm>
          <a:prstGeom prst="rect">
            <a:avLst/>
          </a:prstGeom>
        </p:spPr>
      </p:pic>
      <p:sp>
        <p:nvSpPr>
          <p:cNvPr id="22548" name="CasellaDiTesto 24"/>
          <p:cNvSpPr txBox="1">
            <a:spLocks noChangeArrowheads="1"/>
          </p:cNvSpPr>
          <p:nvPr/>
        </p:nvSpPr>
        <p:spPr bwMode="auto">
          <a:xfrm>
            <a:off x="692076" y="4477833"/>
            <a:ext cx="2184326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Good </a:t>
            </a:r>
            <a:r>
              <a:rPr lang="en-US" b="0" i="0" dirty="0">
                <a:solidFill>
                  <a:schemeClr val="bg1"/>
                </a:solidFill>
                <a:latin typeface="Gill Sans Light"/>
                <a:cs typeface="Eurostile"/>
              </a:rPr>
              <a:t>D</a:t>
            </a:r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esign</a:t>
            </a:r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  <p:sp>
        <p:nvSpPr>
          <p:cNvPr id="22549" name="CasellaDiTesto 25"/>
          <p:cNvSpPr txBox="1">
            <a:spLocks noChangeArrowheads="1"/>
          </p:cNvSpPr>
          <p:nvPr/>
        </p:nvSpPr>
        <p:spPr bwMode="auto">
          <a:xfrm>
            <a:off x="683569" y="1059583"/>
            <a:ext cx="1864121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0" i="0" dirty="0">
                <a:solidFill>
                  <a:schemeClr val="bg1"/>
                </a:solidFill>
                <a:latin typeface="Gill Sans Light"/>
                <a:cs typeface="Eurostile"/>
              </a:rPr>
              <a:t>Advanced Design</a:t>
            </a:r>
          </a:p>
        </p:txBody>
      </p:sp>
      <p:sp>
        <p:nvSpPr>
          <p:cNvPr id="31" name="CasellaDiTesto 11"/>
          <p:cNvSpPr txBox="1">
            <a:spLocks noChangeArrowheads="1"/>
          </p:cNvSpPr>
          <p:nvPr/>
        </p:nvSpPr>
        <p:spPr bwMode="auto">
          <a:xfrm>
            <a:off x="3923366" y="1008781"/>
            <a:ext cx="1296144" cy="376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b="0" i="0" dirty="0">
                <a:solidFill>
                  <a:schemeClr val="bg1"/>
                </a:solidFill>
                <a:latin typeface="Gill Sans Light"/>
                <a:cs typeface="Eurostile"/>
              </a:rPr>
              <a:t>- </a:t>
            </a:r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2055 </a:t>
            </a:r>
            <a:r>
              <a:rPr lang="en-US" b="0" i="0" dirty="0">
                <a:solidFill>
                  <a:schemeClr val="bg1"/>
                </a:solidFill>
                <a:latin typeface="Gill Sans Light"/>
                <a:cs typeface="Eurostile"/>
              </a:rPr>
              <a:t>-</a:t>
            </a:r>
          </a:p>
          <a:p>
            <a:pPr algn="ctr"/>
            <a:endParaRPr lang="en-US" b="0" i="0" dirty="0" smtClean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- 2050 -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- 2045 -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- 2040 -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- 2035 -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- 2030 -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algn="ct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- 2025 -</a:t>
            </a:r>
          </a:p>
          <a:p>
            <a:pPr algn="ctr"/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  <a:p>
            <a:pPr marL="285750" indent="-285750" algn="ctr">
              <a:buFontTx/>
              <a:buChar char="-"/>
            </a:pPr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2020 –</a:t>
            </a:r>
          </a:p>
        </p:txBody>
      </p:sp>
      <p:sp>
        <p:nvSpPr>
          <p:cNvPr id="33" name="CasellaDiTesto 24"/>
          <p:cNvSpPr txBox="1">
            <a:spLocks noChangeArrowheads="1"/>
          </p:cNvSpPr>
          <p:nvPr/>
        </p:nvSpPr>
        <p:spPr bwMode="auto">
          <a:xfrm>
            <a:off x="6240884" y="4477833"/>
            <a:ext cx="2184326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Bad </a:t>
            </a:r>
            <a:r>
              <a:rPr lang="en-US" b="0" i="0" dirty="0">
                <a:solidFill>
                  <a:schemeClr val="bg1"/>
                </a:solidFill>
                <a:latin typeface="Gill Sans Light"/>
                <a:cs typeface="Eurostile"/>
              </a:rPr>
              <a:t>D</a:t>
            </a:r>
            <a:r>
              <a:rPr lang="en-US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esign</a:t>
            </a:r>
            <a:endParaRPr lang="en-US" b="0" i="0" dirty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  <p:sp>
        <p:nvSpPr>
          <p:cNvPr id="34" name="CasellaDiTesto 25"/>
          <p:cNvSpPr txBox="1">
            <a:spLocks noChangeArrowheads="1"/>
          </p:cNvSpPr>
          <p:nvPr/>
        </p:nvSpPr>
        <p:spPr bwMode="auto">
          <a:xfrm>
            <a:off x="6588225" y="1059583"/>
            <a:ext cx="1864121" cy="31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427" tIns="35713" rIns="71427" bIns="35713">
            <a:spAutoFit/>
          </a:bodyPr>
          <a:lstStyle>
            <a:lvl1pPr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44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it-IT" b="0" i="0" dirty="0" smtClean="0">
                <a:solidFill>
                  <a:schemeClr val="bg1"/>
                </a:solidFill>
                <a:latin typeface="Gill Sans Light"/>
                <a:cs typeface="Eurostile"/>
              </a:rPr>
              <a:t>Fantascienza</a:t>
            </a:r>
            <a:endParaRPr lang="it-IT" b="0" i="0" dirty="0">
              <a:solidFill>
                <a:schemeClr val="bg1"/>
              </a:solidFill>
              <a:latin typeface="Gill Sans Light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03311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1404" r="24467"/>
          <a:stretch>
            <a:fillRect/>
          </a:stretch>
        </p:blipFill>
        <p:spPr bwMode="auto">
          <a:xfrm>
            <a:off x="0" y="962025"/>
            <a:ext cx="4573588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9"/>
          <a:stretch>
            <a:fillRect/>
          </a:stretch>
        </p:blipFill>
        <p:spPr bwMode="auto">
          <a:xfrm>
            <a:off x="4573588" y="962025"/>
            <a:ext cx="4633912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7410" y="962024"/>
            <a:ext cx="9182096" cy="4181475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8141" t="26097" r="4253" b="4755"/>
          <a:stretch/>
        </p:blipFill>
        <p:spPr>
          <a:xfrm>
            <a:off x="5400677" y="1089025"/>
            <a:ext cx="3279774" cy="132080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4573588" y="962025"/>
            <a:ext cx="0" cy="44291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045" name="Text Box 3"/>
          <p:cNvSpPr txBox="1">
            <a:spLocks noChangeArrowheads="1"/>
          </p:cNvSpPr>
          <p:nvPr/>
        </p:nvSpPr>
        <p:spPr bwMode="auto">
          <a:xfrm>
            <a:off x="1588" y="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C’è </a:t>
            </a:r>
            <a:r>
              <a:rPr lang="it-IT" dirty="0">
                <a:solidFill>
                  <a:schemeClr val="bg1"/>
                </a:solidFill>
                <a:latin typeface="Gill Sans Light" charset="0"/>
                <a:cs typeface="Arial" charset="0"/>
              </a:rPr>
              <a:t>M</a:t>
            </a:r>
            <a:r>
              <a:rPr lang="it-IT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olto Confusione fra i Car Designer Oggi!</a:t>
            </a:r>
            <a:endParaRPr lang="it-IT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87046" name="TextBox 6"/>
          <p:cNvSpPr txBox="1">
            <a:spLocks noChangeArrowheads="1"/>
          </p:cNvSpPr>
          <p:nvPr/>
        </p:nvSpPr>
        <p:spPr bwMode="auto">
          <a:xfrm>
            <a:off x="68263" y="4062413"/>
            <a:ext cx="4808537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FF0000"/>
                </a:solidFill>
                <a:latin typeface="Gill Sans Light" charset="0"/>
              </a:rPr>
              <a:t>L’inquinamento sta sfocando il clima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FF0000"/>
                </a:solidFill>
                <a:latin typeface="Gill Sans Light" charset="0"/>
              </a:rPr>
              <a:t>La congestione del t</a:t>
            </a:r>
            <a:r>
              <a:rPr lang="it-IT" sz="1800" dirty="0">
                <a:solidFill>
                  <a:srgbClr val="FF0000"/>
                </a:solidFill>
                <a:latin typeface="Gill Sans Light" charset="0"/>
              </a:rPr>
              <a:t>raffico sta </a:t>
            </a:r>
            <a:r>
              <a:rPr lang="it-IT" sz="1800" dirty="0" smtClean="0">
                <a:solidFill>
                  <a:srgbClr val="FF0000"/>
                </a:solidFill>
                <a:latin typeface="Gill Sans Light" charset="0"/>
              </a:rPr>
              <a:t>soffocando ogni città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FF0000"/>
                </a:solidFill>
                <a:latin typeface="Gill Sans Light" charset="0"/>
              </a:rPr>
              <a:t>I.34 milioni di morti stradali globali ogni anno</a:t>
            </a:r>
            <a:endParaRPr lang="it-IT" sz="1800" dirty="0">
              <a:solidFill>
                <a:srgbClr val="FF0000"/>
              </a:solidFill>
              <a:latin typeface="Gill Sans Light" charset="0"/>
            </a:endParaRPr>
          </a:p>
        </p:txBody>
      </p:sp>
      <p:pic>
        <p:nvPicPr>
          <p:cNvPr id="8704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8" b="15529"/>
          <a:stretch>
            <a:fillRect/>
          </a:stretch>
        </p:blipFill>
        <p:spPr bwMode="auto">
          <a:xfrm>
            <a:off x="481013" y="1100138"/>
            <a:ext cx="3135312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8" name="TextBox 6"/>
          <p:cNvSpPr txBox="1">
            <a:spLocks noChangeArrowheads="1"/>
          </p:cNvSpPr>
          <p:nvPr/>
        </p:nvSpPr>
        <p:spPr bwMode="auto">
          <a:xfrm>
            <a:off x="50800" y="2416175"/>
            <a:ext cx="4191000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</a:rPr>
              <a:t>Negli Stati Uniti, i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</a:rPr>
              <a:t>pickup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</a:rPr>
              <a:t> guadagnano più soldi di tutte le altre vetture</a:t>
            </a:r>
          </a:p>
          <a:p>
            <a:pPr algn="ctr" eaLnBrk="1" hangingPunct="1">
              <a:lnSpc>
                <a:spcPct val="90000"/>
              </a:lnSpc>
            </a:pPr>
            <a:endParaRPr lang="it-IT" sz="1800" dirty="0">
              <a:solidFill>
                <a:schemeClr val="bg1"/>
              </a:solidFill>
              <a:latin typeface="Gill Sans Light" charset="0"/>
            </a:endParaRPr>
          </a:p>
        </p:txBody>
      </p:sp>
      <p:sp>
        <p:nvSpPr>
          <p:cNvPr id="87049" name="TextBox 6"/>
          <p:cNvSpPr txBox="1">
            <a:spLocks noChangeArrowheads="1"/>
          </p:cNvSpPr>
          <p:nvPr/>
        </p:nvSpPr>
        <p:spPr bwMode="auto">
          <a:xfrm>
            <a:off x="5003800" y="2416175"/>
            <a:ext cx="4203700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</a:rPr>
              <a:t>Cina è il nuovo leader mondiale per veicoli elettrici (EV) e veicoli autonomi (AV)</a:t>
            </a:r>
          </a:p>
          <a:p>
            <a:pPr algn="ctr" eaLnBrk="1" hangingPunct="1">
              <a:lnSpc>
                <a:spcPct val="90000"/>
              </a:lnSpc>
            </a:pPr>
            <a:endParaRPr lang="it-IT" sz="1800" dirty="0">
              <a:solidFill>
                <a:schemeClr val="bg1"/>
              </a:solidFill>
              <a:latin typeface="Gill Sans Light" charset="0"/>
            </a:endParaRPr>
          </a:p>
        </p:txBody>
      </p:sp>
      <p:sp>
        <p:nvSpPr>
          <p:cNvPr id="87051" name="TextBox 6"/>
          <p:cNvSpPr txBox="1">
            <a:spLocks noChangeArrowheads="1"/>
          </p:cNvSpPr>
          <p:nvPr/>
        </p:nvSpPr>
        <p:spPr bwMode="auto">
          <a:xfrm>
            <a:off x="5400675" y="3990972"/>
            <a:ext cx="3463925" cy="13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13D4D5"/>
                </a:solidFill>
                <a:latin typeface="Gill Sans Light" charset="0"/>
              </a:rPr>
              <a:t>Obbiettivo “Zero”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13D4D5"/>
                </a:solidFill>
                <a:latin typeface="Gill Sans Light" charset="0"/>
              </a:rPr>
              <a:t>Zero Emissioni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13D4D5"/>
                </a:solidFill>
                <a:latin typeface="Gill Sans Light" charset="0"/>
              </a:rPr>
              <a:t>Zero Congestione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rgbClr val="13D4D5"/>
                </a:solidFill>
                <a:latin typeface="Gill Sans Light" charset="0"/>
              </a:rPr>
              <a:t>Zero Incidenti</a:t>
            </a:r>
          </a:p>
          <a:p>
            <a:pPr algn="ctr" eaLnBrk="1" hangingPunct="1">
              <a:lnSpc>
                <a:spcPct val="90000"/>
              </a:lnSpc>
            </a:pPr>
            <a:endParaRPr lang="it-IT" sz="1800" dirty="0">
              <a:solidFill>
                <a:srgbClr val="13D4D5"/>
              </a:solidFill>
              <a:latin typeface="Gill Sans Light" charset="0"/>
            </a:endParaRPr>
          </a:p>
        </p:txBody>
      </p:sp>
      <p:pic>
        <p:nvPicPr>
          <p:cNvPr id="87052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3143250"/>
            <a:ext cx="2709862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6042025" y="3062288"/>
            <a:ext cx="1412875" cy="1016000"/>
          </a:xfrm>
          <a:prstGeom prst="rightArrow">
            <a:avLst/>
          </a:prstGeom>
          <a:solidFill>
            <a:srgbClr val="13D4D5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Right Arrow 24"/>
          <p:cNvSpPr/>
          <p:nvPr/>
        </p:nvSpPr>
        <p:spPr>
          <a:xfrm flipH="1">
            <a:off x="1804988" y="3062288"/>
            <a:ext cx="1412875" cy="1016000"/>
          </a:xfrm>
          <a:prstGeom prst="rightArrow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055" name="Text Box 3"/>
          <p:cNvSpPr txBox="1">
            <a:spLocks noChangeArrowheads="1"/>
          </p:cNvSpPr>
          <p:nvPr/>
        </p:nvSpPr>
        <p:spPr bwMode="auto">
          <a:xfrm>
            <a:off x="4165600" y="2790825"/>
            <a:ext cx="7747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9600">
                <a:solidFill>
                  <a:schemeClr val="bg1"/>
                </a:solidFill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87058" name="TextBox 6"/>
          <p:cNvSpPr txBox="1">
            <a:spLocks noChangeArrowheads="1"/>
          </p:cNvSpPr>
          <p:nvPr/>
        </p:nvSpPr>
        <p:spPr bwMode="auto">
          <a:xfrm>
            <a:off x="3463925" y="1100138"/>
            <a:ext cx="2190750" cy="13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</a:rPr>
              <a:t>I designer devono affrontare entrambi, ma solitamente preferiscono uno       o l’altro.</a:t>
            </a:r>
            <a:endParaRPr lang="it-IT" sz="1800" dirty="0">
              <a:solidFill>
                <a:schemeClr val="bg1"/>
              </a:solidFill>
              <a:latin typeface="Gill Sans Light" charset="0"/>
            </a:endParaRPr>
          </a:p>
        </p:txBody>
      </p:sp>
      <p:sp>
        <p:nvSpPr>
          <p:cNvPr id="87059" name="TextBox 6"/>
          <p:cNvSpPr txBox="1">
            <a:spLocks noChangeArrowheads="1"/>
          </p:cNvSpPr>
          <p:nvPr/>
        </p:nvSpPr>
        <p:spPr bwMode="auto">
          <a:xfrm>
            <a:off x="0" y="5270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  <a:latin typeface="Gill Sans Light" charset="0"/>
              </a:rPr>
              <a:t>Old Mobility                                 New Mobility</a:t>
            </a:r>
            <a:endParaRPr lang="en-US" dirty="0">
              <a:solidFill>
                <a:schemeClr val="bg1"/>
              </a:solidFill>
              <a:latin typeface="Gill Sans Light" charset="0"/>
            </a:endParaRPr>
          </a:p>
        </p:txBody>
      </p:sp>
      <p:pic>
        <p:nvPicPr>
          <p:cNvPr id="27" name="Picture 26" descr="enel x logo 2 copi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28" name="Picture 27" descr="vaielettrico-logo-03 whit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95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Perché esistono automobili brutti? </a:t>
            </a:r>
            <a:endParaRPr lang="it-IT" sz="2400" dirty="0">
              <a:solidFill>
                <a:schemeClr val="bg1">
                  <a:lumMod val="95000"/>
                </a:schemeClr>
              </a:solidFill>
              <a:latin typeface="Gill Sans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8153"/>
          <a:stretch/>
        </p:blipFill>
        <p:spPr>
          <a:xfrm>
            <a:off x="2112810" y="694255"/>
            <a:ext cx="4982259" cy="30522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855" y="374648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Pontiac </a:t>
            </a:r>
            <a:r>
              <a:rPr lang="it-IT" dirty="0" err="1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Aztek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 2001 – 2005 Design Tom </a:t>
            </a:r>
            <a:r>
              <a:rPr lang="it-IT" dirty="0" err="1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Peters</a:t>
            </a:r>
            <a:endParaRPr lang="it-IT" dirty="0">
              <a:solidFill>
                <a:schemeClr val="bg1">
                  <a:lumMod val="95000"/>
                </a:schemeClr>
              </a:solidFill>
              <a:latin typeface="Gill Sans Light"/>
            </a:endParaRPr>
          </a:p>
        </p:txBody>
      </p:sp>
      <p:pic>
        <p:nvPicPr>
          <p:cNvPr id="8" name="Picture 7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0" name="Picture 9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Tom </a:t>
            </a:r>
            <a:r>
              <a:rPr lang="it-IT" sz="2400" dirty="0" err="1" smtClean="0">
                <a:solidFill>
                  <a:srgbClr val="FFFFFF"/>
                </a:solidFill>
                <a:latin typeface="Gill Sans Light"/>
              </a:rPr>
              <a:t>Peters</a:t>
            </a:r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 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  <a:latin typeface="Gill Sans Light"/>
              </a:rPr>
              <a:t>Car Design Lifetime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Achievement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Award 2013</a:t>
            </a:r>
            <a:endParaRPr lang="it-IT" dirty="0">
              <a:solidFill>
                <a:srgbClr val="FFFFFF"/>
              </a:solidFill>
              <a:latin typeface="Gill Sans Light"/>
            </a:endParaRPr>
          </a:p>
        </p:txBody>
      </p:sp>
      <p:pic>
        <p:nvPicPr>
          <p:cNvPr id="2" name="Picture 1" descr="Tom Peters corvett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629" y="735334"/>
            <a:ext cx="3603999" cy="20433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33055" b="3331"/>
          <a:stretch/>
        </p:blipFill>
        <p:spPr>
          <a:xfrm>
            <a:off x="4646107" y="4002006"/>
            <a:ext cx="1796790" cy="7622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" y="3637808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Gill Sans Light"/>
              </a:rPr>
              <a:t>           1986 Corvette Indy          1989 Pontiac Banshee              2003 Cadillac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Sixteen </a:t>
            </a:r>
            <a:endParaRPr lang="en-US" dirty="0" smtClean="0">
              <a:solidFill>
                <a:srgbClr val="FFFFFF"/>
              </a:solidFill>
              <a:latin typeface="Gill Sans Light"/>
            </a:endParaRPr>
          </a:p>
        </p:txBody>
      </p:sp>
      <p:pic>
        <p:nvPicPr>
          <p:cNvPr id="14" name="Picture 13" descr="CorvetteIndyConcept194075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t="28858" r="10210" b="15897"/>
          <a:stretch/>
        </p:blipFill>
        <p:spPr>
          <a:xfrm>
            <a:off x="1459927" y="2931073"/>
            <a:ext cx="1574462" cy="7771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25282" b="28918"/>
          <a:stretch/>
        </p:blipFill>
        <p:spPr>
          <a:xfrm>
            <a:off x="6259859" y="2937887"/>
            <a:ext cx="2261840" cy="7769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t="24318"/>
          <a:stretch/>
        </p:blipFill>
        <p:spPr>
          <a:xfrm>
            <a:off x="563033" y="4002006"/>
            <a:ext cx="1540934" cy="7755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/>
          <a:srcRect t="12182" b="16891"/>
          <a:stretch/>
        </p:blipFill>
        <p:spPr>
          <a:xfrm>
            <a:off x="6891632" y="4002006"/>
            <a:ext cx="1871367" cy="7466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/>
          <a:srcRect t="44444" b="11358"/>
          <a:stretch/>
        </p:blipFill>
        <p:spPr>
          <a:xfrm>
            <a:off x="3516989" y="2937887"/>
            <a:ext cx="2323771" cy="7702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9"/>
          <a:srcRect l="8176" t="22716" r="7779" b="17531"/>
          <a:stretch/>
        </p:blipFill>
        <p:spPr>
          <a:xfrm>
            <a:off x="2650067" y="4002006"/>
            <a:ext cx="1618943" cy="7622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-88903" y="472613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Gill Sans Light"/>
              </a:rPr>
              <a:t>2005 Corvette           2014 Corvette              2006 Camaro               2016 Camaro</a:t>
            </a:r>
            <a:endParaRPr lang="it-IT" dirty="0">
              <a:solidFill>
                <a:srgbClr val="FFFFFF"/>
              </a:solidFill>
              <a:latin typeface="Gill Sans Light"/>
            </a:endParaRPr>
          </a:p>
        </p:txBody>
      </p:sp>
      <p:pic>
        <p:nvPicPr>
          <p:cNvPr id="16" name="Picture 15" descr="vaielettrico-logo-03 whit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99553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Perché automobili elettrici devono essere così brutti? </a:t>
            </a:r>
            <a:endParaRPr lang="it-IT" sz="2400" dirty="0">
              <a:solidFill>
                <a:schemeClr val="bg1">
                  <a:lumMod val="95000"/>
                </a:schemeClr>
              </a:solidFill>
              <a:latin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400" y="2534028"/>
            <a:ext cx="891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1974 Sebring </a:t>
            </a:r>
            <a:r>
              <a:rPr lang="it-IT" dirty="0" err="1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Vanguard</a:t>
            </a:r>
            <a:r>
              <a:rPr lang="it-IT" dirty="0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 </a:t>
            </a:r>
            <a:r>
              <a:rPr lang="it-IT" dirty="0" err="1" smtClean="0">
                <a:solidFill>
                  <a:schemeClr val="bg1">
                    <a:lumMod val="95000"/>
                  </a:schemeClr>
                </a:solidFill>
                <a:latin typeface="Gill Sans Light"/>
              </a:rPr>
              <a:t>CitiCar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             1996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GM EV1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                        2009</a:t>
            </a:r>
            <a:r>
              <a:rPr lang="fr-FR" dirty="0" smtClean="0">
                <a:solidFill>
                  <a:srgbClr val="FFFFFF"/>
                </a:solidFill>
                <a:latin typeface="Gill Sans Light"/>
              </a:rPr>
              <a:t> GEM </a:t>
            </a:r>
            <a:r>
              <a:rPr lang="fr-FR" dirty="0" err="1" smtClean="0">
                <a:solidFill>
                  <a:srgbClr val="FFFFFF"/>
                </a:solidFill>
                <a:latin typeface="Gill Sans Light"/>
              </a:rPr>
              <a:t>Peapod</a:t>
            </a:r>
            <a:r>
              <a:rPr lang="fr-FR" dirty="0" smtClean="0">
                <a:solidFill>
                  <a:srgbClr val="FFFFFF"/>
                </a:solidFill>
                <a:latin typeface="Gill Sans Light"/>
              </a:rPr>
              <a:t> </a:t>
            </a:r>
            <a:r>
              <a:rPr lang="fr-FR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57342"/>
            <a:ext cx="2387600" cy="17923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436" y="757342"/>
            <a:ext cx="2683766" cy="17923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202" y="757341"/>
            <a:ext cx="2430098" cy="17712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0" y="2978786"/>
            <a:ext cx="2374900" cy="17710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745" y="4745445"/>
            <a:ext cx="891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FF"/>
                </a:solidFill>
                <a:latin typeface="Gill Sans Light"/>
              </a:rPr>
              <a:t>pivo 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1 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(2005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)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 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pivo 2 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(2007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)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 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pivo 3 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(2011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)           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ZD2 -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CS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Group, </a:t>
            </a:r>
            <a:r>
              <a:rPr lang="en-US" dirty="0" err="1" smtClean="0">
                <a:solidFill>
                  <a:srgbClr val="FFFFFF"/>
                </a:solidFill>
                <a:latin typeface="Gill Sans Light"/>
              </a:rPr>
              <a:t>Share’ngo</a:t>
            </a:r>
            <a:endParaRPr lang="fr-FR" dirty="0">
              <a:solidFill>
                <a:srgbClr val="FFFFFF"/>
              </a:solidFill>
              <a:latin typeface="Gill Sans Light"/>
            </a:endParaRPr>
          </a:p>
          <a:p>
            <a:pPr algn="ctr"/>
            <a:endParaRPr lang="it-IT" dirty="0">
              <a:solidFill>
                <a:srgbClr val="FFFFFF"/>
              </a:solidFill>
              <a:latin typeface="Gill Sans Light"/>
            </a:endParaRPr>
          </a:p>
        </p:txBody>
      </p:sp>
      <p:pic>
        <p:nvPicPr>
          <p:cNvPr id="12" name="Picture 11" descr="enel x logo 2 copi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3" name="Picture 12" descr="vaielettrico-logo-03 whit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t="15099" b="5457"/>
          <a:stretch/>
        </p:blipFill>
        <p:spPr>
          <a:xfrm>
            <a:off x="3911617" y="2978786"/>
            <a:ext cx="3715280" cy="16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8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" y="508562"/>
            <a:ext cx="8915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Light"/>
              </a:rPr>
              <a:t>Geneva Motor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Show - March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1, 2016</a:t>
            </a:r>
          </a:p>
          <a:p>
            <a:r>
              <a:rPr lang="en-US" dirty="0" smtClean="0">
                <a:solidFill>
                  <a:srgbClr val="FFFF00"/>
                </a:solidFill>
                <a:latin typeface="Gill Sans Light"/>
              </a:rPr>
              <a:t>“There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will </a:t>
            </a:r>
            <a:r>
              <a:rPr lang="en-US" sz="2400" dirty="0">
                <a:solidFill>
                  <a:srgbClr val="FFFF00"/>
                </a:solidFill>
                <a:latin typeface="Gill Sans Light"/>
              </a:rPr>
              <a:t>never, ever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be an electric 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Ferrari.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With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Ferrari, it's almost an obscene 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concept!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Gill Sans Light"/>
              </a:rPr>
              <a:t>This </a:t>
            </a:r>
            <a:r>
              <a:rPr lang="en-US" sz="2400" dirty="0">
                <a:solidFill>
                  <a:srgbClr val="FFFF00"/>
                </a:solidFill>
                <a:latin typeface="Gill Sans Light"/>
              </a:rPr>
              <a:t>is not </a:t>
            </a:r>
            <a:r>
              <a:rPr lang="en-US" sz="2400" dirty="0" smtClean="0">
                <a:solidFill>
                  <a:srgbClr val="FFFF00"/>
                </a:solidFill>
                <a:latin typeface="Gill Sans Light"/>
              </a:rPr>
              <a:t>Ferrari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!!” </a:t>
            </a: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“We have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no interest in building a self-driving Ferrari since the Ferrari brand is, fundamentally, about driving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.”</a:t>
            </a:r>
            <a:endParaRPr lang="en-US" dirty="0">
              <a:solidFill>
                <a:srgbClr val="FFFFFF"/>
              </a:solidFill>
              <a:latin typeface="Gill Sans Light"/>
            </a:endParaRPr>
          </a:p>
          <a:p>
            <a:r>
              <a:rPr lang="en-US" dirty="0">
                <a:solidFill>
                  <a:srgbClr val="FFFF00"/>
                </a:solidFill>
                <a:latin typeface="Gill Sans Light"/>
              </a:rPr>
              <a:t>"You'll have to </a:t>
            </a:r>
            <a:r>
              <a:rPr lang="en-US" sz="2400" dirty="0">
                <a:solidFill>
                  <a:srgbClr val="FFFF00"/>
                </a:solidFill>
                <a:latin typeface="Gill Sans Light"/>
              </a:rPr>
              <a:t>shoot me </a:t>
            </a:r>
            <a:r>
              <a:rPr lang="en-US" sz="2400" dirty="0" smtClean="0">
                <a:solidFill>
                  <a:srgbClr val="FFFF00"/>
                </a:solidFill>
                <a:latin typeface="Gill Sans Light"/>
              </a:rPr>
              <a:t>first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.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” </a:t>
            </a: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Sergio </a:t>
            </a:r>
            <a:r>
              <a:rPr lang="en-US" dirty="0" err="1">
                <a:solidFill>
                  <a:srgbClr val="FFFFFF"/>
                </a:solidFill>
                <a:latin typeface="Gill Sans Light"/>
              </a:rPr>
              <a:t>Marchionne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 </a:t>
            </a:r>
            <a:endParaRPr lang="en-US" dirty="0" smtClean="0">
              <a:solidFill>
                <a:srgbClr val="FFFFFF"/>
              </a:solidFill>
              <a:latin typeface="Gill Sans Light"/>
            </a:endParaRPr>
          </a:p>
          <a:p>
            <a:endParaRPr lang="en-US" dirty="0" smtClean="0">
              <a:solidFill>
                <a:srgbClr val="FFFFFF"/>
              </a:solidFill>
              <a:latin typeface="Gill Sans Light"/>
            </a:endParaRPr>
          </a:p>
          <a:p>
            <a:endParaRPr lang="en-US" dirty="0" smtClean="0">
              <a:solidFill>
                <a:srgbClr val="FFFFFF"/>
              </a:solidFill>
              <a:latin typeface="Gill Sans Light"/>
            </a:endParaRPr>
          </a:p>
          <a:p>
            <a:r>
              <a:rPr lang="en-US" dirty="0">
                <a:solidFill>
                  <a:srgbClr val="FFFFFF"/>
                </a:solidFill>
                <a:latin typeface="Gill Sans Light"/>
              </a:rPr>
              <a:t>Detroit </a:t>
            </a:r>
            <a:r>
              <a:rPr lang="en-US" dirty="0" err="1">
                <a:solidFill>
                  <a:srgbClr val="FFFFFF"/>
                </a:solidFill>
                <a:latin typeface="Gill Sans Light"/>
              </a:rPr>
              <a:t>Autoshow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- Jan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16,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2018</a:t>
            </a:r>
            <a:endParaRPr lang="en-US" dirty="0">
              <a:solidFill>
                <a:srgbClr val="FFFFFF"/>
              </a:solidFill>
              <a:latin typeface="Gill Sans Light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Gill Sans Light"/>
              </a:rPr>
              <a:t>“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If there is an electric supercar to be built, then </a:t>
            </a:r>
            <a:r>
              <a:rPr lang="en-US" sz="2400" dirty="0">
                <a:solidFill>
                  <a:srgbClr val="FFFF00"/>
                </a:solidFill>
                <a:latin typeface="Gill Sans Light"/>
              </a:rPr>
              <a:t>Ferrari will be the </a:t>
            </a:r>
            <a:r>
              <a:rPr lang="en-US" sz="2400" dirty="0" smtClean="0">
                <a:solidFill>
                  <a:srgbClr val="FFFF00"/>
                </a:solidFill>
                <a:latin typeface="Gill Sans Light"/>
              </a:rPr>
              <a:t>first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.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People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are amazed at what Tesla did with a supercar: I’m not trying to minimize what </a:t>
            </a:r>
            <a:r>
              <a:rPr lang="en-US" dirty="0" err="1">
                <a:solidFill>
                  <a:srgbClr val="FFFFFF"/>
                </a:solidFill>
                <a:latin typeface="Gill Sans Light"/>
              </a:rPr>
              <a:t>Elon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 did but I think it’s doable by all of us.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”</a:t>
            </a: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Sergio </a:t>
            </a:r>
            <a:r>
              <a:rPr lang="en-US" dirty="0" err="1" smtClean="0">
                <a:solidFill>
                  <a:srgbClr val="FFFFFF"/>
                </a:solidFill>
                <a:latin typeface="Gill Sans Light"/>
              </a:rPr>
              <a:t>Marchionne</a:t>
            </a:r>
            <a:endParaRPr lang="en-US" dirty="0">
              <a:solidFill>
                <a:srgbClr val="FFFFFF"/>
              </a:solidFill>
              <a:latin typeface="Gill Sans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Italiani sono famosi per i </a:t>
            </a:r>
            <a:r>
              <a:rPr lang="it-IT" sz="2400" dirty="0" err="1">
                <a:solidFill>
                  <a:srgbClr val="FFFFFF"/>
                </a:solidFill>
                <a:latin typeface="Gill Sans Light"/>
              </a:rPr>
              <a:t>s</a:t>
            </a:r>
            <a:r>
              <a:rPr lang="it-IT" sz="2400" dirty="0" err="1" smtClean="0">
                <a:solidFill>
                  <a:srgbClr val="FFFFFF"/>
                </a:solidFill>
                <a:latin typeface="Gill Sans Light"/>
              </a:rPr>
              <a:t>upercar</a:t>
            </a:r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, e quelli elettrici?</a:t>
            </a:r>
          </a:p>
        </p:txBody>
      </p:sp>
      <p:pic>
        <p:nvPicPr>
          <p:cNvPr id="7" name="Picture 6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9" name="Picture 8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4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7"/>
          <p:cNvSpPr>
            <a:spLocks noChangeArrowheads="1"/>
          </p:cNvSpPr>
          <p:nvPr/>
        </p:nvSpPr>
        <p:spPr bwMode="auto">
          <a:xfrm>
            <a:off x="-508020" y="17397"/>
            <a:ext cx="9167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i="0" dirty="0" smtClean="0">
                <a:solidFill>
                  <a:schemeClr val="bg1"/>
                </a:solidFill>
                <a:latin typeface="Gill Sans Light"/>
              </a:rPr>
              <a:t>Che cosa serve veramente per fare un </a:t>
            </a:r>
            <a:r>
              <a:rPr lang="it-IT" sz="2400" i="0" dirty="0" err="1" smtClean="0">
                <a:solidFill>
                  <a:schemeClr val="bg1"/>
                </a:solidFill>
                <a:latin typeface="Gill Sans Light"/>
              </a:rPr>
              <a:t>supercar</a:t>
            </a:r>
            <a:r>
              <a:rPr lang="it-IT" sz="2400" i="0" dirty="0" smtClean="0">
                <a:solidFill>
                  <a:schemeClr val="bg1"/>
                </a:solidFill>
                <a:latin typeface="Gill Sans Light"/>
              </a:rPr>
              <a:t> a zero emissioni? </a:t>
            </a:r>
            <a:endParaRPr lang="it-IT" sz="2400" i="0" dirty="0">
              <a:solidFill>
                <a:schemeClr val="bg1"/>
              </a:solidFill>
              <a:latin typeface="Gill Sans Light"/>
            </a:endParaRPr>
          </a:p>
        </p:txBody>
      </p:sp>
      <p:pic>
        <p:nvPicPr>
          <p:cNvPr id="5" name="Picture 4" descr="EV La Ferrar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900"/>
            <a:ext cx="9144000" cy="3657600"/>
          </a:xfrm>
          <a:prstGeom prst="rect">
            <a:avLst/>
          </a:prstGeom>
        </p:spPr>
      </p:pic>
      <p:sp>
        <p:nvSpPr>
          <p:cNvPr id="6" name="Rettangolo 7"/>
          <p:cNvSpPr>
            <a:spLocks noChangeArrowheads="1"/>
          </p:cNvSpPr>
          <p:nvPr/>
        </p:nvSpPr>
        <p:spPr bwMode="auto">
          <a:xfrm>
            <a:off x="-125416" y="4665137"/>
            <a:ext cx="91678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000" i="0" dirty="0" smtClean="0">
                <a:solidFill>
                  <a:schemeClr val="bg1"/>
                </a:solidFill>
                <a:latin typeface="Gill Sans Light"/>
              </a:rPr>
              <a:t>Secondo voi, basta sostituire il motore a12 cilindri con </a:t>
            </a:r>
            <a:r>
              <a:rPr lang="it-IT" sz="2000" dirty="0" smtClean="0">
                <a:solidFill>
                  <a:schemeClr val="bg1"/>
                </a:solidFill>
                <a:latin typeface="Gill Sans Light"/>
              </a:rPr>
              <a:t>dei</a:t>
            </a:r>
            <a:r>
              <a:rPr lang="it-IT" sz="2000" i="0" dirty="0" smtClean="0">
                <a:solidFill>
                  <a:schemeClr val="bg1"/>
                </a:solidFill>
                <a:latin typeface="Gill Sans Light"/>
              </a:rPr>
              <a:t> motori elettrici?</a:t>
            </a:r>
            <a:endParaRPr lang="it-IT" sz="2000" i="0" dirty="0">
              <a:solidFill>
                <a:schemeClr val="bg1"/>
              </a:solidFill>
              <a:latin typeface="Gill Sans Light"/>
            </a:endParaRPr>
          </a:p>
        </p:txBody>
      </p:sp>
      <p:pic>
        <p:nvPicPr>
          <p:cNvPr id="8" name="Picture 7" descr="La Ferrari engi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32292" r="30972" b="29861"/>
          <a:stretch/>
        </p:blipFill>
        <p:spPr>
          <a:xfrm>
            <a:off x="-23812" y="385465"/>
            <a:ext cx="4325224" cy="1752600"/>
          </a:xfrm>
          <a:prstGeom prst="rect">
            <a:avLst/>
          </a:prstGeom>
        </p:spPr>
      </p:pic>
      <p:pic>
        <p:nvPicPr>
          <p:cNvPr id="9" name="Picture 8" descr="Tesla S engine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3" t="31944" r="34028" b="19097"/>
          <a:stretch/>
        </p:blipFill>
        <p:spPr>
          <a:xfrm>
            <a:off x="6908800" y="990834"/>
            <a:ext cx="1016000" cy="660166"/>
          </a:xfrm>
          <a:prstGeom prst="rect">
            <a:avLst/>
          </a:prstGeom>
        </p:spPr>
      </p:pic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17500" y="1976110"/>
            <a:ext cx="3644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000" i="0" dirty="0" smtClean="0">
                <a:latin typeface="Gill Sans Light"/>
              </a:rPr>
              <a:t>Motore 12 cilindri La Ferrari</a:t>
            </a:r>
            <a:endParaRPr lang="it-IT" sz="2000" i="0" dirty="0">
              <a:latin typeface="Gill Sans Light"/>
            </a:endParaRPr>
          </a:p>
        </p:txBody>
      </p:sp>
      <p:sp>
        <p:nvSpPr>
          <p:cNvPr id="11" name="Rettangolo 7"/>
          <p:cNvSpPr>
            <a:spLocks noChangeArrowheads="1"/>
          </p:cNvSpPr>
          <p:nvPr/>
        </p:nvSpPr>
        <p:spPr bwMode="auto">
          <a:xfrm>
            <a:off x="5499100" y="1651000"/>
            <a:ext cx="3644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000" i="0" dirty="0" smtClean="0">
                <a:latin typeface="Gill Sans Light"/>
              </a:rPr>
              <a:t>Motori elettrici Tesla </a:t>
            </a:r>
            <a:r>
              <a:rPr lang="it-IT" sz="2000" i="0" dirty="0" err="1" smtClean="0">
                <a:latin typeface="Gill Sans Light"/>
              </a:rPr>
              <a:t>S</a:t>
            </a:r>
            <a:endParaRPr lang="it-IT" sz="2000" i="0" dirty="0">
              <a:latin typeface="Gill Sans Light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203700" y="576590"/>
            <a:ext cx="2552700" cy="1074410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enel x logo 2 copi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6" name="Picture 15" descr="vaielettrico-logo-03 whi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9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678" y="880538"/>
            <a:ext cx="6930322" cy="3896447"/>
          </a:xfrm>
          <a:prstGeom prst="rect">
            <a:avLst/>
          </a:prstGeom>
        </p:spPr>
      </p:pic>
      <p:sp>
        <p:nvSpPr>
          <p:cNvPr id="3" name="Rettangolo 7"/>
          <p:cNvSpPr>
            <a:spLocks noChangeArrowheads="1"/>
          </p:cNvSpPr>
          <p:nvPr/>
        </p:nvSpPr>
        <p:spPr bwMode="auto">
          <a:xfrm>
            <a:off x="-362492" y="4465"/>
            <a:ext cx="9167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i="0" dirty="0" smtClean="0">
                <a:solidFill>
                  <a:schemeClr val="bg1"/>
                </a:solidFill>
                <a:latin typeface="Gill Sans Light"/>
              </a:rPr>
              <a:t>Basta sostituire il </a:t>
            </a:r>
            <a:r>
              <a:rPr lang="it-IT" sz="2400" dirty="0" smtClean="0">
                <a:solidFill>
                  <a:schemeClr val="bg1"/>
                </a:solidFill>
                <a:latin typeface="Gill Sans Light"/>
              </a:rPr>
              <a:t>logo</a:t>
            </a:r>
            <a:r>
              <a:rPr lang="it-IT" sz="2400" i="0" dirty="0" smtClean="0">
                <a:solidFill>
                  <a:schemeClr val="bg1"/>
                </a:solidFill>
                <a:latin typeface="Gill Sans Light"/>
              </a:rPr>
              <a:t> americano con </a:t>
            </a:r>
            <a:r>
              <a:rPr lang="it-IT" sz="2400" dirty="0" smtClean="0">
                <a:solidFill>
                  <a:schemeClr val="bg1"/>
                </a:solidFill>
                <a:latin typeface="Gill Sans Light"/>
              </a:rPr>
              <a:t>uno Italiano! Giusto?</a:t>
            </a:r>
            <a:endParaRPr lang="it-IT" sz="2400" i="0" dirty="0">
              <a:solidFill>
                <a:schemeClr val="bg1"/>
              </a:solidFill>
              <a:latin typeface="Gill Sans Light"/>
            </a:endParaRPr>
          </a:p>
        </p:txBody>
      </p:sp>
      <p:pic>
        <p:nvPicPr>
          <p:cNvPr id="4" name="Picture 3" descr="Thema 300 Lam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78" y="880538"/>
            <a:ext cx="6934200" cy="3898900"/>
          </a:xfrm>
          <a:prstGeom prst="rect">
            <a:avLst/>
          </a:prstGeom>
        </p:spPr>
      </p:pic>
      <p:sp>
        <p:nvSpPr>
          <p:cNvPr id="7" name="Rettangolo 7"/>
          <p:cNvSpPr>
            <a:spLocks noChangeArrowheads="1"/>
          </p:cNvSpPr>
          <p:nvPr/>
        </p:nvSpPr>
        <p:spPr bwMode="auto">
          <a:xfrm>
            <a:off x="0" y="4730653"/>
            <a:ext cx="91678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000" i="0" dirty="0" smtClean="0">
                <a:solidFill>
                  <a:schemeClr val="bg1"/>
                </a:solidFill>
                <a:latin typeface="Gill Sans Light"/>
              </a:rPr>
              <a:t>Lancia </a:t>
            </a:r>
            <a:r>
              <a:rPr lang="it-IT" sz="2000" i="0" dirty="0" err="1" smtClean="0">
                <a:solidFill>
                  <a:schemeClr val="bg1"/>
                </a:solidFill>
                <a:latin typeface="Gill Sans Light"/>
              </a:rPr>
              <a:t>Thema</a:t>
            </a:r>
            <a:r>
              <a:rPr lang="it-IT" sz="2000" i="0" dirty="0" smtClean="0">
                <a:solidFill>
                  <a:schemeClr val="bg1"/>
                </a:solidFill>
                <a:latin typeface="Gill Sans Light"/>
              </a:rPr>
              <a:t> 2011 - 2014</a:t>
            </a:r>
            <a:endParaRPr lang="it-IT" sz="2000" i="0" dirty="0">
              <a:solidFill>
                <a:schemeClr val="bg1"/>
              </a:solidFill>
              <a:latin typeface="Gill Sans Light"/>
            </a:endParaRPr>
          </a:p>
        </p:txBody>
      </p:sp>
      <p:pic>
        <p:nvPicPr>
          <p:cNvPr id="8" name="Picture 7" descr="enel x logo 2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9" name="Picture 8" descr="vaielettrico-logo-03 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0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0" y="0"/>
            <a:ext cx="91170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Una Trasformazione Epocale nella storia dell’automobile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Gill Sans Light" charset="0"/>
                <a:cs typeface="Arial" charset="0"/>
              </a:rPr>
              <a:t>In soli 5 </a:t>
            </a:r>
            <a:r>
              <a:rPr lang="en-US" dirty="0" err="1">
                <a:solidFill>
                  <a:schemeClr val="bg1"/>
                </a:solidFill>
                <a:latin typeface="Gill Sans Light" charset="0"/>
                <a:cs typeface="Arial" charset="0"/>
              </a:rPr>
              <a:t>anni</a:t>
            </a:r>
            <a:r>
              <a:rPr lang="en-US" dirty="0">
                <a:solidFill>
                  <a:schemeClr val="bg1"/>
                </a:solidFill>
                <a:latin typeface="Gill Sans Light" charset="0"/>
                <a:cs typeface="Arial" charset="0"/>
              </a:rPr>
              <a:t>! </a:t>
            </a:r>
            <a:endParaRPr lang="it-IT" dirty="0" smtClean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84932" y="877901"/>
            <a:ext cx="3446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1966                                        Lamborghini </a:t>
            </a:r>
            <a:r>
              <a:rPr lang="en-US" sz="2000" dirty="0">
                <a:solidFill>
                  <a:schemeClr val="bg1"/>
                </a:solidFill>
                <a:latin typeface="Gill Sans Light" charset="0"/>
                <a:cs typeface="Arial" charset="0"/>
              </a:rPr>
              <a:t>Miura</a:t>
            </a:r>
          </a:p>
        </p:txBody>
      </p:sp>
      <p:sp>
        <p:nvSpPr>
          <p:cNvPr id="19462" name="Text Box 3"/>
          <p:cNvSpPr txBox="1">
            <a:spLocks noChangeArrowheads="1"/>
          </p:cNvSpPr>
          <p:nvPr/>
        </p:nvSpPr>
        <p:spPr bwMode="auto">
          <a:xfrm>
            <a:off x="5731406" y="890329"/>
            <a:ext cx="3446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 1971                        Lamborghini </a:t>
            </a:r>
            <a:r>
              <a:rPr lang="en-US" sz="2000" dirty="0" err="1">
                <a:solidFill>
                  <a:schemeClr val="bg1"/>
                </a:solidFill>
                <a:latin typeface="Gill Sans Light" charset="0"/>
                <a:cs typeface="Arial" charset="0"/>
              </a:rPr>
              <a:t>Countach</a:t>
            </a:r>
            <a:endParaRPr lang="en-US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pic>
        <p:nvPicPr>
          <p:cNvPr id="19466" name="Picture 4" descr="1971-72_Bertone_Lamborghini_Miura_P400_SV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3" b="16953"/>
          <a:stretch>
            <a:fillRect/>
          </a:stretch>
        </p:blipFill>
        <p:spPr bwMode="auto">
          <a:xfrm>
            <a:off x="-26988" y="1574813"/>
            <a:ext cx="3616326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1" b="17953"/>
          <a:stretch>
            <a:fillRect/>
          </a:stretch>
        </p:blipFill>
        <p:spPr bwMode="auto">
          <a:xfrm>
            <a:off x="5537200" y="1581163"/>
            <a:ext cx="36068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 Box 3"/>
          <p:cNvSpPr txBox="1">
            <a:spLocks noChangeArrowheads="1"/>
          </p:cNvSpPr>
          <p:nvPr/>
        </p:nvSpPr>
        <p:spPr bwMode="auto">
          <a:xfrm>
            <a:off x="403225" y="2757501"/>
            <a:ext cx="26368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600" dirty="0" err="1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Cab</a:t>
            </a:r>
            <a:r>
              <a:rPr lang="it-IT" sz="16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rearward</a:t>
            </a:r>
            <a:r>
              <a:rPr lang="it-IT" sz="16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. Forme </a:t>
            </a:r>
            <a:r>
              <a:rPr lang="it-IT" sz="1600" dirty="0">
                <a:solidFill>
                  <a:srgbClr val="FFFFFF"/>
                </a:solidFill>
                <a:latin typeface="Gill Sans Light" charset="0"/>
                <a:cs typeface="Arial" charset="0"/>
              </a:rPr>
              <a:t>morbide e sensuali degli anni </a:t>
            </a:r>
            <a:r>
              <a:rPr lang="it-IT" sz="16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‘50 - ‘60</a:t>
            </a:r>
            <a:r>
              <a:rPr lang="it-IT" sz="1600" dirty="0">
                <a:solidFill>
                  <a:srgbClr val="FFFFFF"/>
                </a:solidFill>
                <a:latin typeface="Gill Sans Light" charset="0"/>
                <a:cs typeface="Arial" charset="0"/>
              </a:rPr>
              <a:t>.</a:t>
            </a:r>
          </a:p>
        </p:txBody>
      </p:sp>
      <p:sp>
        <p:nvSpPr>
          <p:cNvPr id="19470" name="Text Box 3"/>
          <p:cNvSpPr txBox="1">
            <a:spLocks noChangeArrowheads="1"/>
          </p:cNvSpPr>
          <p:nvPr/>
        </p:nvSpPr>
        <p:spPr bwMode="auto">
          <a:xfrm>
            <a:off x="6121400" y="2757501"/>
            <a:ext cx="28956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6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Cab</a:t>
            </a:r>
            <a:r>
              <a:rPr lang="it-IT" sz="16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Forward</a:t>
            </a:r>
            <a:r>
              <a:rPr lang="it-IT" sz="16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. Forme </a:t>
            </a:r>
            <a:r>
              <a:rPr lang="it-IT" sz="1600" dirty="0">
                <a:solidFill>
                  <a:schemeClr val="bg1"/>
                </a:solidFill>
                <a:latin typeface="Gill Sans Light" charset="0"/>
                <a:cs typeface="Arial" charset="0"/>
              </a:rPr>
              <a:t>spigolose e aggressive degli anni ‘70. </a:t>
            </a:r>
          </a:p>
        </p:txBody>
      </p:sp>
      <p:pic>
        <p:nvPicPr>
          <p:cNvPr id="57" name="Picture 56" descr="enel x logo 2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58" name="Picture 57" descr="vaielettrico-logo-03 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t="13724" r="42344" b="30880"/>
          <a:stretch/>
        </p:blipFill>
        <p:spPr>
          <a:xfrm>
            <a:off x="3669537" y="1603528"/>
            <a:ext cx="877062" cy="10937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59132"/>
          <a:stretch/>
        </p:blipFill>
        <p:spPr>
          <a:xfrm>
            <a:off x="4719423" y="1603528"/>
            <a:ext cx="754477" cy="1093782"/>
          </a:xfrm>
          <a:prstGeom prst="rect">
            <a:avLst/>
          </a:prstGeom>
        </p:spPr>
      </p:pic>
      <p:sp>
        <p:nvSpPr>
          <p:cNvPr id="59" name="Text Box 3"/>
          <p:cNvSpPr txBox="1">
            <a:spLocks noChangeArrowheads="1"/>
          </p:cNvSpPr>
          <p:nvPr/>
        </p:nvSpPr>
        <p:spPr bwMode="auto">
          <a:xfrm>
            <a:off x="3593334" y="2652445"/>
            <a:ext cx="1083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Ferruccio Lamborghini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60" name="Text Box 3"/>
          <p:cNvSpPr txBox="1">
            <a:spLocks noChangeArrowheads="1"/>
          </p:cNvSpPr>
          <p:nvPr/>
        </p:nvSpPr>
        <p:spPr bwMode="auto">
          <a:xfrm>
            <a:off x="4677072" y="2643978"/>
            <a:ext cx="877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Nuccio Bertone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24586" r="26899" b="72675"/>
          <a:stretch/>
        </p:blipFill>
        <p:spPr>
          <a:xfrm>
            <a:off x="2968899" y="3232102"/>
            <a:ext cx="3416346" cy="1099057"/>
          </a:xfrm>
          <a:prstGeom prst="rect">
            <a:avLst/>
          </a:prstGeom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016081" y="4331159"/>
            <a:ext cx="844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Paolo Stanzani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3862743" y="4322692"/>
            <a:ext cx="877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Maurizio Reggiani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574003" y="4322686"/>
            <a:ext cx="844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Gianpaolo </a:t>
            </a:r>
            <a:r>
              <a:rPr lang="it-IT" sz="1200" dirty="0" err="1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Dallara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61396" y="4339620"/>
            <a:ext cx="877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2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Marcello Gandini</a:t>
            </a:r>
            <a:endParaRPr lang="it-IT" sz="12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149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2" t="33362" r="8854" b="15956"/>
          <a:stretch/>
        </p:blipFill>
        <p:spPr bwMode="auto">
          <a:xfrm>
            <a:off x="3174252" y="1843088"/>
            <a:ext cx="5969748" cy="1624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" name="Picture 1" descr="Countach gialla sid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0" b="8140"/>
          <a:stretch/>
        </p:blipFill>
        <p:spPr>
          <a:xfrm flipH="1">
            <a:off x="3174251" y="3479800"/>
            <a:ext cx="5969748" cy="1663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7617" t="29630" r="2528" b="22963"/>
          <a:stretch/>
        </p:blipFill>
        <p:spPr>
          <a:xfrm flipH="1">
            <a:off x="3174252" y="22824"/>
            <a:ext cx="5969748" cy="1799359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6200" y="1766888"/>
            <a:ext cx="3174252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1966                                        </a:t>
            </a:r>
            <a:r>
              <a:rPr lang="it-IT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Lamborghini </a:t>
            </a:r>
            <a:r>
              <a:rPr lang="it-IT" sz="2800" dirty="0" err="1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Miura</a:t>
            </a:r>
            <a:endParaRPr lang="it-IT" sz="2800" dirty="0" smtClean="0">
              <a:solidFill>
                <a:srgbClr val="FFFF00"/>
              </a:solidFill>
              <a:latin typeface="Gill Sans Light" charset="0"/>
              <a:cs typeface="Arial" charset="0"/>
            </a:endParaRPr>
          </a:p>
          <a:p>
            <a:pPr algn="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Innovazione Epocale, ma con l’Architettura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Carryover</a:t>
            </a:r>
            <a:endParaRPr lang="it-IT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-393700" y="3416300"/>
            <a:ext cx="366955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1971                        </a:t>
            </a:r>
            <a:r>
              <a:rPr lang="it-IT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Lamborghini </a:t>
            </a:r>
            <a:r>
              <a:rPr lang="it-IT" sz="2800" dirty="0" err="1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Countach</a:t>
            </a:r>
            <a:endParaRPr lang="it-IT" sz="2800" dirty="0" smtClean="0">
              <a:solidFill>
                <a:srgbClr val="FFFF00"/>
              </a:solidFill>
              <a:latin typeface="Gill Sans Light" charset="0"/>
              <a:cs typeface="Arial" charset="0"/>
            </a:endParaRPr>
          </a:p>
          <a:p>
            <a:pPr algn="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Innovazione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Carryover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, ma con un’Architettura Epocale!</a:t>
            </a:r>
          </a:p>
          <a:p>
            <a:pPr algn="r">
              <a:spcBef>
                <a:spcPct val="50000"/>
              </a:spcBef>
            </a:pP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0800" y="0"/>
            <a:ext cx="317425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1962                                        </a:t>
            </a:r>
            <a:r>
              <a:rPr lang="en-US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Ferrari 250 GTO</a:t>
            </a:r>
          </a:p>
          <a:p>
            <a:pPr algn="r">
              <a:spcBef>
                <a:spcPct val="50000"/>
              </a:spcBef>
            </a:pP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Benchmark del </a:t>
            </a:r>
            <a:r>
              <a:rPr lang="en-US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periodo</a:t>
            </a:r>
            <a:r>
              <a:rPr lang="en-US" sz="1800" dirty="0">
                <a:solidFill>
                  <a:schemeClr val="bg1"/>
                </a:solidFill>
                <a:latin typeface="Gill Sans Light" charset="0"/>
                <a:cs typeface="Arial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(con la E Type e la 911)</a:t>
            </a:r>
            <a:endParaRPr lang="en-US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  <a:p>
            <a:pPr algn="r">
              <a:spcBef>
                <a:spcPct val="50000"/>
              </a:spcBef>
            </a:pPr>
            <a:endParaRPr lang="en-US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174251" y="-19128"/>
            <a:ext cx="3174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Motore anteriore</a:t>
            </a:r>
            <a:endParaRPr lang="it-IT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3135774" y="1781246"/>
            <a:ext cx="18950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Motore centrale</a:t>
            </a:r>
            <a:endParaRPr lang="it-IT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127310" y="3411140"/>
            <a:ext cx="22083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Motore centrale</a:t>
            </a:r>
            <a:endParaRPr lang="it-IT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3131916" y="2000520"/>
            <a:ext cx="1619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Cab rearward</a:t>
            </a:r>
            <a:endParaRPr lang="en-US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186576" y="220091"/>
            <a:ext cx="3174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Cab rearward</a:t>
            </a:r>
            <a:endParaRPr lang="en-US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133413" y="3632711"/>
            <a:ext cx="16502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Cab forward</a:t>
            </a:r>
            <a:endParaRPr lang="en-US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57110" b="71822"/>
          <a:stretch/>
        </p:blipFill>
        <p:spPr>
          <a:xfrm flipH="1">
            <a:off x="3186577" y="-1"/>
            <a:ext cx="5994024" cy="5143499"/>
          </a:xfrm>
          <a:prstGeom prst="rect">
            <a:avLst/>
          </a:prstGeom>
        </p:spPr>
      </p:pic>
      <p:pic>
        <p:nvPicPr>
          <p:cNvPr id="6" name="Picture 5" descr="GTO outline 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78" y="-1"/>
            <a:ext cx="5957422" cy="1828441"/>
          </a:xfrm>
          <a:prstGeom prst="rect">
            <a:avLst/>
          </a:prstGeom>
        </p:spPr>
      </p:pic>
      <p:pic>
        <p:nvPicPr>
          <p:cNvPr id="7" name="Picture 6" descr="Miura outline blue red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" t="21249" r="6556"/>
          <a:stretch/>
        </p:blipFill>
        <p:spPr>
          <a:xfrm>
            <a:off x="3186576" y="1947920"/>
            <a:ext cx="6006728" cy="1582682"/>
          </a:xfrm>
          <a:prstGeom prst="rect">
            <a:avLst/>
          </a:prstGeom>
        </p:spPr>
      </p:pic>
      <p:pic>
        <p:nvPicPr>
          <p:cNvPr id="8" name="Picture 7" descr="Countach outline red black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5" r="9185" b="3550"/>
          <a:stretch/>
        </p:blipFill>
        <p:spPr>
          <a:xfrm>
            <a:off x="3186576" y="3486723"/>
            <a:ext cx="5756193" cy="1656776"/>
          </a:xfrm>
          <a:prstGeom prst="rect">
            <a:avLst/>
          </a:prstGeom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174251" y="-19128"/>
            <a:ext cx="31742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3366FF"/>
                </a:solidFill>
                <a:latin typeface="Gill Sans Light" charset="0"/>
                <a:cs typeface="Arial" charset="0"/>
              </a:rPr>
              <a:t>Motore anteriore</a:t>
            </a:r>
            <a:endParaRPr lang="it-IT" sz="2000" dirty="0">
              <a:solidFill>
                <a:srgbClr val="3366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059571" y="1738911"/>
            <a:ext cx="18950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rgbClr val="FF0000"/>
                </a:solidFill>
                <a:latin typeface="Gill Sans Light" charset="0"/>
                <a:cs typeface="Arial" charset="0"/>
              </a:rPr>
              <a:t>Motore centrale</a:t>
            </a:r>
            <a:endParaRPr lang="it-IT" sz="2000" dirty="0">
              <a:solidFill>
                <a:srgbClr val="FF0000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127310" y="3411140"/>
            <a:ext cx="22083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FF0000"/>
                </a:solidFill>
                <a:latin typeface="Gill Sans Light" charset="0"/>
                <a:cs typeface="Arial" charset="0"/>
              </a:rPr>
              <a:t>Motore centrale</a:t>
            </a:r>
            <a:endParaRPr lang="it-IT" sz="2000" dirty="0">
              <a:solidFill>
                <a:srgbClr val="FF0000"/>
              </a:solidFill>
              <a:latin typeface="Gill Sans Light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197032" y="1741489"/>
            <a:ext cx="5958174" cy="48224"/>
            <a:chOff x="3213966" y="1749956"/>
            <a:chExt cx="5958174" cy="48224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3213966" y="17499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218202" y="1775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11977" y="5095274"/>
            <a:ext cx="5953941" cy="48224"/>
            <a:chOff x="3366366" y="1902356"/>
            <a:chExt cx="5953941" cy="48224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3366366" y="1902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366369" y="19277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urved Right Arrow 4"/>
          <p:cNvSpPr/>
          <p:nvPr/>
        </p:nvSpPr>
        <p:spPr>
          <a:xfrm>
            <a:off x="1812052" y="2898877"/>
            <a:ext cx="1262402" cy="2187714"/>
          </a:xfrm>
          <a:prstGeom prst="curved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-156258" y="419978"/>
            <a:ext cx="205702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Dal             Motore Anteriore al               Motore Centrale!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-107453" y="3252563"/>
            <a:ext cx="1943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Da                  Cab Rearward             a                    Cab Forward</a:t>
            </a:r>
            <a:endParaRPr lang="en-US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057399" y="467567"/>
            <a:ext cx="112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8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1</a:t>
            </a:r>
            <a:endParaRPr lang="it-IT" sz="8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021170" y="3331014"/>
            <a:ext cx="112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8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</a:t>
            </a:r>
            <a:endParaRPr lang="it-IT" sz="8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081114" y="1958185"/>
            <a:ext cx="16198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dirty="0" smtClean="0">
                <a:solidFill>
                  <a:srgbClr val="3366FF"/>
                </a:solidFill>
                <a:latin typeface="Gill Sans Light" charset="0"/>
                <a:cs typeface="Arial" charset="0"/>
              </a:rPr>
              <a:t>Cab rearward</a:t>
            </a:r>
            <a:endParaRPr lang="en-US" sz="2000" dirty="0">
              <a:solidFill>
                <a:srgbClr val="3366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3186576" y="220091"/>
            <a:ext cx="31742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66FF"/>
                </a:solidFill>
                <a:latin typeface="Gill Sans Light" charset="0"/>
                <a:cs typeface="Arial" charset="0"/>
              </a:rPr>
              <a:t>Cab rearward</a:t>
            </a:r>
            <a:endParaRPr lang="en-US" sz="2000" dirty="0">
              <a:solidFill>
                <a:srgbClr val="3366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33413" y="3632711"/>
            <a:ext cx="16502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Gill Sans Light" charset="0"/>
                <a:cs typeface="Arial" charset="0"/>
              </a:rPr>
              <a:t>Cab forward</a:t>
            </a:r>
            <a:endParaRPr lang="en-US" sz="2000" dirty="0">
              <a:solidFill>
                <a:srgbClr val="FF0000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2" name="Curved Right Arrow 21"/>
          <p:cNvSpPr/>
          <p:nvPr/>
        </p:nvSpPr>
        <p:spPr>
          <a:xfrm>
            <a:off x="1887945" y="131144"/>
            <a:ext cx="1262402" cy="2187714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-50548" y="2217578"/>
            <a:ext cx="320089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La </a:t>
            </a:r>
            <a:r>
              <a:rPr lang="it-IT" sz="20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Miura</a:t>
            </a: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era un’ibrida, un passaggio tra il vecchio e il nuovo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1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57110" b="71822"/>
          <a:stretch/>
        </p:blipFill>
        <p:spPr>
          <a:xfrm flipH="1">
            <a:off x="3186577" y="-1"/>
            <a:ext cx="5994024" cy="5143499"/>
          </a:xfrm>
          <a:prstGeom prst="rect">
            <a:avLst/>
          </a:prstGeom>
        </p:spPr>
      </p:pic>
      <p:pic>
        <p:nvPicPr>
          <p:cNvPr id="18" name="Picture 17" descr="countach out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77" y="3687922"/>
            <a:ext cx="5664948" cy="1455577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211977" y="5095274"/>
            <a:ext cx="5953941" cy="48224"/>
            <a:chOff x="3366366" y="1902356"/>
            <a:chExt cx="5953941" cy="48224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3366366" y="1902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366369" y="19277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urved Right Arrow 27"/>
          <p:cNvSpPr/>
          <p:nvPr/>
        </p:nvSpPr>
        <p:spPr>
          <a:xfrm flipV="1">
            <a:off x="1911850" y="2907560"/>
            <a:ext cx="1262402" cy="2187714"/>
          </a:xfrm>
          <a:prstGeom prst="curved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countach outline r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22" y="3618718"/>
            <a:ext cx="5934278" cy="1524780"/>
          </a:xfrm>
          <a:prstGeom prst="rect">
            <a:avLst/>
          </a:prstGeom>
        </p:spPr>
      </p:pic>
      <p:pic>
        <p:nvPicPr>
          <p:cNvPr id="29" name="Picture 28" descr="GTO outline blu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78" y="-1"/>
            <a:ext cx="5957422" cy="1828441"/>
          </a:xfrm>
          <a:prstGeom prst="rect">
            <a:avLst/>
          </a:prstGeom>
        </p:spPr>
      </p:pic>
      <p:sp>
        <p:nvSpPr>
          <p:cNvPr id="30" name="Curved Right Arrow 29"/>
          <p:cNvSpPr/>
          <p:nvPr/>
        </p:nvSpPr>
        <p:spPr>
          <a:xfrm>
            <a:off x="1887945" y="122677"/>
            <a:ext cx="1262402" cy="2187714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-1" y="22824"/>
            <a:ext cx="318657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“</a:t>
            </a:r>
            <a:r>
              <a:rPr lang="it-IT" sz="20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Disruption</a:t>
            </a: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” significa che la nuova architettura sia incompatibile con i sistemi precedenti, rendendoli immediatamente obsoleti</a:t>
            </a:r>
            <a:r>
              <a:rPr lang="it-IT" sz="2000" dirty="0">
                <a:solidFill>
                  <a:schemeClr val="bg1"/>
                </a:solidFill>
                <a:latin typeface="Gill Sans Light" charset="0"/>
                <a:cs typeface="Arial" charset="0"/>
              </a:rPr>
              <a:t>. </a:t>
            </a:r>
          </a:p>
        </p:txBody>
      </p:sp>
      <p:pic>
        <p:nvPicPr>
          <p:cNvPr id="31" name="Picture 30" descr="GTO outline blu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179" y="1828440"/>
            <a:ext cx="5957422" cy="1828441"/>
          </a:xfrm>
          <a:prstGeom prst="rect">
            <a:avLst/>
          </a:prstGeom>
        </p:spPr>
      </p:pic>
      <p:pic>
        <p:nvPicPr>
          <p:cNvPr id="9" name="Picture 8" descr="Countach outline re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707" y="1647998"/>
            <a:ext cx="6538888" cy="2006903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1634058" y="3309476"/>
            <a:ext cx="1507927" cy="1618123"/>
            <a:chOff x="1634061" y="2962344"/>
            <a:chExt cx="1193806" cy="133025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634067" y="2987751"/>
              <a:ext cx="1193800" cy="1304849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634061" y="2962344"/>
              <a:ext cx="1193800" cy="1304849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116980" y="2146742"/>
            <a:ext cx="318657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Confronto</a:t>
            </a:r>
          </a:p>
          <a:p>
            <a:pPr algn="ctr">
              <a:spcBef>
                <a:spcPct val="50000"/>
              </a:spcBef>
            </a:pPr>
            <a:r>
              <a:rPr lang="it-IT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 charset="0"/>
                <a:cs typeface="Arial" charset="0"/>
              </a:rPr>
              <a:t>Old</a:t>
            </a:r>
            <a:r>
              <a:rPr lang="it-IT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Light" charset="0"/>
                <a:cs typeface="Arial" charset="0"/>
              </a:rPr>
              <a:t> School </a:t>
            </a: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– </a:t>
            </a:r>
            <a:r>
              <a:rPr lang="it-IT" sz="2000" dirty="0" smtClean="0">
                <a:solidFill>
                  <a:srgbClr val="FF0000"/>
                </a:solidFill>
                <a:latin typeface="Gill Sans Light" charset="0"/>
                <a:cs typeface="Arial" charset="0"/>
              </a:rPr>
              <a:t>New School</a:t>
            </a:r>
            <a:endParaRPr lang="it-IT" sz="2000" dirty="0">
              <a:solidFill>
                <a:srgbClr val="FF0000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3209722" y="-1"/>
            <a:ext cx="7865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3366FF"/>
                </a:solidFill>
                <a:latin typeface="Gill Sans Light" charset="0"/>
                <a:cs typeface="Arial" charset="0"/>
              </a:rPr>
              <a:t>1962</a:t>
            </a:r>
            <a:endParaRPr lang="it-IT" sz="2000" dirty="0">
              <a:solidFill>
                <a:srgbClr val="3366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3193486" y="3618718"/>
            <a:ext cx="7865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FF0000"/>
                </a:solidFill>
                <a:latin typeface="Gill Sans Light" charset="0"/>
                <a:cs typeface="Arial" charset="0"/>
              </a:rPr>
              <a:t>1971</a:t>
            </a:r>
            <a:endParaRPr lang="it-IT" sz="2000" dirty="0">
              <a:solidFill>
                <a:srgbClr val="FF0000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3186578" y="1834068"/>
            <a:ext cx="19233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latin typeface="Gill Sans Light" charset="0"/>
                <a:cs typeface="Arial" charset="0"/>
              </a:rPr>
              <a:t>Impossibile!</a:t>
            </a:r>
            <a:endParaRPr lang="it-IT" sz="2000" dirty="0">
              <a:latin typeface="Gill Sans Light" charset="0"/>
              <a:cs typeface="Arial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197778" y="1738710"/>
            <a:ext cx="5958174" cy="48224"/>
            <a:chOff x="3213966" y="1749956"/>
            <a:chExt cx="5958174" cy="48224"/>
          </a:xfrm>
        </p:grpSpPr>
        <p:cxnSp>
          <p:nvCxnSpPr>
            <p:cNvPr id="40" name="Straight Connector 39"/>
            <p:cNvCxnSpPr/>
            <p:nvPr/>
          </p:nvCxnSpPr>
          <p:spPr>
            <a:xfrm flipV="1">
              <a:off x="3213966" y="17499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3218202" y="1775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203504" y="5103735"/>
            <a:ext cx="5953941" cy="48224"/>
            <a:chOff x="3366366" y="1902356"/>
            <a:chExt cx="5953941" cy="48224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3366366" y="1902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366369" y="19277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207741" y="3559383"/>
            <a:ext cx="5958174" cy="48224"/>
            <a:chOff x="3213966" y="1749956"/>
            <a:chExt cx="5958174" cy="48224"/>
          </a:xfrm>
        </p:grpSpPr>
        <p:cxnSp>
          <p:nvCxnSpPr>
            <p:cNvPr id="46" name="Straight Connector 45"/>
            <p:cNvCxnSpPr/>
            <p:nvPr/>
          </p:nvCxnSpPr>
          <p:spPr>
            <a:xfrm flipV="1">
              <a:off x="3213966" y="17499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3218202" y="1775356"/>
              <a:ext cx="5953938" cy="228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089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34" t="2725" r="5832" b="51475"/>
          <a:stretch/>
        </p:blipFill>
        <p:spPr>
          <a:xfrm>
            <a:off x="255244" y="1809658"/>
            <a:ext cx="2332567" cy="8288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12499" b="9470"/>
          <a:stretch/>
        </p:blipFill>
        <p:spPr>
          <a:xfrm>
            <a:off x="5331868" y="1217320"/>
            <a:ext cx="3744835" cy="14211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/>
          <a:srcRect l="6741" t="30841" r="6658" b="11722"/>
          <a:stretch/>
        </p:blipFill>
        <p:spPr>
          <a:xfrm>
            <a:off x="2587811" y="1583620"/>
            <a:ext cx="2744058" cy="12132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/>
          <a:srcRect t="31178"/>
          <a:stretch/>
        </p:blipFill>
        <p:spPr>
          <a:xfrm>
            <a:off x="255245" y="2644501"/>
            <a:ext cx="2332566" cy="1003329"/>
          </a:xfrm>
          <a:prstGeom prst="rect">
            <a:avLst/>
          </a:prstGeom>
        </p:spPr>
      </p:pic>
      <p:pic>
        <p:nvPicPr>
          <p:cNvPr id="34" name="Immagine 3" descr="Red_tesla 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8" t="38512" r="17068" b="8580"/>
          <a:stretch/>
        </p:blipFill>
        <p:spPr>
          <a:xfrm>
            <a:off x="2587811" y="2784236"/>
            <a:ext cx="2744057" cy="1016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7"/>
          <a:srcRect l="20386" t="48889" r="18618" b="16064"/>
          <a:stretch/>
        </p:blipFill>
        <p:spPr>
          <a:xfrm>
            <a:off x="5331869" y="2644501"/>
            <a:ext cx="3744834" cy="1428866"/>
          </a:xfrm>
          <a:prstGeom prst="rect">
            <a:avLst/>
          </a:prstGeom>
        </p:spPr>
      </p:pic>
      <p:sp>
        <p:nvSpPr>
          <p:cNvPr id="36" name="Right Arrow 35"/>
          <p:cNvSpPr/>
          <p:nvPr/>
        </p:nvSpPr>
        <p:spPr>
          <a:xfrm rot="20103476">
            <a:off x="2146275" y="2457963"/>
            <a:ext cx="679873" cy="333037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746097" flipV="1">
            <a:off x="1810215" y="3381477"/>
            <a:ext cx="1030682" cy="333037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rot="5400000" flipV="1">
            <a:off x="360571" y="2613872"/>
            <a:ext cx="396114" cy="333037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 rot="808790" flipV="1">
            <a:off x="4721417" y="3633717"/>
            <a:ext cx="1154829" cy="333037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 rot="21223571">
            <a:off x="4888053" y="1518723"/>
            <a:ext cx="1154829" cy="333037"/>
          </a:xfrm>
          <a:prstGeom prst="rightArrow">
            <a:avLst/>
          </a:prstGeom>
          <a:solidFill>
            <a:srgbClr val="FF0000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0" y="7610"/>
            <a:ext cx="92371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Battaglia EV </a:t>
            </a:r>
            <a:r>
              <a:rPr lang="it-IT" sz="2800" dirty="0">
                <a:solidFill>
                  <a:schemeClr val="bg1"/>
                </a:solidFill>
                <a:latin typeface="Gill Sans Light" charset="0"/>
                <a:cs typeface="Arial" charset="0"/>
              </a:rPr>
              <a:t>n</a:t>
            </a:r>
            <a:r>
              <a:rPr lang="it-IT" sz="2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egli USA</a:t>
            </a:r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143939" y="1457385"/>
            <a:ext cx="2608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GM EV1 1996 (1117)</a:t>
            </a: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auto">
          <a:xfrm>
            <a:off x="2608977" y="1223108"/>
            <a:ext cx="2711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Chevy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Volt 2011 ($33,000)</a:t>
            </a:r>
          </a:p>
        </p:txBody>
      </p:sp>
      <p:sp>
        <p:nvSpPr>
          <p:cNvPr id="44" name="Text Box 3"/>
          <p:cNvSpPr txBox="1">
            <a:spLocks noChangeArrowheads="1"/>
          </p:cNvSpPr>
          <p:nvPr/>
        </p:nvSpPr>
        <p:spPr bwMode="auto">
          <a:xfrm>
            <a:off x="5319998" y="849217"/>
            <a:ext cx="3756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Chevy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Bolt 2016 (</a:t>
            </a:r>
            <a:r>
              <a:rPr lang="en-US" sz="1800" dirty="0">
                <a:solidFill>
                  <a:srgbClr val="FFFFFF"/>
                </a:solidFill>
                <a:latin typeface="Gill Sans Light"/>
              </a:rPr>
              <a:t>$</a:t>
            </a:r>
            <a:r>
              <a:rPr lang="en-US" sz="1800" dirty="0" smtClean="0">
                <a:solidFill>
                  <a:srgbClr val="FFFFFF"/>
                </a:solidFill>
                <a:latin typeface="Gill Sans Light"/>
              </a:rPr>
              <a:t>44,000)</a:t>
            </a:r>
            <a:r>
              <a:rPr lang="it-IT" sz="1800" dirty="0" smtClean="0">
                <a:solidFill>
                  <a:srgbClr val="FFFFFF"/>
                </a:solidFill>
                <a:latin typeface="Gill Sans Light"/>
                <a:cs typeface="Arial" charset="0"/>
              </a:rPr>
              <a:t> </a:t>
            </a:r>
          </a:p>
        </p:txBody>
      </p:sp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-50794" y="3615570"/>
            <a:ext cx="2782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Tesla Roadster 2008 (2500)</a:t>
            </a: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2587811" y="3821577"/>
            <a:ext cx="2711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Tesla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S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2012 ($75K-$140K)</a:t>
            </a:r>
          </a:p>
        </p:txBody>
      </p:sp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5298832" y="4074244"/>
            <a:ext cx="3756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Tesla 3 2017 ($70,000)</a:t>
            </a:r>
          </a:p>
        </p:txBody>
      </p:sp>
    </p:spTree>
    <p:extLst>
      <p:ext uri="{BB962C8B-B14F-4D97-AF65-F5344CB8AC3E}">
        <p14:creationId xmlns:p14="http://schemas.microsoft.com/office/powerpoint/2010/main" val="427698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0" y="7610"/>
            <a:ext cx="92371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Elon</a:t>
            </a:r>
            <a:r>
              <a:rPr lang="it-IT" sz="2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Musk</a:t>
            </a:r>
            <a:r>
              <a:rPr lang="it-IT" sz="2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sarà ricordato per aver reso “sexy” gli EV!</a:t>
            </a: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2587811" y="3821577"/>
            <a:ext cx="2711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Tesla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S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2012 ($75K-$140K)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900"/>
            <a:ext cx="91440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6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3" descr="Red_tesla 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8" t="42515" r="17068" b="15727"/>
          <a:stretch/>
        </p:blipFill>
        <p:spPr>
          <a:xfrm>
            <a:off x="3174252" y="1798152"/>
            <a:ext cx="5971842" cy="1745153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5398" y="1580614"/>
            <a:ext cx="3174252" cy="1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</a:t>
            </a: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2012-presente</a:t>
            </a:r>
          </a:p>
          <a:p>
            <a:pPr algn="r">
              <a:spcBef>
                <a:spcPct val="50000"/>
              </a:spcBef>
            </a:pPr>
            <a:r>
              <a:rPr lang="it-IT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Tesla </a:t>
            </a:r>
            <a:r>
              <a:rPr lang="it-IT" sz="2800" dirty="0" err="1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S</a:t>
            </a:r>
            <a:endParaRPr lang="it-IT" sz="2800" dirty="0" smtClean="0">
              <a:solidFill>
                <a:srgbClr val="FFFF00"/>
              </a:solidFill>
              <a:latin typeface="Gill Sans Light" charset="0"/>
              <a:cs typeface="Arial" charset="0"/>
            </a:endParaRPr>
          </a:p>
          <a:p>
            <a:pPr algn="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Innovazione Epocale, ma con Architettura </a:t>
            </a:r>
            <a:r>
              <a:rPr lang="it-IT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Carryover</a:t>
            </a:r>
            <a:endParaRPr lang="it-IT" sz="18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-444502" y="3348564"/>
            <a:ext cx="36695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20?? </a:t>
            </a:r>
          </a:p>
          <a:p>
            <a:pPr algn="r">
              <a:spcBef>
                <a:spcPct val="50000"/>
              </a:spcBef>
            </a:pPr>
            <a:r>
              <a:rPr lang="it-IT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?????????</a:t>
            </a:r>
          </a:p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Innovazione </a:t>
            </a:r>
            <a:r>
              <a:rPr lang="it-IT" sz="20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Carryover</a:t>
            </a: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, ma con Architettura Epocale!</a:t>
            </a:r>
          </a:p>
          <a:p>
            <a:pPr algn="r">
              <a:spcBef>
                <a:spcPct val="50000"/>
              </a:spcBef>
            </a:pP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-2" y="0"/>
            <a:ext cx="317425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                   </a:t>
            </a:r>
            <a:r>
              <a:rPr lang="en-US" sz="1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2008 – </a:t>
            </a:r>
            <a:r>
              <a:rPr lang="en-US" sz="18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presente</a:t>
            </a:r>
            <a:endParaRPr lang="en-US" sz="1800" dirty="0" smtClean="0">
              <a:solidFill>
                <a:schemeClr val="bg1"/>
              </a:solidFill>
              <a:latin typeface="Gill Sans Light" charset="0"/>
              <a:cs typeface="Arial" charset="0"/>
            </a:endParaRPr>
          </a:p>
          <a:p>
            <a:pPr algn="r">
              <a:spcBef>
                <a:spcPct val="50000"/>
              </a:spcBef>
            </a:pPr>
            <a:r>
              <a:rPr lang="en-US" sz="2800" dirty="0" smtClean="0">
                <a:solidFill>
                  <a:srgbClr val="FFFF00"/>
                </a:solidFill>
                <a:latin typeface="Gill Sans Light" charset="0"/>
                <a:cs typeface="Arial" charset="0"/>
              </a:rPr>
              <a:t>Jaguar XF</a:t>
            </a:r>
          </a:p>
          <a:p>
            <a:pPr algn="r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Benchmark del </a:t>
            </a:r>
            <a:r>
              <a:rPr lang="en-US" sz="20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periodo</a:t>
            </a:r>
            <a:endParaRPr lang="en-US" sz="2000" dirty="0" smtClean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pic>
        <p:nvPicPr>
          <p:cNvPr id="14" name="Immagine 4" descr="nydn-2017-jaguar-xf-s-red-side-view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6" b="31836"/>
          <a:stretch/>
        </p:blipFill>
        <p:spPr>
          <a:xfrm>
            <a:off x="3174252" y="2545"/>
            <a:ext cx="5971550" cy="182346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437037" y="3615267"/>
            <a:ext cx="5534295" cy="13716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4563538" y="4137103"/>
            <a:ext cx="33612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Manca all’appello!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0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17" descr="Tesla S R&amp;T bl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037" y="1887005"/>
            <a:ext cx="5534296" cy="1622432"/>
          </a:xfrm>
          <a:prstGeom prst="rect">
            <a:avLst/>
          </a:prstGeom>
        </p:spPr>
      </p:pic>
      <p:pic>
        <p:nvPicPr>
          <p:cNvPr id="15" name="Immagine 19" descr="Jaguar XF R&amp;T 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035" y="104967"/>
            <a:ext cx="5534297" cy="1693186"/>
          </a:xfrm>
          <a:prstGeom prst="rect">
            <a:avLst/>
          </a:prstGeom>
        </p:spPr>
      </p:pic>
      <p:sp>
        <p:nvSpPr>
          <p:cNvPr id="16" name="Curved Right Arrow 15"/>
          <p:cNvSpPr/>
          <p:nvPr/>
        </p:nvSpPr>
        <p:spPr>
          <a:xfrm>
            <a:off x="1911850" y="2769122"/>
            <a:ext cx="1262402" cy="2187714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Right Arrow 16"/>
          <p:cNvSpPr/>
          <p:nvPr/>
        </p:nvSpPr>
        <p:spPr>
          <a:xfrm>
            <a:off x="1866900" y="144827"/>
            <a:ext cx="1262402" cy="2187714"/>
          </a:xfrm>
          <a:prstGeom prst="curved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-190126" y="149034"/>
            <a:ext cx="205702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Da             Motore ICE        al               Motore Elettrica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-31250" y="3144049"/>
            <a:ext cx="1943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Da                  Architettura ICE al                    Architettura EV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057399" y="484501"/>
            <a:ext cx="112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8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1</a:t>
            </a:r>
            <a:endParaRPr lang="it-IT" sz="8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045074" y="3085471"/>
            <a:ext cx="112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8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</a:t>
            </a:r>
            <a:endParaRPr lang="it-IT" sz="8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37037" y="3615267"/>
            <a:ext cx="5534295" cy="13716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4563538" y="4137103"/>
            <a:ext cx="36829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Chi sarà il designer geniale che inventerà la nuova architettura EV?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419794" y="31674"/>
            <a:ext cx="31742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Motore ICE</a:t>
            </a:r>
            <a:endParaRPr lang="it-IT" sz="20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305114" y="1789713"/>
            <a:ext cx="18950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Motore elettrica</a:t>
            </a:r>
            <a:endParaRPr lang="it-IT" sz="20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398254" y="3563546"/>
            <a:ext cx="22083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dirty="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Motore elettrica</a:t>
            </a:r>
            <a:endParaRPr lang="it-IT" sz="2000" dirty="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402859" y="2008987"/>
            <a:ext cx="19988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Architettura ICE</a:t>
            </a:r>
            <a:endParaRPr lang="it-IT" sz="200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3432119" y="270893"/>
            <a:ext cx="31742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Architettura ICE</a:t>
            </a:r>
            <a:endParaRPr lang="it-IT" sz="200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404357" y="3785117"/>
            <a:ext cx="20820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000" smtClean="0">
                <a:solidFill>
                  <a:srgbClr val="FFFFFF"/>
                </a:solidFill>
                <a:latin typeface="Gill Sans Light" charset="0"/>
                <a:cs typeface="Arial" charset="0"/>
              </a:rPr>
              <a:t>Architettura EV</a:t>
            </a:r>
            <a:endParaRPr lang="it-IT" sz="2000">
              <a:solidFill>
                <a:srgbClr val="FFFFFF"/>
              </a:solidFill>
              <a:latin typeface="Gill Sans Light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6" y="570127"/>
            <a:ext cx="9110134" cy="4555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-186" t="10042" r="186" b="5427"/>
          <a:stretch/>
        </p:blipFill>
        <p:spPr>
          <a:xfrm>
            <a:off x="0" y="0"/>
            <a:ext cx="9127067" cy="5143500"/>
          </a:xfrm>
          <a:prstGeom prst="rect">
            <a:avLst/>
          </a:prstGeom>
        </p:spPr>
      </p:pic>
      <p:pic>
        <p:nvPicPr>
          <p:cNvPr id="2" name="Picture 1" descr="enel x logo 2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3" name="Picture 2" descr="vaielettrico-logo-03 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807073" y="4694691"/>
            <a:ext cx="39916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0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2002 GM </a:t>
            </a:r>
            <a:r>
              <a:rPr lang="it-IT" sz="2000" dirty="0" err="1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Autonomy</a:t>
            </a:r>
            <a:endParaRPr lang="it-IT" sz="2000" dirty="0">
              <a:solidFill>
                <a:schemeClr val="bg1"/>
              </a:solidFill>
              <a:latin typeface="Gill Sans Light" charset="0"/>
              <a:cs typeface="Arial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7610"/>
            <a:ext cx="92371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dirty="0" smtClean="0">
                <a:solidFill>
                  <a:schemeClr val="bg1"/>
                </a:solidFill>
                <a:latin typeface="Gill Sans Light" charset="0"/>
                <a:cs typeface="Arial" charset="0"/>
              </a:rPr>
              <a:t>Lo Skateboard di oggi fu inventato 16 anni fa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933" y="-18306"/>
            <a:ext cx="9127080" cy="5143500"/>
            <a:chOff x="16933" y="-18306"/>
            <a:chExt cx="9127080" cy="5143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933" y="-18306"/>
              <a:ext cx="9127079" cy="5143500"/>
            </a:xfrm>
            <a:prstGeom prst="rect">
              <a:avLst/>
            </a:prstGeom>
          </p:spPr>
        </p:pic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5096933" y="1918601"/>
              <a:ext cx="404708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it-IT" sz="2000" dirty="0" smtClean="0">
                  <a:latin typeface="Gill Sans Light" charset="0"/>
                  <a:cs typeface="Arial" charset="0"/>
                </a:rPr>
                <a:t>Poi lo rivestiamo con una banalissima architettura ICE!!!</a:t>
              </a:r>
              <a:endParaRPr lang="it-IT" sz="2000" dirty="0">
                <a:latin typeface="Gill Sans Light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93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2900" y="1626474"/>
            <a:ext cx="8509000" cy="1754327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Light"/>
              </a:rPr>
              <a:t>May 26, 2018</a:t>
            </a: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“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I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t’s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technically possible to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store energy in parts made out 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of carbon fiber carbon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,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offsetting the weight of an electric 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drivetrain, and this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is the only way to make a super sports car – not a sports car – electric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. Theoretically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, in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2030 </a:t>
            </a:r>
            <a:r>
              <a:rPr lang="en-US" dirty="0" smtClean="0">
                <a:solidFill>
                  <a:srgbClr val="FFFF00"/>
                </a:solidFill>
                <a:latin typeface="Gill Sans Light"/>
              </a:rPr>
              <a:t>we </a:t>
            </a:r>
            <a:r>
              <a:rPr lang="en-US" dirty="0">
                <a:solidFill>
                  <a:srgbClr val="FFFF00"/>
                </a:solidFill>
                <a:latin typeface="Gill Sans Light"/>
              </a:rPr>
              <a:t>could have a full electric Lamborghini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. If something fails we’ll say no,” </a:t>
            </a:r>
            <a:endParaRPr lang="en-US" dirty="0" smtClean="0">
              <a:solidFill>
                <a:srgbClr val="FFFFFF"/>
              </a:solidFill>
              <a:latin typeface="Gill Sans Light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Maurizio </a:t>
            </a:r>
            <a:r>
              <a:rPr lang="en-US" dirty="0" err="1" smtClean="0">
                <a:solidFill>
                  <a:srgbClr val="FFFFFF"/>
                </a:solidFill>
                <a:latin typeface="Gill Sans Light"/>
              </a:rPr>
              <a:t>Reggiani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, CTO Lamborghini</a:t>
            </a:r>
            <a:endParaRPr lang="en-US" dirty="0">
              <a:solidFill>
                <a:srgbClr val="FFFFFF"/>
              </a:solidFill>
              <a:latin typeface="Gill Sans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Come sarà la prima, vera Architettura degli EV?</a:t>
            </a:r>
          </a:p>
        </p:txBody>
      </p:sp>
      <p:pic>
        <p:nvPicPr>
          <p:cNvPr id="11" name="Picture 10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3" name="Picture 12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1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/>
          <a:p>
            <a:pPr algn="ctr">
              <a:defRPr/>
            </a:pPr>
            <a:r>
              <a:rPr lang="it-IT" sz="2400" dirty="0" smtClean="0">
                <a:solidFill>
                  <a:schemeClr val="bg1"/>
                </a:solidFill>
                <a:latin typeface="Gill Sans Light"/>
                <a:ea typeface="+mn-ea"/>
                <a:cs typeface="Eurostile"/>
              </a:rPr>
              <a:t>Cosa pensate delle moto elettriche e autonome?</a:t>
            </a:r>
            <a:endParaRPr lang="it-IT" sz="2400" dirty="0">
              <a:solidFill>
                <a:schemeClr val="bg1"/>
              </a:solidFill>
              <a:latin typeface="Gill Sans Light"/>
              <a:ea typeface="+mn-ea"/>
              <a:cs typeface="Eurostile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496" y="424167"/>
            <a:ext cx="9108504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chemeClr val="bg1"/>
                </a:solidFill>
                <a:latin typeface="Gill Sans Light"/>
                <a:ea typeface="+mn-ea"/>
                <a:cs typeface="Eurostile"/>
              </a:rPr>
              <a:t>Quando tutti i veicoli saranno autonome, anche le moto dovranno esserla!</a:t>
            </a:r>
            <a:endParaRPr lang="it-IT" dirty="0">
              <a:solidFill>
                <a:schemeClr val="bg1"/>
              </a:solidFill>
              <a:latin typeface="Gill Sans Light"/>
              <a:ea typeface="+mn-ea"/>
              <a:cs typeface="Eurostil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6502"/>
          <a:stretch/>
        </p:blipFill>
        <p:spPr>
          <a:xfrm>
            <a:off x="4703317" y="827212"/>
            <a:ext cx="4296750" cy="3113448"/>
          </a:xfrm>
          <a:prstGeom prst="rect">
            <a:avLst/>
          </a:prstGeom>
        </p:spPr>
      </p:pic>
      <p:pic>
        <p:nvPicPr>
          <p:cNvPr id="10" name="Picture 9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1" name="Picture 10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5496" y="3901459"/>
            <a:ext cx="9108504" cy="120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  <a:latin typeface="Gill Sans Light"/>
              </a:rPr>
              <a:t>“</a:t>
            </a:r>
            <a:r>
              <a:rPr lang="en-US" i="1" dirty="0">
                <a:solidFill>
                  <a:srgbClr val="FFFFFF"/>
                </a:solidFill>
                <a:latin typeface="Gill Sans Light"/>
              </a:rPr>
              <a:t>We’re going big in EV with a family of products that will range in size, power, as well as price. When you look at EV you know this is a whole new customer base that we are bringing in.</a:t>
            </a:r>
            <a:r>
              <a:rPr lang="en-US" i="1" dirty="0" smtClean="0">
                <a:solidFill>
                  <a:srgbClr val="FFFFFF"/>
                </a:solidFill>
                <a:latin typeface="Gill Sans Light"/>
              </a:rPr>
              <a:t>”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 </a:t>
            </a:r>
            <a:endParaRPr lang="en-US" dirty="0" smtClean="0">
              <a:solidFill>
                <a:srgbClr val="FFFFFF"/>
              </a:solidFill>
              <a:latin typeface="Gill Sans Light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Gill Sans Light"/>
              </a:rPr>
              <a:t>Harley </a:t>
            </a:r>
            <a:r>
              <a:rPr lang="en-US" dirty="0">
                <a:solidFill>
                  <a:srgbClr val="FFFFFF"/>
                </a:solidFill>
                <a:latin typeface="Gill Sans Light"/>
              </a:rPr>
              <a:t>Davidson’s Chief Operating Officer Michelle </a:t>
            </a:r>
            <a:r>
              <a:rPr lang="en-US" dirty="0" err="1" smtClean="0">
                <a:solidFill>
                  <a:srgbClr val="FFFFFF"/>
                </a:solidFill>
                <a:latin typeface="Gill Sans Light"/>
              </a:rPr>
              <a:t>Kumbier</a:t>
            </a:r>
            <a:r>
              <a:rPr lang="en-US" dirty="0" smtClean="0">
                <a:solidFill>
                  <a:srgbClr val="FFFFFF"/>
                </a:solidFill>
                <a:latin typeface="Gill Sans Light"/>
              </a:rPr>
              <a:t> – 2018</a:t>
            </a:r>
            <a:endParaRPr lang="en-US" dirty="0">
              <a:solidFill>
                <a:srgbClr val="FFFFFF"/>
              </a:solidFill>
              <a:latin typeface="Gill Sans Light"/>
            </a:endParaRPr>
          </a:p>
          <a:p>
            <a:endParaRPr lang="it-IT" dirty="0">
              <a:solidFill>
                <a:srgbClr val="FFFFFF"/>
              </a:solidFill>
              <a:latin typeface="Gill Sans Light"/>
              <a:cs typeface="Eurostil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1522" r="10940"/>
          <a:stretch/>
        </p:blipFill>
        <p:spPr>
          <a:xfrm>
            <a:off x="18562" y="827212"/>
            <a:ext cx="48006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7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" descr="TORQ_05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9"/>
          <a:stretch/>
        </p:blipFill>
        <p:spPr bwMode="auto">
          <a:xfrm>
            <a:off x="-59" y="828046"/>
            <a:ext cx="9144000" cy="287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1" descr="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 b="10001"/>
          <a:stretch/>
        </p:blipFill>
        <p:spPr bwMode="auto">
          <a:xfrm>
            <a:off x="0" y="3219180"/>
            <a:ext cx="3572933" cy="190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1" descr="1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134" y="3137995"/>
            <a:ext cx="3208808" cy="2005505"/>
          </a:xfrm>
          <a:prstGeom prst="rect">
            <a:avLst/>
          </a:prstGeom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411510"/>
            <a:ext cx="9144000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Eurostile"/>
              </a:rPr>
              <a:t>Serviranno ancora i piloti? Diventeranno dei “super piloti” grazie a Ambrogio? </a:t>
            </a:r>
            <a:endParaRPr lang="it-IT" dirty="0">
              <a:solidFill>
                <a:srgbClr val="FFFFFF"/>
              </a:solidFill>
              <a:latin typeface="Gill Sans Light"/>
              <a:cs typeface="Eurostile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-13513"/>
            <a:ext cx="9144000" cy="4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/>
          <a:p>
            <a:pPr algn="ctr">
              <a:defRPr/>
            </a:pPr>
            <a:r>
              <a:rPr lang="it-IT" sz="2400" dirty="0" smtClean="0">
                <a:solidFill>
                  <a:schemeClr val="bg1"/>
                </a:solidFill>
                <a:latin typeface="Gill Sans Light"/>
                <a:ea typeface="+mn-ea"/>
                <a:cs typeface="Eurostile"/>
              </a:rPr>
              <a:t>E vetture da corsa elettriche e autonome?</a:t>
            </a:r>
            <a:endParaRPr lang="it-IT" sz="2400" dirty="0">
              <a:solidFill>
                <a:schemeClr val="bg1"/>
              </a:solidFill>
              <a:latin typeface="Gill Sans Light"/>
              <a:ea typeface="+mn-ea"/>
              <a:cs typeface="Eurostile"/>
            </a:endParaRPr>
          </a:p>
        </p:txBody>
      </p:sp>
      <p:pic>
        <p:nvPicPr>
          <p:cNvPr id="10" name="Picture 9" descr="enel x logo 2 copi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1" name="Picture 10" descr="vaielettrico-logo-03 whi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0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2"/>
          <p:cNvPicPr>
            <a:picLocks noChangeAspect="1"/>
          </p:cNvPicPr>
          <p:nvPr/>
        </p:nvPicPr>
        <p:blipFill rotWithShape="1">
          <a:blip r:embed="rId2"/>
          <a:srcRect l="-138" t="27871" r="11440" b="5788"/>
          <a:stretch/>
        </p:blipFill>
        <p:spPr>
          <a:xfrm>
            <a:off x="0" y="4177"/>
            <a:ext cx="9161954" cy="5139323"/>
          </a:xfrm>
          <a:prstGeom prst="rect">
            <a:avLst/>
          </a:prstGeom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411510"/>
            <a:ext cx="9144000" cy="36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Eurostile"/>
              </a:rPr>
              <a:t>I droni cresceranno sempre di più, anche per portare delle persone.</a:t>
            </a:r>
            <a:endParaRPr lang="it-IT" dirty="0">
              <a:solidFill>
                <a:srgbClr val="FFFFFF"/>
              </a:solidFill>
              <a:latin typeface="Gill Sans Light"/>
              <a:cs typeface="Eurostile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-13513"/>
            <a:ext cx="9144000" cy="4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/>
          <a:p>
            <a:pPr algn="ctr">
              <a:defRPr/>
            </a:pPr>
            <a:r>
              <a:rPr lang="it-IT" sz="2400" dirty="0" smtClean="0">
                <a:solidFill>
                  <a:schemeClr val="bg1"/>
                </a:solidFill>
                <a:latin typeface="Gill Sans Light"/>
                <a:ea typeface="+mn-ea"/>
                <a:cs typeface="Eurostile"/>
              </a:rPr>
              <a:t>E gli elicotteri elettrici e autonomi?</a:t>
            </a:r>
            <a:endParaRPr lang="it-IT" sz="2400" dirty="0">
              <a:solidFill>
                <a:schemeClr val="bg1"/>
              </a:solidFill>
              <a:latin typeface="Gill Sans Light"/>
              <a:ea typeface="+mn-ea"/>
              <a:cs typeface="Eurostile"/>
            </a:endParaRPr>
          </a:p>
        </p:txBody>
      </p:sp>
      <p:pic>
        <p:nvPicPr>
          <p:cNvPr id="10" name="Picture 9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1" name="Picture 10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pic>
        <p:nvPicPr>
          <p:cNvPr id="12" name="Immagin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1" b="14528"/>
          <a:stretch/>
        </p:blipFill>
        <p:spPr bwMode="auto">
          <a:xfrm>
            <a:off x="0" y="3352800"/>
            <a:ext cx="411540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140196" y="4060660"/>
            <a:ext cx="4936067" cy="92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3" tIns="45717" rIns="91433" bIns="45717">
            <a:spAutoFit/>
          </a:bodyPr>
          <a:lstStyle/>
          <a:p>
            <a:pPr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Eurostile"/>
              </a:rPr>
              <a:t>2011 (primo volo)</a:t>
            </a:r>
          </a:p>
          <a:p>
            <a:pPr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Eurostile"/>
              </a:rPr>
              <a:t>Project Zero </a:t>
            </a:r>
            <a:r>
              <a:rPr lang="it-IT" dirty="0" err="1" smtClean="0">
                <a:solidFill>
                  <a:srgbClr val="FFFFFF"/>
                </a:solidFill>
                <a:latin typeface="Gill Sans Light"/>
                <a:cs typeface="Eurostile"/>
              </a:rPr>
              <a:t>AgustaWestland</a:t>
            </a:r>
            <a:endParaRPr lang="it-IT" dirty="0" smtClean="0">
              <a:solidFill>
                <a:srgbClr val="FFFFFF"/>
              </a:solidFill>
              <a:latin typeface="Gill Sans Light"/>
              <a:cs typeface="Eurostile"/>
            </a:endParaRPr>
          </a:p>
          <a:p>
            <a:pPr>
              <a:defRPr/>
            </a:pPr>
            <a:r>
              <a:rPr lang="it-IT" dirty="0" smtClean="0">
                <a:solidFill>
                  <a:srgbClr val="FFFFFF"/>
                </a:solidFill>
                <a:latin typeface="Gill Sans Light"/>
                <a:cs typeface="Eurostile"/>
              </a:rPr>
              <a:t>Design Bertone</a:t>
            </a:r>
            <a:endParaRPr lang="it-IT" dirty="0">
              <a:solidFill>
                <a:srgbClr val="FFFFFF"/>
              </a:solidFill>
              <a:latin typeface="Gill Sans Light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19055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6939" y="3010391"/>
            <a:ext cx="9203268" cy="8165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enel x logo 2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3" name="Picture 2" descr="vaielettrico-logo-03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40" y="893697"/>
            <a:ext cx="2489202" cy="1249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9867" t="33028" r="20133" b="33567"/>
          <a:stretch/>
        </p:blipFill>
        <p:spPr>
          <a:xfrm>
            <a:off x="5192998" y="893697"/>
            <a:ext cx="3993330" cy="1249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178" y="893697"/>
            <a:ext cx="2738803" cy="1249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596" y="3064922"/>
            <a:ext cx="2540000" cy="635000"/>
          </a:xfrm>
          <a:prstGeom prst="rect">
            <a:avLst/>
          </a:prstGeom>
        </p:spPr>
      </p:pic>
      <p:pic>
        <p:nvPicPr>
          <p:cNvPr id="9" name="Picture 8" descr="1280px-Behance_logo.sv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2" y="3118714"/>
            <a:ext cx="3125822" cy="5812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1" y="-18306"/>
            <a:ext cx="9144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  <a:latin typeface="Gill Sans Light"/>
              </a:rPr>
              <a:t>E se volete </a:t>
            </a:r>
            <a:r>
              <a:rPr lang="it-IT" sz="2400" dirty="0">
                <a:solidFill>
                  <a:schemeClr val="bg1"/>
                </a:solidFill>
                <a:latin typeface="Gill Sans Light"/>
              </a:rPr>
              <a:t>v</a:t>
            </a:r>
            <a:r>
              <a:rPr lang="it-IT" sz="2400" dirty="0" smtClean="0">
                <a:solidFill>
                  <a:schemeClr val="bg1"/>
                </a:solidFill>
                <a:latin typeface="Gill Sans Light"/>
              </a:rPr>
              <a:t>edere altre proposte per il futuro.....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546" y="2380705"/>
            <a:ext cx="2720736" cy="442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7550" y="2212251"/>
            <a:ext cx="2404535" cy="7213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1"/>
          <a:srcRect l="9104" r="8725" b="84527"/>
          <a:stretch/>
        </p:blipFill>
        <p:spPr>
          <a:xfrm>
            <a:off x="127001" y="2253348"/>
            <a:ext cx="3403606" cy="64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0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el x logo 2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3" name="Picture 2" descr="vaielettrico-logo-03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258476"/>
            <a:ext cx="1312341" cy="9383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5401" y="0"/>
            <a:ext cx="9169401" cy="470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FFFFFF"/>
                </a:solidFill>
                <a:latin typeface="Gill Sans Light"/>
              </a:rPr>
              <a:t>Conclusioni</a:t>
            </a:r>
          </a:p>
          <a:p>
            <a:pPr algn="ctr"/>
            <a:endParaRPr lang="it-IT" sz="2400" dirty="0">
              <a:solidFill>
                <a:srgbClr val="FFFFFF"/>
              </a:solidFill>
              <a:latin typeface="Gill Sans Light"/>
            </a:endParaRPr>
          </a:p>
          <a:p>
            <a:r>
              <a:rPr lang="it-IT" dirty="0" smtClean="0">
                <a:solidFill>
                  <a:srgbClr val="FFFFFF"/>
                </a:solidFill>
                <a:latin typeface="Gill Sans Light"/>
              </a:rPr>
              <a:t>1) Non vogliamo rinunciare all’amore per le automobili quando diventeranno elettriche.</a:t>
            </a:r>
          </a:p>
          <a:p>
            <a:endParaRPr lang="it-IT" dirty="0">
              <a:solidFill>
                <a:srgbClr val="FFFFFF"/>
              </a:solidFill>
              <a:latin typeface="Gill Sans Light"/>
            </a:endParaRPr>
          </a:p>
          <a:p>
            <a:r>
              <a:rPr lang="it-IT" dirty="0" smtClean="0">
                <a:solidFill>
                  <a:srgbClr val="FFFFFF"/>
                </a:solidFill>
                <a:latin typeface="Gill Sans Light"/>
              </a:rPr>
              <a:t>2) L’aspetto economico positivo degli EV incomincia a renderli plausibile, per produttori e acquirenti, quindi diventeranno sempre </a:t>
            </a:r>
            <a:r>
              <a:rPr lang="it-IT" dirty="0">
                <a:solidFill>
                  <a:srgbClr val="FFFFFF"/>
                </a:solidFill>
                <a:latin typeface="Gill Sans Light"/>
              </a:rPr>
              <a:t>di più 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diffusione di masse, cambiando il mondo.</a:t>
            </a:r>
          </a:p>
          <a:p>
            <a:endParaRPr lang="it-IT" dirty="0">
              <a:solidFill>
                <a:srgbClr val="FFFFFF"/>
              </a:solidFill>
              <a:latin typeface="Gill Sans Light"/>
            </a:endParaRPr>
          </a:p>
          <a:p>
            <a:r>
              <a:rPr lang="it-IT" dirty="0" smtClean="0">
                <a:solidFill>
                  <a:srgbClr val="FFFFFF"/>
                </a:solidFill>
                <a:latin typeface="Gill Sans Light"/>
              </a:rPr>
              <a:t>3) Noi car designer non abbiamo ancora compiuto il secondo passaggio, dove l’architettura futura degli EV dovrà rendere impossibile l’applicazione alle vetture ICE.</a:t>
            </a:r>
          </a:p>
          <a:p>
            <a:endParaRPr lang="it-IT" dirty="0">
              <a:solidFill>
                <a:srgbClr val="FFFFFF"/>
              </a:solidFill>
              <a:latin typeface="Gill Sans Light"/>
            </a:endParaRPr>
          </a:p>
          <a:p>
            <a:r>
              <a:rPr lang="it-IT" dirty="0" smtClean="0">
                <a:solidFill>
                  <a:srgbClr val="FFFFFF"/>
                </a:solidFill>
                <a:latin typeface="Gill Sans Light"/>
              </a:rPr>
              <a:t>4) L’impatto estetico futuristico del mondo elettrico sta già colpendo ogni forma di veicolo, ma c’è ancora molto spazio fra i veicoli “</a:t>
            </a:r>
            <a:r>
              <a:rPr lang="it-IT" dirty="0" err="1" smtClean="0">
                <a:solidFill>
                  <a:srgbClr val="FFFFFF"/>
                </a:solidFill>
                <a:latin typeface="Gill Sans Light"/>
              </a:rPr>
              <a:t>concept</a:t>
            </a:r>
            <a:r>
              <a:rPr lang="it-IT" dirty="0" smtClean="0">
                <a:solidFill>
                  <a:srgbClr val="FFFFFF"/>
                </a:solidFill>
                <a:latin typeface="Gill Sans Light"/>
              </a:rPr>
              <a:t>” e l’attuale produzione. </a:t>
            </a:r>
          </a:p>
          <a:p>
            <a:endParaRPr lang="it-IT" dirty="0">
              <a:solidFill>
                <a:srgbClr val="FFFFFF"/>
              </a:solidFill>
              <a:latin typeface="Gill Sans Light"/>
            </a:endParaRPr>
          </a:p>
          <a:p>
            <a:r>
              <a:rPr lang="it-IT" dirty="0" smtClean="0">
                <a:solidFill>
                  <a:srgbClr val="FFFFFF"/>
                </a:solidFill>
                <a:latin typeface="Gill Sans Light"/>
              </a:rPr>
              <a:t>5) La bellezza è il miglior modo per incentivare i clienti a comprare/usare un veicolo elettrico. Ma ora dobbiamo spingere avanti per trovare una nuova architettura con proporzioni bellissimi mai visti per gli EV!  </a:t>
            </a:r>
          </a:p>
        </p:txBody>
      </p:sp>
    </p:spTree>
    <p:extLst>
      <p:ext uri="{BB962C8B-B14F-4D97-AF65-F5344CB8AC3E}">
        <p14:creationId xmlns:p14="http://schemas.microsoft.com/office/powerpoint/2010/main" val="349808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gital Disruption post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/>
          <a:stretch/>
        </p:blipFill>
        <p:spPr>
          <a:xfrm>
            <a:off x="0" y="0"/>
            <a:ext cx="9144000" cy="5138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7868" y="703314"/>
            <a:ext cx="324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300" dirty="0" smtClean="0">
                <a:solidFill>
                  <a:srgbClr val="FFFFFF"/>
                </a:solidFill>
                <a:latin typeface="Gill Sans Light"/>
              </a:rPr>
              <a:t>Grazie</a:t>
            </a:r>
          </a:p>
        </p:txBody>
      </p:sp>
      <p:pic>
        <p:nvPicPr>
          <p:cNvPr id="13" name="Picture 12" descr="enel x logo 2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71" y="4635959"/>
            <a:ext cx="1032942" cy="489235"/>
          </a:xfrm>
          <a:prstGeom prst="rect">
            <a:avLst/>
          </a:prstGeom>
        </p:spPr>
      </p:pic>
      <p:pic>
        <p:nvPicPr>
          <p:cNvPr id="14" name="Picture 13" descr="vaielettrico-logo-03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62" y="55268"/>
            <a:ext cx="1312341" cy="9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8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40070</TotalTime>
  <Words>1325</Words>
  <Application>Microsoft Office PowerPoint</Application>
  <PresentationFormat>Presentazione su schermo (16:9)</PresentationFormat>
  <Paragraphs>217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Robinson</dc:creator>
  <cp:lastModifiedBy>hp</cp:lastModifiedBy>
  <cp:revision>501</cp:revision>
  <cp:lastPrinted>2018-07-17T06:32:29Z</cp:lastPrinted>
  <dcterms:created xsi:type="dcterms:W3CDTF">2018-06-22T11:56:13Z</dcterms:created>
  <dcterms:modified xsi:type="dcterms:W3CDTF">2018-11-27T23:06:33Z</dcterms:modified>
</cp:coreProperties>
</file>