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1" r:id="rId4"/>
    <p:sldId id="298" r:id="rId5"/>
    <p:sldId id="300" r:id="rId6"/>
    <p:sldId id="302" r:id="rId7"/>
    <p:sldId id="308" r:id="rId8"/>
    <p:sldId id="304" r:id="rId9"/>
    <p:sldId id="303" r:id="rId10"/>
    <p:sldId id="305" r:id="rId11"/>
    <p:sldId id="306" r:id="rId12"/>
    <p:sldId id="309" r:id="rId13"/>
    <p:sldId id="310" r:id="rId14"/>
    <p:sldId id="311" r:id="rId15"/>
    <p:sldId id="282" r:id="rId16"/>
    <p:sldId id="312" r:id="rId17"/>
    <p:sldId id="313" r:id="rId18"/>
    <p:sldId id="314" r:id="rId19"/>
    <p:sldId id="317" r:id="rId20"/>
    <p:sldId id="318" r:id="rId21"/>
    <p:sldId id="285" r:id="rId22"/>
    <p:sldId id="319" r:id="rId23"/>
    <p:sldId id="287" r:id="rId24"/>
    <p:sldId id="289" r:id="rId25"/>
    <p:sldId id="290" r:id="rId26"/>
    <p:sldId id="320" r:id="rId27"/>
    <p:sldId id="279" r:id="rId28"/>
  </p:sldIdLst>
  <p:sldSz cx="12192000" cy="6858000"/>
  <p:notesSz cx="6805613" cy="99393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981" autoAdjust="0"/>
    <p:restoredTop sz="94660"/>
  </p:normalViewPr>
  <p:slideViewPr>
    <p:cSldViewPr snapToGrid="0">
      <p:cViewPr>
        <p:scale>
          <a:sx n="100" d="100"/>
          <a:sy n="100" d="100"/>
        </p:scale>
        <p:origin x="1172" y="5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F-04CF-4BAB-8FA3-364603517ED9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49B4-58D5-42AB-978B-EE66C2C9A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50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F-04CF-4BAB-8FA3-364603517ED9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49B4-58D5-42AB-978B-EE66C2C9A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29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F-04CF-4BAB-8FA3-364603517ED9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49B4-58D5-42AB-978B-EE66C2C9A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57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F-04CF-4BAB-8FA3-364603517ED9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49B4-58D5-42AB-978B-EE66C2C9A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24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F-04CF-4BAB-8FA3-364603517ED9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49B4-58D5-42AB-978B-EE66C2C9A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38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F-04CF-4BAB-8FA3-364603517ED9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49B4-58D5-42AB-978B-EE66C2C9A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19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F-04CF-4BAB-8FA3-364603517ED9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49B4-58D5-42AB-978B-EE66C2C9A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41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F-04CF-4BAB-8FA3-364603517ED9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49B4-58D5-42AB-978B-EE66C2C9A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86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F-04CF-4BAB-8FA3-364603517ED9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49B4-58D5-42AB-978B-EE66C2C9A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27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F-04CF-4BAB-8FA3-364603517ED9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49B4-58D5-42AB-978B-EE66C2C9A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69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F-04CF-4BAB-8FA3-364603517ED9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49B4-58D5-42AB-978B-EE66C2C9A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6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066DF-04CF-4BAB-8FA3-364603517ED9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449B4-58D5-42AB-978B-EE66C2C9A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6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0" name="Rettangolo 9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605433"/>
            <a:ext cx="10010776" cy="563106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magine 12" descr="https://www.vaielettrico.it/wp-content/uploads/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6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267163" y="150768"/>
            <a:ext cx="748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Domanda mondiale di litio 2012-2023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7" b="49027"/>
          <a:stretch/>
        </p:blipFill>
        <p:spPr>
          <a:xfrm>
            <a:off x="123139" y="6167468"/>
            <a:ext cx="838886" cy="26681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7" b="49027"/>
          <a:stretch/>
        </p:blipFill>
        <p:spPr>
          <a:xfrm>
            <a:off x="11183997" y="6167468"/>
            <a:ext cx="838886" cy="26681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30821" r="19207" b="7302"/>
          <a:stretch/>
        </p:blipFill>
        <p:spPr bwMode="auto">
          <a:xfrm>
            <a:off x="123139" y="645090"/>
            <a:ext cx="11793089" cy="545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15625" y="0"/>
            <a:ext cx="1476375" cy="612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https://www.vaielettrico.it/wp-content/uploads/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38100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1114425" y="2800008"/>
            <a:ext cx="9505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 mercato delle auto elettriche ed ibride: </a:t>
            </a:r>
          </a:p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stato dell’arte e previsioni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magine 8" descr="https://www.vaielettrico.it/wp-content/uploads/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6" name="Rettangolo 15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2267163" y="150768"/>
            <a:ext cx="748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Andamento del mercato dei veicoli HEV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13324" r="81542" b="67780"/>
          <a:stretch/>
        </p:blipFill>
        <p:spPr bwMode="auto">
          <a:xfrm>
            <a:off x="123139" y="4994486"/>
            <a:ext cx="912238" cy="8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t="30194" r="51825" b="10829"/>
          <a:stretch/>
        </p:blipFill>
        <p:spPr bwMode="auto">
          <a:xfrm>
            <a:off x="1207625" y="975300"/>
            <a:ext cx="5556032" cy="490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3" t="28972" r="18951" b="40134"/>
          <a:stretch/>
        </p:blipFill>
        <p:spPr bwMode="auto">
          <a:xfrm>
            <a:off x="6781108" y="2612570"/>
            <a:ext cx="5251232" cy="257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https://www.vaielettrico.it/wp-content/uploads/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sellaDiTesto 16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2267163" y="150768"/>
            <a:ext cx="748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Andamento del mercato dei veicoli PHEV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13324" r="81542" b="67780"/>
          <a:stretch/>
        </p:blipFill>
        <p:spPr bwMode="auto">
          <a:xfrm>
            <a:off x="11028419" y="984568"/>
            <a:ext cx="972692" cy="88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9" t="26102" r="19446" b="9277"/>
          <a:stretch/>
        </p:blipFill>
        <p:spPr bwMode="auto">
          <a:xfrm>
            <a:off x="-14515" y="713872"/>
            <a:ext cx="9144001" cy="540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15944" r="35476" b="8148"/>
          <a:stretch/>
        </p:blipFill>
        <p:spPr bwMode="auto">
          <a:xfrm>
            <a:off x="8868229" y="2802823"/>
            <a:ext cx="3323771" cy="287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https://www.vaielettrico.it/wp-content/uploads/log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sellaDiTesto 15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2267163" y="150768"/>
            <a:ext cx="748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Andamento del mercato dei veicoli EV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13324" r="81542" b="67780"/>
          <a:stretch/>
        </p:blipFill>
        <p:spPr bwMode="auto">
          <a:xfrm>
            <a:off x="11028419" y="984568"/>
            <a:ext cx="972692" cy="88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3" t="12011" r="31269" b="9260"/>
          <a:stretch/>
        </p:blipFill>
        <p:spPr bwMode="auto">
          <a:xfrm>
            <a:off x="9226207" y="3169922"/>
            <a:ext cx="2907738" cy="25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3" t="31102" r="24524" b="12946"/>
          <a:stretch/>
        </p:blipFill>
        <p:spPr bwMode="auto">
          <a:xfrm>
            <a:off x="43544" y="888311"/>
            <a:ext cx="9158514" cy="516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https://www.vaielettrico.it/wp-content/uploads/log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sellaDiTesto 15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2267163" y="150768"/>
            <a:ext cx="748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Previsione andamento del mercato </a:t>
            </a:r>
          </a:p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auto ibride ed elettriche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13324" r="81542" b="67780"/>
          <a:stretch/>
        </p:blipFill>
        <p:spPr bwMode="auto">
          <a:xfrm>
            <a:off x="200750" y="4963886"/>
            <a:ext cx="912238" cy="8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28500" r="9682" b="4425"/>
          <a:stretch/>
        </p:blipFill>
        <p:spPr bwMode="auto">
          <a:xfrm>
            <a:off x="1112988" y="1082846"/>
            <a:ext cx="10246274" cy="495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https://www.vaielettrico.it/wp-content/uploads/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1114425" y="2800008"/>
            <a:ext cx="9505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 fine vita delle batterie al litio:</a:t>
            </a:r>
          </a:p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 trattamento e riciclo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magine 8" descr="https://www.vaielettrico.it/wp-content/uploads/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38" name="Immagin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39" name="Rettangolo 38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566065" y="107226"/>
            <a:ext cx="1047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gestione degli accumulatori al litio ione XEV:</a:t>
            </a:r>
          </a:p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Il trattamento e riciclo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55976" y="1064076"/>
            <a:ext cx="11764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Al momento,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 Italia, non esistono impianti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per il trattamento ed il recupero delle batterie agli ioni di litio; debbono necessariamente essere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inviate presso impianti esteri.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magine 11" descr="Risultati immagini per EU map"/>
          <p:cNvPicPr>
            <a:picLocks noChangeAspect="1"/>
          </p:cNvPicPr>
          <p:nvPr/>
        </p:nvPicPr>
        <p:blipFill>
          <a:blip r:embed="rId3" cstate="print"/>
          <a:srcRect l="9605" t="609" r="21283"/>
          <a:stretch>
            <a:fillRect/>
          </a:stretch>
        </p:blipFill>
        <p:spPr bwMode="auto">
          <a:xfrm>
            <a:off x="3401594" y="2038790"/>
            <a:ext cx="4750130" cy="41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2 12"/>
          <p:cNvCxnSpPr/>
          <p:nvPr/>
        </p:nvCxnSpPr>
        <p:spPr>
          <a:xfrm>
            <a:off x="5182893" y="2715684"/>
            <a:ext cx="498764" cy="165067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24" idx="6"/>
          </p:cNvCxnSpPr>
          <p:nvPr/>
        </p:nvCxnSpPr>
        <p:spPr>
          <a:xfrm>
            <a:off x="3302632" y="4208017"/>
            <a:ext cx="1878282" cy="71449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21" idx="6"/>
          </p:cNvCxnSpPr>
          <p:nvPr/>
        </p:nvCxnSpPr>
        <p:spPr>
          <a:xfrm>
            <a:off x="3255132" y="5074915"/>
            <a:ext cx="997528" cy="9500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23" idx="5"/>
          </p:cNvCxnSpPr>
          <p:nvPr/>
        </p:nvCxnSpPr>
        <p:spPr>
          <a:xfrm>
            <a:off x="3504404" y="3666859"/>
            <a:ext cx="1557757" cy="87564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27" idx="4"/>
          </p:cNvCxnSpPr>
          <p:nvPr/>
        </p:nvCxnSpPr>
        <p:spPr>
          <a:xfrm flipH="1">
            <a:off x="5729159" y="2592973"/>
            <a:ext cx="168234" cy="81148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28" idx="3"/>
          </p:cNvCxnSpPr>
          <p:nvPr/>
        </p:nvCxnSpPr>
        <p:spPr>
          <a:xfrm flipH="1">
            <a:off x="6168548" y="3118615"/>
            <a:ext cx="1078782" cy="139024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126879" y="3182904"/>
            <a:ext cx="511296" cy="482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FP</a:t>
            </a:r>
            <a:endParaRPr lang="it-IT" sz="1400" dirty="0"/>
          </a:p>
        </p:txBody>
      </p:sp>
      <p:sp>
        <p:nvSpPr>
          <p:cNvPr id="20" name="Ovale 19"/>
          <p:cNvSpPr/>
          <p:nvPr/>
        </p:nvSpPr>
        <p:spPr>
          <a:xfrm>
            <a:off x="117354" y="3847180"/>
            <a:ext cx="511296" cy="4591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PP</a:t>
            </a:r>
            <a:endParaRPr lang="it-IT" sz="1200" dirty="0"/>
          </a:p>
        </p:txBody>
      </p:sp>
      <p:sp>
        <p:nvSpPr>
          <p:cNvPr id="21" name="Ovale 20"/>
          <p:cNvSpPr/>
          <p:nvPr/>
        </p:nvSpPr>
        <p:spPr>
          <a:xfrm>
            <a:off x="2673242" y="4801782"/>
            <a:ext cx="581890" cy="5462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PP</a:t>
            </a:r>
            <a:endParaRPr lang="it-IT" sz="1600" dirty="0"/>
          </a:p>
        </p:txBody>
      </p:sp>
      <p:cxnSp>
        <p:nvCxnSpPr>
          <p:cNvPr id="22" name="Connettore 2 21"/>
          <p:cNvCxnSpPr>
            <a:stCxn id="25" idx="5"/>
          </p:cNvCxnSpPr>
          <p:nvPr/>
        </p:nvCxnSpPr>
        <p:spPr>
          <a:xfrm>
            <a:off x="4070460" y="3081010"/>
            <a:ext cx="851176" cy="9409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3007730" y="3200593"/>
            <a:ext cx="581890" cy="546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FP</a:t>
            </a:r>
            <a:endParaRPr lang="it-IT" dirty="0"/>
          </a:p>
        </p:txBody>
      </p:sp>
      <p:sp>
        <p:nvSpPr>
          <p:cNvPr id="24" name="Ovale 23"/>
          <p:cNvSpPr/>
          <p:nvPr/>
        </p:nvSpPr>
        <p:spPr>
          <a:xfrm>
            <a:off x="2720742" y="3934884"/>
            <a:ext cx="581890" cy="5462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PP</a:t>
            </a:r>
            <a:endParaRPr lang="it-IT" sz="1600" dirty="0"/>
          </a:p>
        </p:txBody>
      </p:sp>
      <p:sp>
        <p:nvSpPr>
          <p:cNvPr id="25" name="Ovale 24"/>
          <p:cNvSpPr/>
          <p:nvPr/>
        </p:nvSpPr>
        <p:spPr>
          <a:xfrm>
            <a:off x="3573786" y="2614744"/>
            <a:ext cx="581890" cy="5462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PP</a:t>
            </a:r>
            <a:endParaRPr lang="it-IT" sz="1600" dirty="0"/>
          </a:p>
        </p:txBody>
      </p:sp>
      <p:sp>
        <p:nvSpPr>
          <p:cNvPr id="26" name="Ovale 25"/>
          <p:cNvSpPr/>
          <p:nvPr/>
        </p:nvSpPr>
        <p:spPr>
          <a:xfrm>
            <a:off x="4895907" y="2131813"/>
            <a:ext cx="581890" cy="546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FP</a:t>
            </a:r>
            <a:endParaRPr lang="it-IT" dirty="0"/>
          </a:p>
        </p:txBody>
      </p:sp>
      <p:sp>
        <p:nvSpPr>
          <p:cNvPr id="27" name="Ovale 26"/>
          <p:cNvSpPr/>
          <p:nvPr/>
        </p:nvSpPr>
        <p:spPr>
          <a:xfrm>
            <a:off x="5606448" y="2046708"/>
            <a:ext cx="581890" cy="5462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PP</a:t>
            </a:r>
            <a:endParaRPr lang="it-IT" sz="1600" dirty="0"/>
          </a:p>
        </p:txBody>
      </p:sp>
      <p:sp>
        <p:nvSpPr>
          <p:cNvPr id="28" name="Ovale 27"/>
          <p:cNvSpPr/>
          <p:nvPr/>
        </p:nvSpPr>
        <p:spPr>
          <a:xfrm>
            <a:off x="7162114" y="2652349"/>
            <a:ext cx="581890" cy="5462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PP</a:t>
            </a:r>
            <a:endParaRPr lang="it-IT" sz="1600" dirty="0"/>
          </a:p>
        </p:txBody>
      </p:sp>
      <p:cxnSp>
        <p:nvCxnSpPr>
          <p:cNvPr id="29" name="Connettore 2 28"/>
          <p:cNvCxnSpPr/>
          <p:nvPr/>
        </p:nvCxnSpPr>
        <p:spPr>
          <a:xfrm>
            <a:off x="4589127" y="2858188"/>
            <a:ext cx="639289" cy="14468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/>
          <p:cNvSpPr/>
          <p:nvPr/>
        </p:nvSpPr>
        <p:spPr>
          <a:xfrm>
            <a:off x="4242764" y="2321819"/>
            <a:ext cx="581890" cy="546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FP</a:t>
            </a:r>
            <a:endParaRPr lang="it-IT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718411" y="3238561"/>
            <a:ext cx="1567589" cy="347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FINAL PLANT</a:t>
            </a:r>
            <a:endParaRPr lang="it-IT" sz="1200" dirty="0"/>
          </a:p>
        </p:txBody>
      </p:sp>
      <p:sp>
        <p:nvSpPr>
          <p:cNvPr id="32" name="Rettangolo arrotondato 31"/>
          <p:cNvSpPr/>
          <p:nvPr/>
        </p:nvSpPr>
        <p:spPr>
          <a:xfrm>
            <a:off x="699243" y="3906705"/>
            <a:ext cx="1577232" cy="3400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PREPARATION PLANT</a:t>
            </a:r>
            <a:endParaRPr lang="it-IT" sz="1200" dirty="0"/>
          </a:p>
        </p:txBody>
      </p:sp>
      <p:sp>
        <p:nvSpPr>
          <p:cNvPr id="33" name="Ovale 32"/>
          <p:cNvSpPr/>
          <p:nvPr/>
        </p:nvSpPr>
        <p:spPr>
          <a:xfrm>
            <a:off x="7138363" y="5443050"/>
            <a:ext cx="581890" cy="5462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PP</a:t>
            </a:r>
            <a:endParaRPr lang="it-IT" sz="1600" dirty="0"/>
          </a:p>
        </p:txBody>
      </p:sp>
      <p:cxnSp>
        <p:nvCxnSpPr>
          <p:cNvPr id="34" name="Connettore 2 33"/>
          <p:cNvCxnSpPr>
            <a:stCxn id="33" idx="2"/>
          </p:cNvCxnSpPr>
          <p:nvPr/>
        </p:nvCxnSpPr>
        <p:spPr>
          <a:xfrm flipH="1" flipV="1">
            <a:off x="5515402" y="4912619"/>
            <a:ext cx="1622961" cy="80356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arrotondato 34"/>
          <p:cNvSpPr/>
          <p:nvPr/>
        </p:nvSpPr>
        <p:spPr>
          <a:xfrm>
            <a:off x="76049" y="2561679"/>
            <a:ext cx="2667399" cy="34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IL NETWORK EUROPEO</a:t>
            </a:r>
            <a:endParaRPr lang="it-IT" sz="1400" b="1" dirty="0"/>
          </a:p>
        </p:txBody>
      </p:sp>
      <p:graphicFrame>
        <p:nvGraphicFramePr>
          <p:cNvPr id="36" name="Tabel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094583"/>
              </p:ext>
            </p:extLst>
          </p:nvPr>
        </p:nvGraphicFramePr>
        <p:xfrm>
          <a:off x="8582024" y="2189293"/>
          <a:ext cx="2771776" cy="351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888"/>
                <a:gridCol w="1385888"/>
              </a:tblGrid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Impianti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Nazione</a:t>
                      </a:r>
                      <a:endParaRPr lang="it-IT" dirty="0"/>
                    </a:p>
                  </a:txBody>
                  <a:tcPr/>
                </a:tc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SIAE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IT</a:t>
                      </a:r>
                      <a:endParaRPr lang="it-IT" sz="1400" dirty="0"/>
                    </a:p>
                  </a:txBody>
                  <a:tcPr/>
                </a:tc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Accurec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DE</a:t>
                      </a:r>
                      <a:endParaRPr lang="it-IT" sz="1400" dirty="0"/>
                    </a:p>
                  </a:txBody>
                  <a:tcPr/>
                </a:tc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UMICORE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BE</a:t>
                      </a:r>
                      <a:endParaRPr lang="it-IT" sz="1400" dirty="0"/>
                    </a:p>
                  </a:txBody>
                  <a:tcPr/>
                </a:tc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G&amp;P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EN</a:t>
                      </a:r>
                      <a:endParaRPr lang="it-IT" sz="1400" dirty="0"/>
                    </a:p>
                  </a:txBody>
                  <a:tcPr/>
                </a:tc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VEOLIA (EDI)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FR</a:t>
                      </a:r>
                      <a:endParaRPr lang="it-IT" sz="1400" dirty="0"/>
                    </a:p>
                  </a:txBody>
                  <a:tcPr/>
                </a:tc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Recupyl</a:t>
                      </a:r>
                      <a:r>
                        <a:rPr lang="it-IT" sz="1400" dirty="0" smtClean="0"/>
                        <a:t>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FR</a:t>
                      </a:r>
                      <a:endParaRPr lang="it-IT" sz="1400" dirty="0"/>
                    </a:p>
                  </a:txBody>
                  <a:tcPr/>
                </a:tc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SNAM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FR</a:t>
                      </a:r>
                      <a:endParaRPr lang="it-IT" sz="1400" dirty="0"/>
                    </a:p>
                  </a:txBody>
                  <a:tcPr/>
                </a:tc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Batteriretur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NO</a:t>
                      </a:r>
                      <a:endParaRPr lang="it-IT" sz="1400" dirty="0"/>
                    </a:p>
                  </a:txBody>
                  <a:tcPr/>
                </a:tc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Envirobat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ES</a:t>
                      </a:r>
                      <a:endParaRPr lang="it-IT" sz="1400" dirty="0"/>
                    </a:p>
                  </a:txBody>
                  <a:tcPr/>
                </a:tc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Ni-MET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CZ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" name="Immagine 40" descr="https://www.vaielettrico.it/wp-content/uploads/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CasellaDiTesto 39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Rettangolo 7"/>
          <p:cNvSpPr/>
          <p:nvPr/>
        </p:nvSpPr>
        <p:spPr>
          <a:xfrm>
            <a:off x="545030" y="1074668"/>
            <a:ext cx="10942119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Costi attuali di trattamento e riciclo praticati dagli impianti Europei</a:t>
            </a:r>
          </a:p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(tecnologie pirometallurgica/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idrometallurgica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):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09703"/>
              </p:ext>
            </p:extLst>
          </p:nvPr>
        </p:nvGraphicFramePr>
        <p:xfrm>
          <a:off x="553971" y="2078512"/>
          <a:ext cx="5214963" cy="366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260"/>
                <a:gridCol w="2606703"/>
              </a:tblGrid>
              <a:tr h="31416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Tipo</a:t>
                      </a:r>
                      <a:r>
                        <a:rPr lang="it-IT" baseline="0" dirty="0" smtClean="0"/>
                        <a:t> di BATTERIA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Costi (€/Ton)</a:t>
                      </a:r>
                      <a:endParaRPr lang="it-IT" dirty="0"/>
                    </a:p>
                  </a:txBody>
                  <a:tcPr anchor="ctr"/>
                </a:tc>
              </a:tr>
              <a:tr h="69665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HP (High Performance)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1.200,00/2.500,00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 anchor="ctr"/>
                </a:tc>
              </a:tr>
              <a:tr h="50046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MP (Middle</a:t>
                      </a:r>
                      <a:r>
                        <a:rPr lang="it-IT" baseline="0" dirty="0" smtClean="0"/>
                        <a:t> Performance)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2.500,00/5.000,00</a:t>
                      </a:r>
                      <a:endParaRPr lang="it-IT" dirty="0"/>
                    </a:p>
                  </a:txBody>
                  <a:tcPr anchor="ctr"/>
                </a:tc>
              </a:tr>
              <a:tr h="69665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LP (Low Performance)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5.000,00/7.000,00</a:t>
                      </a:r>
                      <a:endParaRPr lang="it-IT" dirty="0"/>
                    </a:p>
                  </a:txBody>
                  <a:tcPr anchor="ctr"/>
                </a:tc>
              </a:tr>
              <a:tr h="48766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Il</a:t>
                      </a:r>
                      <a:r>
                        <a:rPr lang="it-IT" baseline="0" dirty="0" smtClean="0"/>
                        <a:t> costo include: </a:t>
                      </a:r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</a:tr>
              <a:tr h="48766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Smontaggio (manuale), scarica celle</a:t>
                      </a:r>
                      <a:r>
                        <a:rPr lang="it-IT" baseline="0" dirty="0" smtClean="0"/>
                        <a:t>, </a:t>
                      </a:r>
                      <a:r>
                        <a:rPr lang="it-IT" baseline="0" dirty="0" err="1" smtClean="0"/>
                        <a:t>scrapping</a:t>
                      </a:r>
                      <a:r>
                        <a:rPr lang="it-IT" baseline="0" dirty="0" smtClean="0"/>
                        <a:t> celle, avvio della «</a:t>
                      </a:r>
                      <a:r>
                        <a:rPr lang="it-IT" i="1" baseline="0" dirty="0" err="1" smtClean="0"/>
                        <a:t>black</a:t>
                      </a:r>
                      <a:r>
                        <a:rPr lang="it-IT" i="1" baseline="0" dirty="0" smtClean="0"/>
                        <a:t> mass</a:t>
                      </a:r>
                      <a:r>
                        <a:rPr lang="it-IT" baseline="0" dirty="0" smtClean="0"/>
                        <a:t>» a recupero materiali interessanti/smaltimento  frazioni non recuperabili</a:t>
                      </a:r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Freccia a destra 11"/>
          <p:cNvSpPr/>
          <p:nvPr/>
        </p:nvSpPr>
        <p:spPr>
          <a:xfrm>
            <a:off x="5859126" y="2758911"/>
            <a:ext cx="655092" cy="436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587067" y="1778063"/>
            <a:ext cx="543581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Incidenza dei parametri fondamentali per il calcolo del Costo di Trattamento finale: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CHIMICA delle celle (&gt;60%)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Ore/uomo per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disassembl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./Scarica(&gt;30 %)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Materiali NON recuperabili (&gt;5%)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6065" y="231051"/>
            <a:ext cx="1047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gestione degli accumulatori al litio ione XEV:</a:t>
            </a:r>
          </a:p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Il trattamento e riciclo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995113" y="4033613"/>
            <a:ext cx="3307316" cy="21698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50000"/>
              </a:lnSpc>
              <a:defRPr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Metalli oggetto di recupero:</a:t>
            </a:r>
          </a:p>
          <a:p>
            <a:pPr>
              <a:lnSpc>
                <a:spcPct val="100000"/>
              </a:lnSpc>
            </a:pPr>
            <a:r>
              <a:rPr lang="it-IT" b="0" dirty="0"/>
              <a:t>Cobalto</a:t>
            </a:r>
          </a:p>
          <a:p>
            <a:pPr>
              <a:lnSpc>
                <a:spcPct val="100000"/>
              </a:lnSpc>
            </a:pPr>
            <a:r>
              <a:rPr lang="it-IT" b="0" dirty="0"/>
              <a:t>Alluminio</a:t>
            </a:r>
          </a:p>
          <a:p>
            <a:pPr>
              <a:lnSpc>
                <a:spcPct val="100000"/>
              </a:lnSpc>
            </a:pPr>
            <a:r>
              <a:rPr lang="it-IT" b="0" dirty="0"/>
              <a:t>Rame</a:t>
            </a:r>
          </a:p>
          <a:p>
            <a:pPr>
              <a:lnSpc>
                <a:spcPct val="100000"/>
              </a:lnSpc>
            </a:pPr>
            <a:r>
              <a:rPr lang="it-IT" b="0" dirty="0"/>
              <a:t>Nichel</a:t>
            </a:r>
          </a:p>
          <a:p>
            <a:pPr>
              <a:lnSpc>
                <a:spcPct val="100000"/>
              </a:lnSpc>
            </a:pPr>
            <a:r>
              <a:rPr lang="it-IT" b="0" dirty="0"/>
              <a:t>Manganese</a:t>
            </a:r>
          </a:p>
          <a:p>
            <a:pPr>
              <a:lnSpc>
                <a:spcPct val="100000"/>
              </a:lnSpc>
            </a:pPr>
            <a:r>
              <a:rPr lang="it-IT" b="0" dirty="0" smtClean="0"/>
              <a:t>- </a:t>
            </a:r>
            <a:r>
              <a:rPr lang="it-IT" dirty="0">
                <a:solidFill>
                  <a:srgbClr val="FF0000"/>
                </a:solidFill>
              </a:rPr>
              <a:t>no Litio!</a:t>
            </a:r>
          </a:p>
        </p:txBody>
      </p:sp>
      <p:pic>
        <p:nvPicPr>
          <p:cNvPr id="19" name="Immagine 18" descr="https://www.vaielettrico.it/wp-content/uploads/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sellaDiTesto 17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123139" y="2095158"/>
            <a:ext cx="11899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 fine vita delle batterie al litio</a:t>
            </a:r>
          </a:p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delle auto elettriche:</a:t>
            </a:r>
          </a:p>
          <a:p>
            <a:pPr algn="ctr"/>
            <a:endParaRPr lang="it-IT" sz="36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opportunità del loro riutilizzo </a:t>
            </a:r>
          </a:p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er applicazioni nello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storage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magine 8" descr="https://www.vaielettrico.it/wp-content/uploads/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2" name="Rettangolo 1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1306292" y="1566310"/>
            <a:ext cx="93907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gestione del fine vita </a:t>
            </a:r>
            <a:endParaRPr lang="it-IT" sz="40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delle 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batterie al 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litio: </a:t>
            </a:r>
          </a:p>
          <a:p>
            <a:pPr algn="ctr"/>
            <a:endParaRPr lang="it-IT" sz="36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nuove 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sfide ed opportunità</a:t>
            </a:r>
          </a:p>
        </p:txBody>
      </p:sp>
      <p:pic>
        <p:nvPicPr>
          <p:cNvPr id="8" name="Immagine 7" descr="https://www.vaielettrico.it/wp-content/uploads/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8" name="Rettangolo 17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071" y="820096"/>
            <a:ext cx="2463713" cy="133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251227" y="1159326"/>
            <a:ext cx="8530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La batteria di un veicolo elettrico, quando giunge a fine vita, può avere una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capacità di carica residua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pari anche al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70-75%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1227" y="2206764"/>
            <a:ext cx="113311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La batteria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quindi, anche se non può più soddisfare l’esigenza di potenza del veicolo, può ancora essere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utilizzata per applicazioni secondarie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in particolare negli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impianti di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storage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elettrico.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79802" y="3483114"/>
            <a:ext cx="113311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Lo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storage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elettrico è un tema di importanza cruciale per lo sviluppo della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produzione di energia da fonte rinnovabile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e quindi un driver fondamentale per le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politiche di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decarbonizzazione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724149" y="231051"/>
            <a:ext cx="620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L’opportunità del «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second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life»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724149" y="4692789"/>
            <a:ext cx="8915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La prevista crescita della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mobilità elettrica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quindi, può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sostenere in modo virtuoso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l’esigenza in crescita di accumulo energetico legata allo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sviluppo delle fonti rinnovabili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rendendo disponibili batterie riutilizzabili per applicazioni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storage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5" t="16182" r="12169"/>
          <a:stretch/>
        </p:blipFill>
        <p:spPr bwMode="auto">
          <a:xfrm>
            <a:off x="945266" y="4611789"/>
            <a:ext cx="1552576" cy="15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9" descr="https://www.vaielettrico.it/wp-content/uploads/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sellaDiTesto 18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 t="47037" r="30488" b="13063"/>
          <a:stretch/>
        </p:blipFill>
        <p:spPr bwMode="auto">
          <a:xfrm>
            <a:off x="1436914" y="981765"/>
            <a:ext cx="9521372" cy="471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6" t="82457" r="18572" b="7810"/>
          <a:stretch/>
        </p:blipFill>
        <p:spPr bwMode="auto">
          <a:xfrm>
            <a:off x="8779553" y="5534025"/>
            <a:ext cx="2575942" cy="87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47383" y="5784613"/>
            <a:ext cx="72530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Fonte: Joint Research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Centre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– Commissione Europea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267163" y="150768"/>
            <a:ext cx="748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Previsione andamento del mercato in Europa </a:t>
            </a:r>
          </a:p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batterie da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storage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magine 12" descr="https://www.vaielettrico.it/wp-content/uploads/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8" name="Rettangolo 17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241702" y="896860"/>
            <a:ext cx="8940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Al momento il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riutilizzo delle batterie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dei veicoli elettrici per applicazioni secondarie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non è legislativamente regolamentato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273299" y="1783420"/>
            <a:ext cx="9144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Direttiva Europea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che attualmente disciplina la gestione del fine vita delle pile e degli accumulatori è la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2006/66/CE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Essa è ormai obsoleta ed è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attualmente in fase di revisione da parte della Commissione Europea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79802" y="3254505"/>
            <a:ext cx="11331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 tema del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second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life»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 della sua regolamentazione è all’attenzione del legislatore, in particolare per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disciplinare i seguenti aspetti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principali: 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724149" y="231051"/>
            <a:ext cx="620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L’opportunità del «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second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life»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50169" y="3990049"/>
            <a:ext cx="1135974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Standardizzazione dei criteri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 base ai quali stabilire in quali condizioni una batteria dismessa da un veicolo elettrico possa essere destinata ad applicazioni secondarie;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Chiarificazione di come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rendere applicabile il Principio della Responsabilità Estesa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sulla gestione della batteria quando diventerà rifiuto al termine del suo secondo ciclo di vita (chi ne è il responsabile? Ancora il produttore iniziale? Oppure chi reimmette su mercato la batteria per un suo riutilizzo?) 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Risultati immagini per leg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18461" r="17273" b="36414"/>
          <a:stretch/>
        </p:blipFill>
        <p:spPr bwMode="auto">
          <a:xfrm>
            <a:off x="9191625" y="461883"/>
            <a:ext cx="1911341" cy="130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commissione europe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8" t="28778" r="36990" b="29365"/>
          <a:stretch/>
        </p:blipFill>
        <p:spPr bwMode="auto">
          <a:xfrm>
            <a:off x="345732" y="1859620"/>
            <a:ext cx="1804007" cy="12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 descr="https://www.vaielettrico.it/wp-content/uploads/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sellaDiTesto 18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2355284" y="2800008"/>
            <a:ext cx="748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 nuovi scenari</a:t>
            </a:r>
          </a:p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 le nuove opportunità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magine 8" descr="https://www.vaielettrico.it/wp-content/uploads/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9" name="Rettangolo 18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39" y="1200532"/>
            <a:ext cx="1631995" cy="55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267163" y="5628"/>
            <a:ext cx="7481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Riciclo Batterie al litio</a:t>
            </a:r>
          </a:p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progetto di ricerca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Cobat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- CNR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7" b="49027"/>
          <a:stretch/>
        </p:blipFill>
        <p:spPr>
          <a:xfrm>
            <a:off x="3785413" y="1200204"/>
            <a:ext cx="1747500" cy="55580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05513" y="2010365"/>
            <a:ext cx="1146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Studio per l’individuazione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 una tecnologia per il corretto riciclo e recupero</a:t>
            </a:r>
          </a:p>
          <a:p>
            <a:pPr algn="ctr"/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degli accumulatori al litio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804613" y="3531625"/>
            <a:ext cx="6269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Fase 1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: </a:t>
            </a:r>
            <a:endParaRPr lang="it-IT" sz="20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L’ICCOM del CNR ha definito una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sequenza di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processi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idrometallurgici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 grado di garantire il trattamento ed il recupero finale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delle componenti  presenti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nella parte </a:t>
            </a:r>
            <a:endParaRPr lang="it-IT" sz="20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chimicamente attiva (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black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mass)</a:t>
            </a:r>
          </a:p>
          <a:p>
            <a:pPr algn="ctr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degli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accumulatori al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litio. </a:t>
            </a:r>
          </a:p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 processo è in fase di brevetto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97" y="2385501"/>
            <a:ext cx="2833209" cy="377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8" y="2372564"/>
            <a:ext cx="2084273" cy="371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91089" y="2770396"/>
            <a:ext cx="28969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2015 - 2018</a:t>
            </a:r>
            <a:endParaRPr lang="it-IT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7" name="Immagine 16" descr="https://www.vaielettrico.it/wp-content/uploads/logo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asellaDiTesto 19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8" name="Rettangolo 17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2267163" y="5628"/>
            <a:ext cx="7481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Riciclo Batterie al litio</a:t>
            </a:r>
          </a:p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applicazioni su scala industriale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05" y="2966131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90" y="3243087"/>
            <a:ext cx="1255838" cy="1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48613" y="1927918"/>
            <a:ext cx="110387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Fase 2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Progettazione di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una linea di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macinazione,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dalla quale ottenere la</a:t>
            </a:r>
          </a:p>
          <a:p>
            <a:pPr algn="ctr"/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separazione delle diverse componenti delle batterie compresa la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black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mass,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da sottoporre ai successivi processi 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idrometallurgici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di trattamento 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recupero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9602" y="5028605"/>
            <a:ext cx="11736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Fase 3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Cobat porterà a compimento uno studio di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fattibilità per la realizzazione di una linea completa per il trattamento e recupero degli accumulatori al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litio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559401" y="1183217"/>
            <a:ext cx="28969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2017 - 2018</a:t>
            </a:r>
            <a:endParaRPr lang="it-IT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847734" y="4259164"/>
            <a:ext cx="26404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2018-2019</a:t>
            </a:r>
            <a:endParaRPr lang="it-IT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Immagine 15" descr="https://www.vaielettrico.it/wp-content/uploads/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sellaDiTesto 18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28" name="Rettangolo 27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2267163" y="5628"/>
            <a:ext cx="7481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Riuso Batterie al litio</a:t>
            </a:r>
          </a:p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accordo Enel –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Cobat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– Class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Onlus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73523" y="1345402"/>
            <a:ext cx="1146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Studio per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 riutilizzo di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batterie a fine vita dismesse dai veicoli elettrici e/o ibridi nella realizzazione di nuovi moduli rigenerati per l’accumulo energetico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081656" y="2395674"/>
            <a:ext cx="2740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Analisi di mercato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98098" y="2395674"/>
            <a:ext cx="2740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Studio di fattibilità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Connettore 2 14"/>
          <p:cNvCxnSpPr>
            <a:stCxn id="9" idx="2"/>
          </p:cNvCxnSpPr>
          <p:nvPr/>
        </p:nvCxnSpPr>
        <p:spPr>
          <a:xfrm flipH="1">
            <a:off x="2451689" y="2053288"/>
            <a:ext cx="3655884" cy="322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6107573" y="2053288"/>
            <a:ext cx="3308794" cy="280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192123" y="2958518"/>
            <a:ext cx="45191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trend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dei costi </a:t>
            </a:r>
            <a:endParaRPr lang="it-IT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evoluzione diverse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tipologie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chimiche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vita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media </a:t>
            </a:r>
            <a:endParaRPr lang="it-IT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andamento mercato veicoli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elettrici ed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ibridi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1" y="4875578"/>
            <a:ext cx="2978708" cy="9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tangolo 22"/>
          <p:cNvSpPr/>
          <p:nvPr/>
        </p:nvSpPr>
        <p:spPr>
          <a:xfrm>
            <a:off x="7202401" y="2895196"/>
            <a:ext cx="50923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disassemblaggio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per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l’estrazione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celle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ndividuazione celle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 capacità di carica residua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sufficiente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riassemblaggio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di accumulatori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rigenerati per mercato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storage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3" b="15852"/>
          <a:stretch/>
        </p:blipFill>
        <p:spPr bwMode="auto">
          <a:xfrm>
            <a:off x="9263231" y="4590728"/>
            <a:ext cx="2460136" cy="120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34" y="4636200"/>
            <a:ext cx="1156464" cy="115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6" t="30983" r="31461" b="24830"/>
          <a:stretch/>
        </p:blipFill>
        <p:spPr bwMode="auto">
          <a:xfrm>
            <a:off x="3967730" y="2875253"/>
            <a:ext cx="3169754" cy="256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 descr="https://www.vaielettrico.it/wp-content/uploads/logo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asellaDiTesto 26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 rot="20854078">
            <a:off x="2355284" y="2800008"/>
            <a:ext cx="74814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Grazie</a:t>
            </a:r>
          </a:p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per l’attenzione!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magine 8" descr="https://www.vaielettrico.it/wp-content/uploads/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8" name="Rettangolo 17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1919864" y="2800008"/>
            <a:ext cx="819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 mercato delle batterie al litio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magine 7" descr="https://www.vaielettrico.it/wp-content/uploads/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2267163" y="150768"/>
            <a:ext cx="748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Andamento del mercato delle batterie al litio </a:t>
            </a:r>
          </a:p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2000 - 2016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0" t="36748" r="37366" b="4074"/>
          <a:stretch/>
        </p:blipFill>
        <p:spPr bwMode="auto">
          <a:xfrm>
            <a:off x="123138" y="1092200"/>
            <a:ext cx="6646845" cy="520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7" t="63351" r="11691" b="4074"/>
          <a:stretch/>
        </p:blipFill>
        <p:spPr bwMode="auto">
          <a:xfrm>
            <a:off x="8166100" y="3176505"/>
            <a:ext cx="3856782" cy="292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8" t="35339" r="15491" b="36154"/>
          <a:stretch/>
        </p:blipFill>
        <p:spPr bwMode="auto">
          <a:xfrm>
            <a:off x="6769984" y="1320801"/>
            <a:ext cx="25527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https://www.vaielettrico.it/wp-content/uploads/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sellaDiTesto 17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2267163" y="150768"/>
            <a:ext cx="748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Produzione mondiale di celle al litio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13324" r="81542" b="67780"/>
          <a:stretch/>
        </p:blipFill>
        <p:spPr bwMode="auto">
          <a:xfrm>
            <a:off x="200750" y="4303486"/>
            <a:ext cx="912238" cy="8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t="21852" r="8750" b="5680"/>
          <a:stretch/>
        </p:blipFill>
        <p:spPr bwMode="auto">
          <a:xfrm>
            <a:off x="1206499" y="650533"/>
            <a:ext cx="9964797" cy="570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490200" y="6045199"/>
            <a:ext cx="524933" cy="40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https://www.vaielettrico.it/wp-content/uploads/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sellaDiTesto 15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2267163" y="150768"/>
            <a:ext cx="818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Investimenti dei produttori di batterie al litio 2009-2015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20741" r="8646" b="4075"/>
          <a:stretch/>
        </p:blipFill>
        <p:spPr bwMode="auto">
          <a:xfrm>
            <a:off x="1015993" y="719288"/>
            <a:ext cx="9951904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0430931" y="6019798"/>
            <a:ext cx="524933" cy="40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https://www.vaielettrico.it/wp-content/uploads/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29347" r="17619" b="5328"/>
          <a:stretch/>
        </p:blipFill>
        <p:spPr bwMode="auto">
          <a:xfrm>
            <a:off x="783770" y="812801"/>
            <a:ext cx="10580914" cy="535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267163" y="150768"/>
            <a:ext cx="8189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Andamento e previsioni dei costi di produzione</a:t>
            </a:r>
          </a:p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delle batterie al litio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magine 8" descr="https://www.vaielettrico.it/wp-content/uploads/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sellaDiTesto 13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6" name="Rettangolo 15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2035976" y="2611326"/>
            <a:ext cx="8109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 mercato 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del litio:</a:t>
            </a:r>
          </a:p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domanda e disponibilità mondiale</a:t>
            </a:r>
          </a:p>
          <a:p>
            <a:pPr algn="ctr"/>
            <a:endParaRPr lang="it-IT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magine 7" descr="https://www.vaielettrico.it/wp-content/uploads/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-92910"/>
            <a:ext cx="12192000" cy="6950909"/>
            <a:chOff x="0" y="-92910"/>
            <a:chExt cx="12192000" cy="6950909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910"/>
              <a:ext cx="12192000" cy="6950909"/>
            </a:xfrm>
            <a:prstGeom prst="rect">
              <a:avLst/>
            </a:prstGeom>
          </p:spPr>
        </p:pic>
        <p:sp>
          <p:nvSpPr>
            <p:cNvPr id="14" name="Rettangolo 13"/>
            <p:cNvSpPr/>
            <p:nvPr/>
          </p:nvSpPr>
          <p:spPr>
            <a:xfrm>
              <a:off x="10828867" y="-84442"/>
              <a:ext cx="1363133" cy="61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2267163" y="150768"/>
            <a:ext cx="748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Produzione mondiale di litio (ton) 2004-2016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2294" r="19445" b="5044"/>
          <a:stretch/>
        </p:blipFill>
        <p:spPr bwMode="auto">
          <a:xfrm>
            <a:off x="974720" y="612433"/>
            <a:ext cx="10245730" cy="555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https://www.vaielettrico.it/wp-content/uploads/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-28575"/>
            <a:ext cx="16382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4164716" y="6459517"/>
            <a:ext cx="390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Torino, 26 novembre 2018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1036</Words>
  <Application>Microsoft Office PowerPoint</Application>
  <PresentationFormat>Personalizzato</PresentationFormat>
  <Paragraphs>169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Martelliano</dc:creator>
  <cp:lastModifiedBy>hp</cp:lastModifiedBy>
  <cp:revision>118</cp:revision>
  <cp:lastPrinted>2017-02-21T14:35:03Z</cp:lastPrinted>
  <dcterms:created xsi:type="dcterms:W3CDTF">2017-02-20T11:27:29Z</dcterms:created>
  <dcterms:modified xsi:type="dcterms:W3CDTF">2018-11-22T08:27:54Z</dcterms:modified>
</cp:coreProperties>
</file>