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charts/chart2.xml" ContentType="application/vnd.openxmlformats-officedocument.drawingml.chart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9"/>
  </p:notesMasterIdLst>
  <p:handoutMasterIdLst>
    <p:handoutMasterId r:id="rId50"/>
  </p:handoutMasterIdLst>
  <p:sldIdLst>
    <p:sldId id="362" r:id="rId5"/>
    <p:sldId id="475" r:id="rId6"/>
    <p:sldId id="488" r:id="rId7"/>
    <p:sldId id="489" r:id="rId8"/>
    <p:sldId id="490" r:id="rId9"/>
    <p:sldId id="476" r:id="rId10"/>
    <p:sldId id="422" r:id="rId11"/>
    <p:sldId id="485" r:id="rId12"/>
    <p:sldId id="442" r:id="rId13"/>
    <p:sldId id="481" r:id="rId14"/>
    <p:sldId id="495" r:id="rId15"/>
    <p:sldId id="445" r:id="rId16"/>
    <p:sldId id="446" r:id="rId17"/>
    <p:sldId id="454" r:id="rId18"/>
    <p:sldId id="443" r:id="rId19"/>
    <p:sldId id="447" r:id="rId20"/>
    <p:sldId id="449" r:id="rId21"/>
    <p:sldId id="448" r:id="rId22"/>
    <p:sldId id="500" r:id="rId23"/>
    <p:sldId id="486" r:id="rId24"/>
    <p:sldId id="424" r:id="rId25"/>
    <p:sldId id="452" r:id="rId26"/>
    <p:sldId id="479" r:id="rId27"/>
    <p:sldId id="480" r:id="rId28"/>
    <p:sldId id="477" r:id="rId29"/>
    <p:sldId id="426" r:id="rId30"/>
    <p:sldId id="473" r:id="rId31"/>
    <p:sldId id="469" r:id="rId32"/>
    <p:sldId id="456" r:id="rId33"/>
    <p:sldId id="482" r:id="rId34"/>
    <p:sldId id="458" r:id="rId35"/>
    <p:sldId id="459" r:id="rId36"/>
    <p:sldId id="460" r:id="rId37"/>
    <p:sldId id="461" r:id="rId38"/>
    <p:sldId id="462" r:id="rId39"/>
    <p:sldId id="463" r:id="rId40"/>
    <p:sldId id="464" r:id="rId41"/>
    <p:sldId id="465" r:id="rId42"/>
    <p:sldId id="478" r:id="rId43"/>
    <p:sldId id="470" r:id="rId44"/>
    <p:sldId id="471" r:id="rId45"/>
    <p:sldId id="487" r:id="rId46"/>
    <p:sldId id="484" r:id="rId47"/>
    <p:sldId id="472" r:id="rId48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542CA5D8-58EB-844B-B525-8238DD5FA6E0}">
          <p14:sldIdLst>
            <p14:sldId id="362"/>
            <p14:sldId id="475"/>
            <p14:sldId id="488"/>
            <p14:sldId id="489"/>
            <p14:sldId id="490"/>
            <p14:sldId id="476"/>
            <p14:sldId id="422"/>
            <p14:sldId id="485"/>
            <p14:sldId id="442"/>
            <p14:sldId id="481"/>
            <p14:sldId id="495"/>
            <p14:sldId id="445"/>
            <p14:sldId id="446"/>
            <p14:sldId id="454"/>
            <p14:sldId id="443"/>
            <p14:sldId id="447"/>
            <p14:sldId id="449"/>
            <p14:sldId id="448"/>
            <p14:sldId id="500"/>
            <p14:sldId id="486"/>
            <p14:sldId id="424"/>
            <p14:sldId id="452"/>
            <p14:sldId id="479"/>
            <p14:sldId id="480"/>
            <p14:sldId id="477"/>
            <p14:sldId id="426"/>
            <p14:sldId id="473"/>
            <p14:sldId id="469"/>
            <p14:sldId id="456"/>
            <p14:sldId id="482"/>
            <p14:sldId id="458"/>
            <p14:sldId id="459"/>
            <p14:sldId id="460"/>
            <p14:sldId id="461"/>
            <p14:sldId id="462"/>
            <p14:sldId id="463"/>
            <p14:sldId id="464"/>
            <p14:sldId id="465"/>
            <p14:sldId id="478"/>
            <p14:sldId id="470"/>
            <p14:sldId id="471"/>
            <p14:sldId id="487"/>
            <p14:sldId id="484"/>
            <p14:sldId id="472"/>
          </p14:sldIdLst>
        </p14:section>
      </p14:sectionLst>
    </p:ext>
    <p:ext uri="{EFAFB233-063F-42B5-8137-9DF3F51BA10A}">
      <p15:sldGuideLst xmlns:p15="http://schemas.microsoft.com/office/powerpoint/2012/main" xmlns="">
        <p15:guide id="1" pos="3863" userDrawn="1">
          <p15:clr>
            <a:srgbClr val="A4A3A4"/>
          </p15:clr>
        </p15:guide>
        <p15:guide id="3" orient="horz" pos="1706" userDrawn="1">
          <p15:clr>
            <a:srgbClr val="A4A3A4"/>
          </p15:clr>
        </p15:guide>
        <p15:guide id="4" orient="horz" pos="1344" userDrawn="1">
          <p15:clr>
            <a:srgbClr val="A4A3A4"/>
          </p15:clr>
        </p15:guide>
        <p15:guide id="5" orient="horz" pos="867" userDrawn="1">
          <p15:clr>
            <a:srgbClr val="A4A3A4"/>
          </p15:clr>
        </p15:guide>
        <p15:guide id="6" orient="horz" pos="436" userDrawn="1">
          <p15:clr>
            <a:srgbClr val="A4A3A4"/>
          </p15:clr>
        </p15:guide>
        <p15:guide id="7" orient="horz" pos="2546" userDrawn="1">
          <p15:clr>
            <a:srgbClr val="A4A3A4"/>
          </p15:clr>
        </p15:guide>
        <p15:guide id="8" orient="horz" pos="3022" userDrawn="1">
          <p15:clr>
            <a:srgbClr val="A4A3A4"/>
          </p15:clr>
        </p15:guide>
        <p15:guide id="9" orient="horz" pos="3454" userDrawn="1">
          <p15:clr>
            <a:srgbClr val="A4A3A4"/>
          </p15:clr>
        </p15:guide>
        <p15:guide id="10" orient="horz" pos="3906" userDrawn="1">
          <p15:clr>
            <a:srgbClr val="A4A3A4"/>
          </p15:clr>
        </p15:guide>
        <p15:guide id="11" pos="3359" userDrawn="1">
          <p15:clr>
            <a:srgbClr val="A4A3A4"/>
          </p15:clr>
        </p15:guide>
        <p15:guide id="12" pos="2880" userDrawn="1">
          <p15:clr>
            <a:srgbClr val="A4A3A4"/>
          </p15:clr>
        </p15:guide>
        <p15:guide id="13" pos="2366" userDrawn="1">
          <p15:clr>
            <a:srgbClr val="A4A3A4"/>
          </p15:clr>
        </p15:guide>
        <p15:guide id="14" pos="1935" userDrawn="1">
          <p15:clr>
            <a:srgbClr val="A4A3A4"/>
          </p15:clr>
        </p15:guide>
        <p15:guide id="15" pos="1413" userDrawn="1">
          <p15:clr>
            <a:srgbClr val="A4A3A4"/>
          </p15:clr>
        </p15:guide>
        <p15:guide id="16" pos="960" userDrawn="1">
          <p15:clr>
            <a:srgbClr val="A4A3A4"/>
          </p15:clr>
        </p15:guide>
        <p15:guide id="17" pos="479" userDrawn="1">
          <p15:clr>
            <a:srgbClr val="A4A3A4"/>
          </p15:clr>
        </p15:guide>
        <p15:guide id="18" pos="1481" userDrawn="1">
          <p15:clr>
            <a:srgbClr val="A4A3A4"/>
          </p15:clr>
        </p15:guide>
        <p15:guide id="19" pos="4725" userDrawn="1">
          <p15:clr>
            <a:srgbClr val="A4A3A4"/>
          </p15:clr>
        </p15:guide>
        <p15:guide id="20" pos="5278" userDrawn="1">
          <p15:clr>
            <a:srgbClr val="A4A3A4"/>
          </p15:clr>
        </p15:guide>
        <p15:guide id="21" pos="5790" userDrawn="1">
          <p15:clr>
            <a:srgbClr val="A4A3A4"/>
          </p15:clr>
        </p15:guide>
        <p15:guide id="22" pos="6221" userDrawn="1">
          <p15:clr>
            <a:srgbClr val="A4A3A4"/>
          </p15:clr>
        </p15:guide>
        <p15:guide id="23" pos="6720" userDrawn="1">
          <p15:clr>
            <a:srgbClr val="A4A3A4"/>
          </p15:clr>
        </p15:guide>
        <p15:guide id="24" pos="7198" userDrawn="1">
          <p15:clr>
            <a:srgbClr val="A4A3A4"/>
          </p15:clr>
        </p15:guide>
        <p15:guide id="25" orient="horz" pos="2137" userDrawn="1">
          <p15:clr>
            <a:srgbClr val="A4A3A4"/>
          </p15:clr>
        </p15:guide>
        <p15:guide id="26" orient="horz" pos="87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clrMru>
    <a:srgbClr val="FFFFFF"/>
    <a:srgbClr val="461E7D"/>
    <a:srgbClr val="FC66A8"/>
    <a:srgbClr val="FECCE2"/>
    <a:srgbClr val="FD99C5"/>
    <a:srgbClr val="80FEFB"/>
    <a:srgbClr val="2CFEF9"/>
    <a:srgbClr val="2EFEF9"/>
    <a:srgbClr val="D5FFFE"/>
    <a:srgbClr val="FEF367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44" autoAdjust="0"/>
    <p:restoredTop sz="94083" autoAdjust="0"/>
  </p:normalViewPr>
  <p:slideViewPr>
    <p:cSldViewPr snapToGrid="0" snapToObjects="1">
      <p:cViewPr varScale="1">
        <p:scale>
          <a:sx n="65" d="100"/>
          <a:sy n="65" d="100"/>
        </p:scale>
        <p:origin x="-828" y="-56"/>
      </p:cViewPr>
      <p:guideLst>
        <p:guide orient="horz" pos="1706"/>
        <p:guide orient="horz" pos="1344"/>
        <p:guide orient="horz" pos="867"/>
        <p:guide orient="horz" pos="436"/>
        <p:guide orient="horz" pos="2546"/>
        <p:guide orient="horz" pos="3022"/>
        <p:guide orient="horz" pos="3454"/>
        <p:guide orient="horz" pos="3906"/>
        <p:guide orient="horz" pos="2137"/>
        <p:guide orient="horz" pos="870"/>
        <p:guide pos="3863"/>
        <p:guide pos="3359"/>
        <p:guide pos="2880"/>
        <p:guide pos="2366"/>
        <p:guide pos="1935"/>
        <p:guide pos="1413"/>
        <p:guide pos="960"/>
        <p:guide pos="479"/>
        <p:guide pos="1481"/>
        <p:guide pos="4725"/>
        <p:guide pos="5278"/>
        <p:guide pos="5790"/>
        <p:guide pos="6221"/>
        <p:guide pos="6720"/>
        <p:guide pos="71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4888" y="200"/>
      </p:cViewPr>
      <p:guideLst/>
    </p:cSldViewPr>
  </p:notesViewPr>
  <p:gridSpacing cx="360000" cy="360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3094386803548614E-2"/>
          <c:y val="7.4509139293583396E-2"/>
          <c:w val="0.85381122639290274"/>
          <c:h val="0.72586389354793757"/>
        </c:manualLayout>
      </c:layout>
      <c:areaChart>
        <c:grouping val="standard"/>
        <c:varyColors val="0"/>
        <c:ser>
          <c:idx val="2"/>
          <c:order val="0"/>
          <c:tx>
            <c:strRef>
              <c:f>Foglio1!$B$1</c:f>
              <c:strCache>
                <c:ptCount val="1"/>
                <c:pt idx="0">
                  <c:v>2018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>
              <a:noFill/>
            </a:ln>
            <a:effectLst/>
          </c:spPr>
          <c:dLbls>
            <c:delete val="1"/>
          </c:dLbls>
          <c:cat>
            <c:strRef>
              <c:f>Foglio1!$A$2:$A$10</c:f>
              <c:strCache>
                <c:ptCount val="9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</c:strCache>
            </c:strRef>
          </c:cat>
          <c:val>
            <c:numRef>
              <c:f>Foglio1!$B$2:$B$10</c:f>
              <c:numCache>
                <c:formatCode>General</c:formatCode>
                <c:ptCount val="9"/>
                <c:pt idx="0">
                  <c:v>260</c:v>
                </c:pt>
                <c:pt idx="1">
                  <c:v>751</c:v>
                </c:pt>
                <c:pt idx="2">
                  <c:v>1528</c:v>
                </c:pt>
                <c:pt idx="3">
                  <c:v>1957</c:v>
                </c:pt>
                <c:pt idx="4">
                  <c:v>2858</c:v>
                </c:pt>
                <c:pt idx="5">
                  <c:v>3993</c:v>
                </c:pt>
                <c:pt idx="6">
                  <c:v>5279</c:v>
                </c:pt>
                <c:pt idx="7">
                  <c:v>5846</c:v>
                </c:pt>
                <c:pt idx="8">
                  <c:v>7063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E4B-49E8-B8E8-4B2B90207DB3}"/>
            </c:ext>
          </c:extLst>
        </c:ser>
        <c:ser>
          <c:idx val="0"/>
          <c:order val="1"/>
          <c:tx>
            <c:strRef>
              <c:f>Foglio1!$C$1</c:f>
              <c:strCache>
                <c:ptCount val="1"/>
                <c:pt idx="0">
                  <c:v>2017</c:v>
                </c:pt>
              </c:strCache>
            </c:strRef>
          </c:tx>
          <c:spPr>
            <a:gradFill flip="none" rotWithShape="1">
              <a:gsLst>
                <a:gs pos="0">
                  <a:schemeClr val="bg1">
                    <a:lumMod val="50000"/>
                    <a:tint val="66000"/>
                    <a:satMod val="160000"/>
                  </a:schemeClr>
                </a:gs>
                <a:gs pos="50000">
                  <a:schemeClr val="bg1">
                    <a:lumMod val="50000"/>
                    <a:tint val="44500"/>
                    <a:satMod val="160000"/>
                  </a:schemeClr>
                </a:gs>
                <a:gs pos="100000">
                  <a:schemeClr val="bg1">
                    <a:lumMod val="50000"/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>
              <a:noFill/>
            </a:ln>
            <a:effectLst/>
          </c:spPr>
          <c:dLbls>
            <c:delete val="1"/>
          </c:dLbls>
          <c:cat>
            <c:strRef>
              <c:f>Foglio1!$A$2:$A$10</c:f>
              <c:strCache>
                <c:ptCount val="9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</c:strCache>
            </c:strRef>
          </c:cat>
          <c:val>
            <c:numRef>
              <c:f>Foglio1!$C$2:$C$10</c:f>
              <c:numCache>
                <c:formatCode>General</c:formatCode>
                <c:ptCount val="9"/>
                <c:pt idx="0">
                  <c:v>130</c:v>
                </c:pt>
                <c:pt idx="1">
                  <c:v>300</c:v>
                </c:pt>
                <c:pt idx="2">
                  <c:v>700</c:v>
                </c:pt>
                <c:pt idx="3">
                  <c:v>900</c:v>
                </c:pt>
                <c:pt idx="4">
                  <c:v>1400</c:v>
                </c:pt>
                <c:pt idx="5">
                  <c:v>1700</c:v>
                </c:pt>
                <c:pt idx="6">
                  <c:v>2300</c:v>
                </c:pt>
                <c:pt idx="7">
                  <c:v>2991</c:v>
                </c:pt>
                <c:pt idx="8">
                  <c:v>3517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E4B-49E8-B8E8-4B2B90207DB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341835136"/>
        <c:axId val="342606976"/>
      </c:areaChart>
      <c:catAx>
        <c:axId val="34183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762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42606976"/>
        <c:crosses val="autoZero"/>
        <c:auto val="1"/>
        <c:lblAlgn val="ctr"/>
        <c:lblOffset val="100"/>
        <c:noMultiLvlLbl val="0"/>
      </c:catAx>
      <c:valAx>
        <c:axId val="3426069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4183513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073727933541015E-3"/>
          <c:y val="5.6179775280898875E-2"/>
          <c:w val="0.98753894080996885"/>
          <c:h val="0.87640449438202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2.0000000000002274</c:v>
                </c:pt>
                <c:pt idx="1">
                  <c:v>8.0000000000009095</c:v>
                </c:pt>
                <c:pt idx="2">
                  <c:v>22.000000000002501</c:v>
                </c:pt>
                <c:pt idx="3">
                  <c:v>27.00000000000307</c:v>
                </c:pt>
                <c:pt idx="4">
                  <c:v>15.000000000001705</c:v>
                </c:pt>
                <c:pt idx="5">
                  <c:v>10.000000000001137</c:v>
                </c:pt>
                <c:pt idx="6">
                  <c:v>13.000000000001478</c:v>
                </c:pt>
                <c:pt idx="7">
                  <c:v>5.0000000000005684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77A-41DC-8376-0145076A21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38408192"/>
        <c:axId val="338409728"/>
      </c:barChart>
      <c:catAx>
        <c:axId val="338408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38409728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338409728"/>
        <c:scaling>
          <c:orientation val="minMax"/>
          <c:max val="27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38408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4504881450488146E-2"/>
          <c:y val="2.3941068139963169E-2"/>
          <c:w val="0.97099023709902366"/>
          <c:h val="0.95211786372007368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 w="9525">
              <a:solidFill>
                <a:srgbClr val="FFFFFF"/>
              </a:solidFill>
              <a:prstDash val="solid"/>
            </a:ln>
          </c:spPr>
          <c:invertIfNegative val="0"/>
          <c:val>
            <c:numRef>
              <c:f>Sheet1!$A$1:$E$1</c:f>
              <c:numCache>
                <c:formatCode>General</c:formatCode>
                <c:ptCount val="5"/>
                <c:pt idx="0">
                  <c:v>200</c:v>
                </c:pt>
                <c:pt idx="1">
                  <c:v>500</c:v>
                </c:pt>
                <c:pt idx="2">
                  <c:v>1000</c:v>
                </c:pt>
                <c:pt idx="3">
                  <c:v>2000</c:v>
                </c:pt>
                <c:pt idx="4">
                  <c:v>3000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1E0-4021-B3E1-4E0EEDCE00C5}"/>
            </c:ext>
          </c:extLst>
        </c:ser>
        <c:ser>
          <c:idx val="1"/>
          <c:order val="1"/>
          <c:spPr>
            <a:solidFill>
              <a:srgbClr val="D8C6F1"/>
            </a:solidFill>
            <a:ln w="9525">
              <a:solidFill>
                <a:srgbClr val="FFFFFF"/>
              </a:solidFill>
              <a:prstDash val="solid"/>
            </a:ln>
          </c:spPr>
          <c:invertIfNegative val="0"/>
          <c:val>
            <c:numRef>
              <c:f>Sheet1!$A$2:$E$2</c:f>
              <c:numCache>
                <c:formatCode>General</c:formatCode>
                <c:ptCount val="5"/>
                <c:pt idx="0">
                  <c:v>2500</c:v>
                </c:pt>
                <c:pt idx="1">
                  <c:v>4500</c:v>
                </c:pt>
                <c:pt idx="2">
                  <c:v>6000</c:v>
                </c:pt>
                <c:pt idx="3">
                  <c:v>8500</c:v>
                </c:pt>
                <c:pt idx="4">
                  <c:v>11000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51E0-4021-B3E1-4E0EEDCE00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343742336"/>
        <c:axId val="343743872"/>
      </c:barChart>
      <c:catAx>
        <c:axId val="34374233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out"/>
        <c:minorTickMark val="none"/>
        <c:tickLblPos val="none"/>
        <c:spPr>
          <a:ln w="9525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pPr>
            <a:endParaRPr lang="it-IT"/>
          </a:p>
        </c:txPr>
        <c:crossAx val="343743872"/>
        <c:crosses val="min"/>
        <c:auto val="0"/>
        <c:lblAlgn val="ctr"/>
        <c:lblOffset val="100"/>
        <c:noMultiLvlLbl val="0"/>
      </c:catAx>
      <c:valAx>
        <c:axId val="343743872"/>
        <c:scaling>
          <c:orientation val="minMax"/>
          <c:max val="1400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34374233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4A71F510-2865-AD40-B295-EFE53B47B615}" type="datetimeFigureOut">
              <a:rPr lang="en-US" smtClean="0"/>
              <a:pPr/>
              <a:t>11/22/2018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FB7C96FB-A7F6-4D46-979D-BE69A3DE088F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5753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038A2DA8-FDC1-D147-9E87-8AE9AC161936}" type="datetimeFigureOut">
              <a:rPr lang="en-GB" smtClean="0"/>
              <a:pPr/>
              <a:t>22/11/2018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781"/>
            <a:ext cx="5588000" cy="3655457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1A54B304-E99A-554B-A154-AA493B70D9FA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30231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70121"/>
            <a:ext cx="7616826" cy="490342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1ED2235E-0982-3B42-A838-A74550CD4449}" type="slidenum">
              <a:rPr lang="en-GB" smtClean="0"/>
              <a:pPr/>
              <a:t>‹N›</a:t>
            </a:fld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7616827" cy="344228"/>
          </a:xfrm>
        </p:spPr>
        <p:txBody>
          <a:bodyPr rIns="0">
            <a:noAutofit/>
          </a:bodyPr>
          <a:lstStyle>
            <a:lvl1pPr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999" y="5889377"/>
            <a:ext cx="10664825" cy="276473"/>
          </a:xfrm>
        </p:spPr>
        <p:txBody>
          <a:bodyPr rIns="0" anchor="b">
            <a:noAutofit/>
          </a:bodyPr>
          <a:lstStyle>
            <a:lvl1pPr>
              <a:defRPr sz="1800" b="1" baseline="0"/>
            </a:lvl1pPr>
          </a:lstStyle>
          <a:p>
            <a:pPr lvl="0"/>
            <a:r>
              <a:rPr lang="en-GB" dirty="0"/>
              <a:t>Optional summary text placeholder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95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70120"/>
            <a:ext cx="7616826" cy="415245"/>
          </a:xfrm>
        </p:spPr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1ED2235E-0982-3B42-A838-A74550CD4449}" type="slidenum">
              <a:rPr lang="en-GB" smtClean="0"/>
              <a:pPr/>
              <a:t>‹N›</a:t>
            </a:fld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7616827" cy="286234"/>
          </a:xfrm>
        </p:spPr>
        <p:txBody>
          <a:bodyPr rIns="0">
            <a:noAutofit/>
          </a:bodyPr>
          <a:lstStyle>
            <a:lvl1pPr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999" y="5889377"/>
            <a:ext cx="10664825" cy="276473"/>
          </a:xfrm>
        </p:spPr>
        <p:txBody>
          <a:bodyPr rIns="0" anchor="b">
            <a:noAutofit/>
          </a:bodyPr>
          <a:lstStyle>
            <a:lvl1pPr>
              <a:defRPr sz="1800" b="1" baseline="0"/>
            </a:lvl1pPr>
          </a:lstStyle>
          <a:p>
            <a:pPr lvl="0"/>
            <a:r>
              <a:rPr lang="en-GB" dirty="0"/>
              <a:t>Optional summary text placeholder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70121"/>
            <a:ext cx="7616826" cy="490342"/>
          </a:xfrm>
        </p:spPr>
        <p:txBody>
          <a:bodyPr/>
          <a:lstStyle>
            <a:lvl1pPr>
              <a:defRPr b="0">
                <a:solidFill>
                  <a:srgbClr val="FF006E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1ED2235E-0982-3B42-A838-A74550CD4449}" type="slidenum">
              <a:rPr lang="en-GB" smtClean="0"/>
              <a:pPr/>
              <a:t>‹N›</a:t>
            </a:fld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7616827" cy="344228"/>
          </a:xfrm>
        </p:spPr>
        <p:txBody>
          <a:bodyPr rIns="0">
            <a:noAutofit/>
          </a:bodyPr>
          <a:lstStyle>
            <a:lvl1pPr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999" y="5889377"/>
            <a:ext cx="10664825" cy="276473"/>
          </a:xfrm>
        </p:spPr>
        <p:txBody>
          <a:bodyPr rIns="0" anchor="b">
            <a:noAutofit/>
          </a:bodyPr>
          <a:lstStyle>
            <a:lvl1pPr>
              <a:defRPr sz="1800" b="1" baseline="0"/>
            </a:lvl1pPr>
          </a:lstStyle>
          <a:p>
            <a:pPr lvl="0"/>
            <a:r>
              <a:rPr lang="en-GB" dirty="0"/>
              <a:t>Optional summary text placeholder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1999" y="2057399"/>
            <a:ext cx="5334001" cy="410845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9" y="2057399"/>
            <a:ext cx="5330825" cy="410845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1B1CA-1301-6F44-8D0B-6BE7919394FE}" type="datetime1">
              <a:rPr lang="en-GB" smtClean="0"/>
              <a:pPr/>
              <a:t>22/11/2018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7616827" cy="286234"/>
          </a:xfrm>
        </p:spPr>
        <p:txBody>
          <a:bodyPr rIns="0">
            <a:noAutofit/>
          </a:bodyPr>
          <a:lstStyle>
            <a:lvl1pPr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999" y="5889377"/>
            <a:ext cx="10664825" cy="276473"/>
          </a:xfrm>
        </p:spPr>
        <p:txBody>
          <a:bodyPr rIns="0" anchor="b">
            <a:noAutofit/>
          </a:bodyPr>
          <a:lstStyle>
            <a:lvl1pPr>
              <a:defRPr sz="1800" b="1" baseline="0"/>
            </a:lvl1pPr>
          </a:lstStyle>
          <a:p>
            <a:pPr lvl="0"/>
            <a:r>
              <a:rPr lang="en-GB" dirty="0"/>
              <a:t>Optional summary text placeholder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62000" y="670120"/>
            <a:ext cx="7616826" cy="415245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8372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1999" y="2057399"/>
            <a:ext cx="5334001" cy="410845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9" y="2057399"/>
            <a:ext cx="5330825" cy="410845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1B1CA-1301-6F44-8D0B-6BE7919394FE}" type="datetime1">
              <a:rPr lang="en-GB" smtClean="0"/>
              <a:pPr/>
              <a:t>22/11/2018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7616827" cy="286234"/>
          </a:xfrm>
        </p:spPr>
        <p:txBody>
          <a:bodyPr rIns="0">
            <a:noAutofit/>
          </a:bodyPr>
          <a:lstStyle>
            <a:lvl1pPr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999" y="5889377"/>
            <a:ext cx="10664825" cy="276473"/>
          </a:xfrm>
        </p:spPr>
        <p:txBody>
          <a:bodyPr rIns="0" anchor="b">
            <a:noAutofit/>
          </a:bodyPr>
          <a:lstStyle>
            <a:lvl1pPr>
              <a:defRPr sz="1800" b="1" baseline="0"/>
            </a:lvl1pPr>
          </a:lstStyle>
          <a:p>
            <a:pPr lvl="0"/>
            <a:r>
              <a:rPr lang="en-GB" dirty="0"/>
              <a:t>Optional summary text placeholder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62000" y="670120"/>
            <a:ext cx="7616826" cy="415245"/>
          </a:xfrm>
        </p:spPr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1999" y="2057399"/>
            <a:ext cx="5334001" cy="410845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9" y="2057399"/>
            <a:ext cx="5330825" cy="410845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1B1CA-1301-6F44-8D0B-6BE7919394FE}" type="datetime1">
              <a:rPr lang="en-GB" smtClean="0"/>
              <a:pPr/>
              <a:t>22/11/2018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7616827" cy="286234"/>
          </a:xfrm>
        </p:spPr>
        <p:txBody>
          <a:bodyPr rIns="0">
            <a:noAutofit/>
          </a:bodyPr>
          <a:lstStyle>
            <a:lvl1pPr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999" y="5889377"/>
            <a:ext cx="10664825" cy="276473"/>
          </a:xfrm>
        </p:spPr>
        <p:txBody>
          <a:bodyPr rIns="0" anchor="b">
            <a:noAutofit/>
          </a:bodyPr>
          <a:lstStyle>
            <a:lvl1pPr>
              <a:defRPr sz="1800" b="1" baseline="0"/>
            </a:lvl1pPr>
          </a:lstStyle>
          <a:p>
            <a:pPr lvl="0"/>
            <a:r>
              <a:rPr lang="en-GB" dirty="0"/>
              <a:t>Optional summary text placeholder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62000" y="670121"/>
            <a:ext cx="7616826" cy="490342"/>
          </a:xfrm>
        </p:spPr>
        <p:txBody>
          <a:bodyPr/>
          <a:lstStyle>
            <a:lvl1pPr>
              <a:defRPr b="0">
                <a:solidFill>
                  <a:srgbClr val="FF006E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057399"/>
            <a:ext cx="3554412" cy="410845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6413" y="2057399"/>
            <a:ext cx="3554411" cy="410845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B22EF-ACBC-C647-A558-1D0D0CA685CE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7870824" y="2057400"/>
            <a:ext cx="3554411" cy="410845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999" y="1085366"/>
            <a:ext cx="7616827" cy="286234"/>
          </a:xfrm>
        </p:spPr>
        <p:txBody>
          <a:bodyPr rIns="0">
            <a:noAutofit/>
          </a:bodyPr>
          <a:lstStyle>
            <a:lvl1pPr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999" y="5889377"/>
            <a:ext cx="10664825" cy="276473"/>
          </a:xfrm>
        </p:spPr>
        <p:txBody>
          <a:bodyPr rIns="0" anchor="b">
            <a:noAutofit/>
          </a:bodyPr>
          <a:lstStyle>
            <a:lvl1pPr>
              <a:defRPr sz="1800" b="1" baseline="0"/>
            </a:lvl1pPr>
          </a:lstStyle>
          <a:p>
            <a:pPr lvl="0"/>
            <a:r>
              <a:rPr lang="en-GB" dirty="0"/>
              <a:t>Optional summary text placeholder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762000" y="670121"/>
            <a:ext cx="7616826" cy="415244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1594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057399"/>
            <a:ext cx="3554412" cy="410845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6413" y="2057399"/>
            <a:ext cx="3554411" cy="410845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B22EF-ACBC-C647-A558-1D0D0CA685CE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7870824" y="2057400"/>
            <a:ext cx="3554411" cy="410845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999" y="1085366"/>
            <a:ext cx="7616827" cy="286234"/>
          </a:xfrm>
        </p:spPr>
        <p:txBody>
          <a:bodyPr rIns="0">
            <a:noAutofit/>
          </a:bodyPr>
          <a:lstStyle>
            <a:lvl1pPr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999" y="5889377"/>
            <a:ext cx="10664825" cy="276473"/>
          </a:xfrm>
        </p:spPr>
        <p:txBody>
          <a:bodyPr rIns="0" anchor="b">
            <a:noAutofit/>
          </a:bodyPr>
          <a:lstStyle>
            <a:lvl1pPr>
              <a:defRPr sz="1800" b="1" baseline="0"/>
            </a:lvl1pPr>
          </a:lstStyle>
          <a:p>
            <a:pPr lvl="0"/>
            <a:r>
              <a:rPr lang="en-GB" dirty="0"/>
              <a:t>Optional summary text placeholder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762000" y="670121"/>
            <a:ext cx="7616826" cy="415244"/>
          </a:xfrm>
        </p:spPr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057399"/>
            <a:ext cx="3554412" cy="410845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6413" y="2057399"/>
            <a:ext cx="3554411" cy="410845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B22EF-ACBC-C647-A558-1D0D0CA685CE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7870824" y="2057400"/>
            <a:ext cx="3554411" cy="410845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999" y="1085366"/>
            <a:ext cx="7616827" cy="286234"/>
          </a:xfrm>
        </p:spPr>
        <p:txBody>
          <a:bodyPr rIns="0">
            <a:noAutofit/>
          </a:bodyPr>
          <a:lstStyle>
            <a:lvl1pPr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999" y="5889377"/>
            <a:ext cx="10664825" cy="276473"/>
          </a:xfrm>
        </p:spPr>
        <p:txBody>
          <a:bodyPr rIns="0" anchor="b">
            <a:noAutofit/>
          </a:bodyPr>
          <a:lstStyle>
            <a:lvl1pPr>
              <a:defRPr sz="1800" b="1" baseline="0"/>
            </a:lvl1pPr>
          </a:lstStyle>
          <a:p>
            <a:pPr lvl="0"/>
            <a:r>
              <a:rPr lang="en-GB" dirty="0"/>
              <a:t>Optional summary text placeholder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762000" y="670121"/>
            <a:ext cx="7616826" cy="415244"/>
          </a:xfrm>
        </p:spPr>
        <p:txBody>
          <a:bodyPr/>
          <a:lstStyle>
            <a:lvl1pPr>
              <a:defRPr b="0">
                <a:solidFill>
                  <a:srgbClr val="FF006E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</p:spTree>
    <p:extLst/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81BC-FDC8-B447-9715-920E1A295DE2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7616827" cy="286234"/>
          </a:xfrm>
        </p:spPr>
        <p:txBody>
          <a:bodyPr rIns="0">
            <a:noAutofit/>
          </a:bodyPr>
          <a:lstStyle>
            <a:lvl1pPr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999" y="5889377"/>
            <a:ext cx="10664825" cy="276473"/>
          </a:xfrm>
        </p:spPr>
        <p:txBody>
          <a:bodyPr rIns="0" anchor="b">
            <a:noAutofit/>
          </a:bodyPr>
          <a:lstStyle>
            <a:lvl1pPr>
              <a:defRPr sz="1800" b="1" baseline="0"/>
            </a:lvl1pPr>
          </a:lstStyle>
          <a:p>
            <a:pPr lvl="0"/>
            <a:r>
              <a:rPr lang="en-GB" dirty="0"/>
              <a:t>Optional summary text placeholder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62000" y="670120"/>
            <a:ext cx="7616826" cy="415245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5860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81BC-FDC8-B447-9715-920E1A295DE2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7616827" cy="286234"/>
          </a:xfrm>
        </p:spPr>
        <p:txBody>
          <a:bodyPr rIns="0">
            <a:noAutofit/>
          </a:bodyPr>
          <a:lstStyle>
            <a:lvl1pPr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999" y="5889377"/>
            <a:ext cx="10664825" cy="276473"/>
          </a:xfrm>
        </p:spPr>
        <p:txBody>
          <a:bodyPr rIns="0" anchor="b">
            <a:noAutofit/>
          </a:bodyPr>
          <a:lstStyle>
            <a:lvl1pPr>
              <a:defRPr sz="1800" b="1" baseline="0"/>
            </a:lvl1pPr>
          </a:lstStyle>
          <a:p>
            <a:pPr lvl="0"/>
            <a:r>
              <a:rPr lang="en-GB" dirty="0"/>
              <a:t>Optional summary text placeholder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62000" y="670120"/>
            <a:ext cx="7616826" cy="415245"/>
          </a:xfrm>
        </p:spPr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</p:spTree>
    <p:extLst/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81BC-FDC8-B447-9715-920E1A295DE2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7616827" cy="286234"/>
          </a:xfrm>
        </p:spPr>
        <p:txBody>
          <a:bodyPr rIns="0">
            <a:noAutofit/>
          </a:bodyPr>
          <a:lstStyle>
            <a:lvl1pPr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999" y="5889377"/>
            <a:ext cx="10664825" cy="276473"/>
          </a:xfrm>
        </p:spPr>
        <p:txBody>
          <a:bodyPr rIns="0" anchor="b">
            <a:noAutofit/>
          </a:bodyPr>
          <a:lstStyle>
            <a:lvl1pPr>
              <a:defRPr sz="1800" b="1" baseline="0"/>
            </a:lvl1pPr>
          </a:lstStyle>
          <a:p>
            <a:pPr lvl="0"/>
            <a:r>
              <a:rPr lang="en-GB" dirty="0"/>
              <a:t>Optional summary text placeholder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62000" y="670120"/>
            <a:ext cx="7616826" cy="415245"/>
          </a:xfrm>
        </p:spPr>
        <p:txBody>
          <a:bodyPr/>
          <a:lstStyle>
            <a:lvl1pPr>
              <a:defRPr b="0">
                <a:solidFill>
                  <a:srgbClr val="FF006E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</p:spTree>
    <p:extLst/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E44D-2C7E-604A-8571-E944CCE3C06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8083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1" y="1723877"/>
            <a:ext cx="7616824" cy="1368425"/>
          </a:xfrm>
        </p:spPr>
        <p:txBody>
          <a:bodyPr anchor="t">
            <a:noAutofit/>
          </a:bodyPr>
          <a:lstStyle>
            <a:lvl1pPr algn="l"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2825" y="3429007"/>
            <a:ext cx="6109388" cy="276999"/>
          </a:xfrm>
        </p:spPr>
        <p:txBody>
          <a:bodyPr anchor="t">
            <a:noAutofit/>
          </a:bodyPr>
          <a:lstStyle>
            <a:lvl1pPr marL="0" indent="0" algn="l">
              <a:lnSpc>
                <a:spcPct val="90000"/>
              </a:lnSpc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5519" y="3429007"/>
            <a:ext cx="1510613" cy="276999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1800">
                <a:solidFill>
                  <a:schemeClr val="tx1"/>
                </a:solidFill>
              </a:defRPr>
            </a:lvl1pPr>
          </a:lstStyle>
          <a:p>
            <a:fld id="{E876CF56-539D-0841-907B-A28650381806}" type="datetime1">
              <a:rPr lang="en-GB" smtClean="0"/>
              <a:pPr/>
              <a:t>22/11/2018</a:t>
            </a:fld>
            <a:endParaRPr lang="en-GB" dirty="0"/>
          </a:p>
        </p:txBody>
      </p:sp>
      <p:pic>
        <p:nvPicPr>
          <p:cNvPr id="6" name="Immagin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7650" y="704487"/>
            <a:ext cx="2289172" cy="576458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772211" y="6434981"/>
            <a:ext cx="1510613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1ED2235E-0982-3B42-A838-A74550CD4449}" type="slidenum">
              <a:rPr lang="en-GB" smtClean="0"/>
              <a:pPr/>
              <a:t>‹N›</a:t>
            </a:fld>
            <a:endParaRPr lang="en-GB" dirty="0"/>
          </a:p>
        </p:txBody>
      </p:sp>
    </p:spTree>
    <p:extLst/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1" y="1723877"/>
            <a:ext cx="7616824" cy="1368425"/>
          </a:xfrm>
        </p:spPr>
        <p:txBody>
          <a:bodyPr anchor="t">
            <a:noAutofit/>
          </a:bodyPr>
          <a:lstStyle>
            <a:lvl1pPr algn="l">
              <a:defRPr sz="4800" b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9437" y="3429007"/>
            <a:ext cx="6109388" cy="276999"/>
          </a:xfrm>
        </p:spPr>
        <p:txBody>
          <a:bodyPr anchor="t">
            <a:noAutofit/>
          </a:bodyPr>
          <a:lstStyle>
            <a:lvl1pPr marL="0" indent="0" algn="l">
              <a:lnSpc>
                <a:spcPct val="90000"/>
              </a:lnSpc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5519" y="3429007"/>
            <a:ext cx="1510613" cy="276999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1800">
                <a:solidFill>
                  <a:schemeClr val="tx1"/>
                </a:solidFill>
              </a:defRPr>
            </a:lvl1pPr>
          </a:lstStyle>
          <a:p>
            <a:fld id="{E876CF56-539D-0841-907B-A28650381806}" type="datetime1">
              <a:rPr lang="en-GB" smtClean="0"/>
              <a:pPr/>
              <a:t>22/11/2018</a:t>
            </a:fld>
            <a:endParaRPr lang="en-GB" dirty="0"/>
          </a:p>
        </p:txBody>
      </p:sp>
      <p:pic>
        <p:nvPicPr>
          <p:cNvPr id="6" name="Immagin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7650" y="704487"/>
            <a:ext cx="2289172" cy="576458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772211" y="6434981"/>
            <a:ext cx="1510613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1ED2235E-0982-3B42-A838-A74550CD4449}" type="slidenum">
              <a:rPr lang="en-GB" smtClean="0"/>
              <a:pPr/>
              <a:t>‹N›</a:t>
            </a:fld>
            <a:endParaRPr lang="en-GB" dirty="0"/>
          </a:p>
        </p:txBody>
      </p:sp>
    </p:spTree>
    <p:extLst/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1" y="1723877"/>
            <a:ext cx="7616824" cy="1368425"/>
          </a:xfrm>
        </p:spPr>
        <p:txBody>
          <a:bodyPr anchor="t">
            <a:noAutofit/>
          </a:bodyPr>
          <a:lstStyle>
            <a:lvl1pPr algn="l">
              <a:defRPr sz="4800" b="0" baseline="0">
                <a:solidFill>
                  <a:srgbClr val="FF006E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2825" y="3429007"/>
            <a:ext cx="6109388" cy="276999"/>
          </a:xfrm>
        </p:spPr>
        <p:txBody>
          <a:bodyPr anchor="t">
            <a:noAutofit/>
          </a:bodyPr>
          <a:lstStyle>
            <a:lvl1pPr marL="0" indent="0" algn="l">
              <a:lnSpc>
                <a:spcPct val="90000"/>
              </a:lnSpc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5519" y="3429007"/>
            <a:ext cx="1510613" cy="276999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1800">
                <a:solidFill>
                  <a:schemeClr val="tx1"/>
                </a:solidFill>
              </a:defRPr>
            </a:lvl1pPr>
          </a:lstStyle>
          <a:p>
            <a:fld id="{E876CF56-539D-0841-907B-A28650381806}" type="datetime1">
              <a:rPr lang="en-GB" smtClean="0"/>
              <a:pPr/>
              <a:t>22/11/2018</a:t>
            </a:fld>
            <a:endParaRPr lang="en-GB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7650" y="704487"/>
            <a:ext cx="2289172" cy="576458"/>
          </a:xfrm>
          <a:prstGeom prst="rect">
            <a:avLst/>
          </a:prstGeom>
        </p:spPr>
      </p:pic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772211" y="6434981"/>
            <a:ext cx="1510613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1ED2235E-0982-3B42-A838-A74550CD4449}" type="slidenum">
              <a:rPr lang="en-GB" smtClean="0"/>
              <a:pPr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13184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2282825" y="1160463"/>
            <a:ext cx="5534519" cy="3495811"/>
          </a:xfrm>
        </p:spPr>
        <p:txBody>
          <a:bodyPr>
            <a:noAutofit/>
          </a:bodyPr>
          <a:lstStyle>
            <a:lvl1pPr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C6DD-B35A-3D42-9C4D-C3347C1689FE}" type="datetime1">
              <a:rPr lang="en-GB" smtClean="0"/>
              <a:pPr/>
              <a:t>22/11/2018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7650" y="704487"/>
            <a:ext cx="2289172" cy="576458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2282825" y="1160463"/>
            <a:ext cx="5534519" cy="3495811"/>
          </a:xfrm>
        </p:spPr>
        <p:txBody>
          <a:bodyPr>
            <a:noAutofit/>
          </a:bodyPr>
          <a:lstStyle>
            <a:lvl1pPr>
              <a:defRPr sz="4000" b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C6DD-B35A-3D42-9C4D-C3347C1689FE}" type="datetime1">
              <a:rPr lang="en-GB" smtClean="0"/>
              <a:pPr/>
              <a:t>22/11/2018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8" name="Immagin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7650" y="704487"/>
            <a:ext cx="2289172" cy="576458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2282825" y="1160463"/>
            <a:ext cx="5534519" cy="3495811"/>
          </a:xfrm>
        </p:spPr>
        <p:txBody>
          <a:bodyPr>
            <a:noAutofit/>
          </a:bodyPr>
          <a:lstStyle>
            <a:lvl1pPr>
              <a:defRPr sz="4000" b="0">
                <a:solidFill>
                  <a:srgbClr val="FF006E"/>
                </a:solidFill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C6DD-B35A-3D42-9C4D-C3347C1689FE}" type="datetime1">
              <a:rPr lang="en-GB" smtClean="0"/>
              <a:pPr/>
              <a:t>22/11/2018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8" name="Immagin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7650" y="704487"/>
            <a:ext cx="2289172" cy="57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0430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461E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70121"/>
            <a:ext cx="7616826" cy="490342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1ED2235E-0982-3B42-A838-A74550CD4449}" type="slidenum">
              <a:rPr lang="en-GB" smtClean="0"/>
              <a:pPr/>
              <a:t>‹N›</a:t>
            </a:fld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7616827" cy="344228"/>
          </a:xfrm>
        </p:spPr>
        <p:txBody>
          <a:bodyPr rIns="0">
            <a:no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999" y="5889377"/>
            <a:ext cx="10664825" cy="276473"/>
          </a:xfrm>
        </p:spPr>
        <p:txBody>
          <a:bodyPr rIns="0" anchor="b">
            <a:noAutofit/>
          </a:bodyPr>
          <a:lstStyle>
            <a:lvl1pPr>
              <a:defRPr sz="18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Optional summary text placeholder</a:t>
            </a:r>
            <a:endParaRPr lang="en-US" dirty="0"/>
          </a:p>
        </p:txBody>
      </p:sp>
      <p:pic>
        <p:nvPicPr>
          <p:cNvPr id="10" name="Immagin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212" y="395088"/>
            <a:ext cx="2349753" cy="117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264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_NEG">
    <p:bg>
      <p:bgPr>
        <a:solidFill>
          <a:srgbClr val="461E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1" y="1723877"/>
            <a:ext cx="7616824" cy="1368425"/>
          </a:xfrm>
        </p:spPr>
        <p:txBody>
          <a:bodyPr anchor="t">
            <a:noAutofit/>
          </a:bodyPr>
          <a:lstStyle>
            <a:lvl1pPr algn="l"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2825" y="3429007"/>
            <a:ext cx="6109388" cy="276999"/>
          </a:xfrm>
        </p:spPr>
        <p:txBody>
          <a:bodyPr anchor="t">
            <a:noAutofit/>
          </a:bodyPr>
          <a:lstStyle>
            <a:lvl1pPr marL="0" indent="0" algn="l">
              <a:lnSpc>
                <a:spcPct val="90000"/>
              </a:lnSpc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5519" y="3429007"/>
            <a:ext cx="1510613" cy="276999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1800">
                <a:solidFill>
                  <a:schemeClr val="bg1"/>
                </a:solidFill>
              </a:defRPr>
            </a:lvl1pPr>
          </a:lstStyle>
          <a:p>
            <a:fld id="{E876CF56-539D-0841-907B-A28650381806}" type="datetime1">
              <a:rPr lang="en-GB" smtClean="0"/>
              <a:pPr/>
              <a:t>22/11/2018</a:t>
            </a:fld>
            <a:endParaRPr lang="en-GB" dirty="0"/>
          </a:p>
        </p:txBody>
      </p:sp>
      <p:pic>
        <p:nvPicPr>
          <p:cNvPr id="6" name="Immagin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212" y="395088"/>
            <a:ext cx="2349753" cy="1174877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772211" y="6434981"/>
            <a:ext cx="1510613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1ED2235E-0982-3B42-A838-A74550CD4449}" type="slidenum">
              <a:rPr lang="en-GB" smtClean="0"/>
              <a:pPr/>
              <a:t>‹N›</a:t>
            </a:fld>
            <a:endParaRPr lang="en-GB" dirty="0"/>
          </a:p>
        </p:txBody>
      </p:sp>
    </p:spTree>
    <p:extLst/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_NEG">
    <p:bg>
      <p:bgPr>
        <a:solidFill>
          <a:srgbClr val="461E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1" y="1723877"/>
            <a:ext cx="7616824" cy="1368425"/>
          </a:xfrm>
        </p:spPr>
        <p:txBody>
          <a:bodyPr anchor="t">
            <a:noAutofit/>
          </a:bodyPr>
          <a:lstStyle>
            <a:lvl1pPr algn="l">
              <a:defRPr sz="4800" b="0">
                <a:solidFill>
                  <a:srgbClr val="FF006E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2825" y="3429007"/>
            <a:ext cx="6109388" cy="276999"/>
          </a:xfrm>
        </p:spPr>
        <p:txBody>
          <a:bodyPr anchor="t">
            <a:noAutofit/>
          </a:bodyPr>
          <a:lstStyle>
            <a:lvl1pPr marL="0" indent="0" algn="l">
              <a:lnSpc>
                <a:spcPct val="90000"/>
              </a:lnSpc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5519" y="3429007"/>
            <a:ext cx="1510613" cy="276999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1800">
                <a:solidFill>
                  <a:schemeClr val="bg1"/>
                </a:solidFill>
              </a:defRPr>
            </a:lvl1pPr>
          </a:lstStyle>
          <a:p>
            <a:fld id="{E876CF56-539D-0841-907B-A28650381806}" type="datetime1">
              <a:rPr lang="en-GB" smtClean="0"/>
              <a:pPr/>
              <a:t>22/11/2018</a:t>
            </a:fld>
            <a:endParaRPr lang="en-GB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772211" y="6434981"/>
            <a:ext cx="1510613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1ED2235E-0982-3B42-A838-A74550CD4449}" type="slidenum">
              <a:rPr lang="en-GB" smtClean="0"/>
              <a:pPr/>
              <a:t>‹N›</a:t>
            </a:fld>
            <a:endParaRPr lang="en-GB" dirty="0"/>
          </a:p>
        </p:txBody>
      </p:sp>
      <p:pic>
        <p:nvPicPr>
          <p:cNvPr id="10" name="Immagin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212" y="395088"/>
            <a:ext cx="2349753" cy="1174877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NEG">
    <p:bg>
      <p:bgPr>
        <a:solidFill>
          <a:srgbClr val="461E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1" y="1723877"/>
            <a:ext cx="7616824" cy="1368425"/>
          </a:xfrm>
        </p:spPr>
        <p:txBody>
          <a:bodyPr anchor="t">
            <a:noAutofit/>
          </a:bodyPr>
          <a:lstStyle>
            <a:lvl1pPr algn="l">
              <a:defRPr sz="4800" b="0">
                <a:solidFill>
                  <a:srgbClr val="FD6600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2825" y="3429007"/>
            <a:ext cx="6109388" cy="276999"/>
          </a:xfrm>
        </p:spPr>
        <p:txBody>
          <a:bodyPr anchor="t">
            <a:noAutofit/>
          </a:bodyPr>
          <a:lstStyle>
            <a:lvl1pPr marL="0" indent="0" algn="l">
              <a:lnSpc>
                <a:spcPct val="90000"/>
              </a:lnSpc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5519" y="3429007"/>
            <a:ext cx="1510613" cy="276999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1800">
                <a:solidFill>
                  <a:schemeClr val="bg1"/>
                </a:solidFill>
              </a:defRPr>
            </a:lvl1pPr>
          </a:lstStyle>
          <a:p>
            <a:fld id="{E876CF56-539D-0841-907B-A28650381806}" type="datetime1">
              <a:rPr lang="en-GB" smtClean="0"/>
              <a:pPr/>
              <a:t>22/11/2018</a:t>
            </a:fld>
            <a:endParaRPr lang="en-GB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772211" y="6434981"/>
            <a:ext cx="1510613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1ED2235E-0982-3B42-A838-A74550CD4449}" type="slidenum">
              <a:rPr lang="en-GB" smtClean="0"/>
              <a:pPr/>
              <a:t>‹N›</a:t>
            </a:fld>
            <a:endParaRPr lang="en-GB" dirty="0"/>
          </a:p>
        </p:txBody>
      </p:sp>
      <p:pic>
        <p:nvPicPr>
          <p:cNvPr id="10" name="Immagin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212" y="395088"/>
            <a:ext cx="2349753" cy="1174877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Header 2">
    <p:bg>
      <p:bgPr>
        <a:solidFill>
          <a:srgbClr val="461E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9"/>
          <p:cNvSpPr>
            <a:spLocks noGrp="1"/>
          </p:cNvSpPr>
          <p:nvPr>
            <p:ph type="title" hasCustomPrompt="1"/>
          </p:nvPr>
        </p:nvSpPr>
        <p:spPr>
          <a:xfrm>
            <a:off x="2282826" y="1160463"/>
            <a:ext cx="5333999" cy="1461284"/>
          </a:xfrm>
        </p:spPr>
        <p:txBody>
          <a:bodyPr>
            <a:noAutofit/>
          </a:bodyPr>
          <a:lstStyle>
            <a:lvl1pPr>
              <a:defRPr sz="4000" b="0">
                <a:solidFill>
                  <a:srgbClr val="FD6600"/>
                </a:solidFill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772211" y="6434981"/>
            <a:ext cx="1510613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1ED2235E-0982-3B42-A838-A74550CD4449}" type="slidenum">
              <a:rPr lang="en-GB" smtClean="0"/>
              <a:pPr/>
              <a:t>‹N›</a:t>
            </a:fld>
            <a:endParaRPr lang="en-GB" dirty="0"/>
          </a:p>
        </p:txBody>
      </p:sp>
      <p:pic>
        <p:nvPicPr>
          <p:cNvPr id="11" name="Immagin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212" y="395088"/>
            <a:ext cx="2349753" cy="117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2043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ection Header 2">
    <p:bg>
      <p:bgPr>
        <a:solidFill>
          <a:srgbClr val="461E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9"/>
          <p:cNvSpPr>
            <a:spLocks noGrp="1"/>
          </p:cNvSpPr>
          <p:nvPr>
            <p:ph type="title" hasCustomPrompt="1"/>
          </p:nvPr>
        </p:nvSpPr>
        <p:spPr>
          <a:xfrm>
            <a:off x="2282826" y="1160463"/>
            <a:ext cx="5333999" cy="1461284"/>
          </a:xfrm>
        </p:spPr>
        <p:txBody>
          <a:bodyPr>
            <a:noAutofit/>
          </a:bodyPr>
          <a:lstStyle>
            <a:lvl1pPr>
              <a:defRPr sz="4000" b="0">
                <a:solidFill>
                  <a:srgbClr val="FF006E"/>
                </a:solidFill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772211" y="6434981"/>
            <a:ext cx="1510613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1ED2235E-0982-3B42-A838-A74550CD4449}" type="slidenum">
              <a:rPr lang="en-GB" smtClean="0"/>
              <a:pPr/>
              <a:t>‹N›</a:t>
            </a:fld>
            <a:endParaRPr lang="en-GB" dirty="0"/>
          </a:p>
        </p:txBody>
      </p:sp>
      <p:pic>
        <p:nvPicPr>
          <p:cNvPr id="11" name="Immagin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212" y="395088"/>
            <a:ext cx="2349753" cy="1174877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Section Header 2">
    <p:bg>
      <p:bgPr>
        <a:solidFill>
          <a:srgbClr val="461E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9"/>
          <p:cNvSpPr>
            <a:spLocks noGrp="1"/>
          </p:cNvSpPr>
          <p:nvPr>
            <p:ph type="title" hasCustomPrompt="1"/>
          </p:nvPr>
        </p:nvSpPr>
        <p:spPr>
          <a:xfrm>
            <a:off x="2282826" y="1160463"/>
            <a:ext cx="5333999" cy="1461284"/>
          </a:xfrm>
        </p:spPr>
        <p:txBody>
          <a:bodyPr>
            <a:noAutofit/>
          </a:bodyPr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772211" y="6434981"/>
            <a:ext cx="1510613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1ED2235E-0982-3B42-A838-A74550CD4449}" type="slidenum">
              <a:rPr lang="en-GB" smtClean="0"/>
              <a:pPr/>
              <a:t>‹N›</a:t>
            </a:fld>
            <a:endParaRPr lang="en-GB" dirty="0"/>
          </a:p>
        </p:txBody>
      </p:sp>
      <p:pic>
        <p:nvPicPr>
          <p:cNvPr id="11" name="Immagin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212" y="395088"/>
            <a:ext cx="2349753" cy="1174877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 2">
    <p:bg>
      <p:bgPr>
        <a:solidFill>
          <a:srgbClr val="461E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9"/>
          <p:cNvSpPr>
            <a:spLocks noGrp="1"/>
          </p:cNvSpPr>
          <p:nvPr>
            <p:ph type="title" hasCustomPrompt="1"/>
          </p:nvPr>
        </p:nvSpPr>
        <p:spPr>
          <a:xfrm>
            <a:off x="2282826" y="1173910"/>
            <a:ext cx="6095999" cy="1569290"/>
          </a:xfrm>
        </p:spPr>
        <p:txBody>
          <a:bodyPr>
            <a:noAutofit/>
          </a:bodyPr>
          <a:lstStyle>
            <a:lvl1pPr>
              <a:defRPr sz="4000" b="0">
                <a:solidFill>
                  <a:srgbClr val="2AFD95"/>
                </a:solidFill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772211" y="6434981"/>
            <a:ext cx="1510613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1ED2235E-0982-3B42-A838-A74550CD4449}" type="slidenum">
              <a:rPr lang="en-GB" smtClean="0"/>
              <a:pPr/>
              <a:t>‹N›</a:t>
            </a:fld>
            <a:endParaRPr lang="en-GB" dirty="0"/>
          </a:p>
        </p:txBody>
      </p:sp>
      <p:pic>
        <p:nvPicPr>
          <p:cNvPr id="16" name="Immagine 1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212" y="395088"/>
            <a:ext cx="2349753" cy="117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6637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70120"/>
            <a:ext cx="7616826" cy="415245"/>
          </a:xfrm>
        </p:spPr>
        <p:txBody>
          <a:bodyPr/>
          <a:lstStyle>
            <a:lvl1pPr>
              <a:defRPr b="0">
                <a:solidFill>
                  <a:srgbClr val="FF006E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spcAft>
                <a:spcPts val="1200"/>
              </a:spcAft>
              <a:defRPr sz="3800" baseline="0"/>
            </a:lvl1pPr>
            <a:lvl2pPr>
              <a:defRPr i="1"/>
            </a:lvl2pPr>
          </a:lstStyle>
          <a:p>
            <a:pPr lvl="0"/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FCAA-E440-6E47-8CF1-323B6D3379CB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7616827" cy="286234"/>
          </a:xfrm>
        </p:spPr>
        <p:txBody>
          <a:bodyPr rIns="0">
            <a:noAutofit/>
          </a:bodyPr>
          <a:lstStyle>
            <a:lvl1pPr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999" y="5889377"/>
            <a:ext cx="10664825" cy="276473"/>
          </a:xfrm>
        </p:spPr>
        <p:txBody>
          <a:bodyPr rIns="0" anchor="b">
            <a:noAutofit/>
          </a:bodyPr>
          <a:lstStyle>
            <a:lvl1pPr>
              <a:defRPr sz="1800" b="1" baseline="0"/>
            </a:lvl1pPr>
          </a:lstStyle>
          <a:p>
            <a:pPr lvl="0"/>
            <a:r>
              <a:rPr lang="en-GB" dirty="0"/>
              <a:t>Optional summary text placeholder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2157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ey Message Only">
    <p:bg>
      <p:bgPr>
        <a:solidFill>
          <a:srgbClr val="461E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531036" y="2057400"/>
            <a:ext cx="7606614" cy="3577306"/>
          </a:xfrm>
        </p:spPr>
        <p:txBody>
          <a:bodyPr/>
          <a:lstStyle>
            <a:lvl1pPr>
              <a:defRPr sz="4800" b="0">
                <a:solidFill>
                  <a:srgbClr val="FD660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762000" y="670121"/>
            <a:ext cx="7616826" cy="490342"/>
          </a:xfrm>
        </p:spPr>
        <p:txBody>
          <a:bodyPr/>
          <a:lstStyle>
            <a:lvl1pPr>
              <a:defRPr b="0">
                <a:solidFill>
                  <a:srgbClr val="FD6600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>
          <a:xfrm>
            <a:off x="772211" y="6434981"/>
            <a:ext cx="1510613" cy="153888"/>
          </a:xfrm>
        </p:spPr>
        <p:txBody>
          <a:bodyPr/>
          <a:lstStyle/>
          <a:p>
            <a:fld id="{6691FCAA-E440-6E47-8CF1-323B6D3379CB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/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999" y="1085366"/>
            <a:ext cx="7616827" cy="329768"/>
          </a:xfrm>
        </p:spPr>
        <p:txBody>
          <a:bodyPr rIns="0">
            <a:no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999" y="5889377"/>
            <a:ext cx="10664825" cy="276473"/>
          </a:xfrm>
        </p:spPr>
        <p:txBody>
          <a:bodyPr rIns="0" anchor="b">
            <a:noAutofit/>
          </a:bodyPr>
          <a:lstStyle>
            <a:lvl1pPr>
              <a:defRPr sz="18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Optional summary text placeholder</a:t>
            </a:r>
            <a:endParaRPr lang="en-US" dirty="0"/>
          </a:p>
        </p:txBody>
      </p:sp>
      <p:pic>
        <p:nvPicPr>
          <p:cNvPr id="30" name="Immagine 2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212" y="395088"/>
            <a:ext cx="2349753" cy="117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229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ey Message Only">
    <p:bg>
      <p:bgPr>
        <a:solidFill>
          <a:srgbClr val="461E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531036" y="2057400"/>
            <a:ext cx="7606614" cy="3577306"/>
          </a:xfrm>
        </p:spPr>
        <p:txBody>
          <a:bodyPr/>
          <a:lstStyle>
            <a:lvl1pPr>
              <a:defRPr sz="4800" b="0">
                <a:solidFill>
                  <a:srgbClr val="2AFD9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62000" y="670120"/>
            <a:ext cx="7616826" cy="415245"/>
          </a:xfrm>
        </p:spPr>
        <p:txBody>
          <a:bodyPr/>
          <a:lstStyle>
            <a:lvl1pPr>
              <a:defRPr b="0">
                <a:solidFill>
                  <a:srgbClr val="2AFD95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772211" y="6434981"/>
            <a:ext cx="1510613" cy="153888"/>
          </a:xfrm>
        </p:spPr>
        <p:txBody>
          <a:bodyPr/>
          <a:lstStyle/>
          <a:p>
            <a:fld id="{6691FCAA-E440-6E47-8CF1-323B6D3379CB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/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999" y="1085366"/>
            <a:ext cx="7616827" cy="286234"/>
          </a:xfrm>
        </p:spPr>
        <p:txBody>
          <a:bodyPr rIns="0">
            <a:no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999" y="5889377"/>
            <a:ext cx="10664825" cy="276473"/>
          </a:xfrm>
        </p:spPr>
        <p:txBody>
          <a:bodyPr rIns="0" anchor="b">
            <a:noAutofit/>
          </a:bodyPr>
          <a:lstStyle>
            <a:lvl1pPr>
              <a:defRPr sz="18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Optional summary text placeholder</a:t>
            </a:r>
            <a:endParaRPr lang="en-US" dirty="0"/>
          </a:p>
        </p:txBody>
      </p:sp>
      <p:pic>
        <p:nvPicPr>
          <p:cNvPr id="18" name="Immagin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212" y="395088"/>
            <a:ext cx="2349753" cy="117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8411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Message Magma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1531036" y="2057400"/>
            <a:ext cx="7606614" cy="3577306"/>
          </a:xfrm>
        </p:spPr>
        <p:txBody>
          <a:bodyPr/>
          <a:lstStyle>
            <a:lvl1pPr>
              <a:defRPr sz="48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1999" y="670120"/>
            <a:ext cx="7638769" cy="415245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999" y="1085366"/>
            <a:ext cx="7638769" cy="286234"/>
          </a:xfrm>
        </p:spPr>
        <p:txBody>
          <a:bodyPr rIns="0">
            <a:no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pic>
        <p:nvPicPr>
          <p:cNvPr id="10" name="Immagin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212" y="395088"/>
            <a:ext cx="2349753" cy="1174877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Message Magma 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1"/>
            <a:ext cx="12192000" cy="6858001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1531036" y="2057400"/>
            <a:ext cx="7606614" cy="3577306"/>
          </a:xfrm>
        </p:spPr>
        <p:txBody>
          <a:bodyPr/>
          <a:lstStyle>
            <a:lvl1pPr>
              <a:defRPr sz="48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2000" y="670120"/>
            <a:ext cx="7638768" cy="415245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1085366"/>
            <a:ext cx="7638768" cy="286234"/>
          </a:xfrm>
        </p:spPr>
        <p:txBody>
          <a:bodyPr rIns="0">
            <a:no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pic>
        <p:nvPicPr>
          <p:cNvPr id="10" name="Immagin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212" y="395088"/>
            <a:ext cx="2349753" cy="1174877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Cursor Violet Logo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1536665" y="2763078"/>
            <a:ext cx="5321336" cy="2034348"/>
          </a:xfrm>
        </p:spPr>
        <p:txBody>
          <a:bodyPr>
            <a:noAutofit/>
          </a:bodyPr>
          <a:lstStyle>
            <a:lvl1pPr>
              <a:defRPr sz="4000" b="0">
                <a:solidFill>
                  <a:srgbClr val="FD6600"/>
                </a:solidFill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</a:p>
        </p:txBody>
      </p:sp>
      <p:sp>
        <p:nvSpPr>
          <p:cNvPr id="5" name="Segnaposto data 2"/>
          <p:cNvSpPr>
            <a:spLocks noGrp="1"/>
          </p:cNvSpPr>
          <p:nvPr>
            <p:ph type="dt" sz="half" idx="10"/>
          </p:nvPr>
        </p:nvSpPr>
        <p:spPr>
          <a:xfrm>
            <a:off x="772211" y="6434981"/>
            <a:ext cx="1510613" cy="153888"/>
          </a:xfrm>
        </p:spPr>
        <p:txBody>
          <a:bodyPr/>
          <a:lstStyle/>
          <a:p>
            <a:fld id="{421DC6DD-B35A-3D42-9C4D-C3347C1689FE}" type="datetime1">
              <a:rPr lang="en-GB" smtClean="0"/>
              <a:pPr/>
              <a:t>22/11/2018</a:t>
            </a:fld>
            <a:endParaRPr lang="en-GB" dirty="0"/>
          </a:p>
        </p:txBody>
      </p:sp>
      <p:sp>
        <p:nvSpPr>
          <p:cNvPr id="7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8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/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3" name="Immagin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212" y="395088"/>
            <a:ext cx="2349753" cy="117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734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1524001" y="2743200"/>
            <a:ext cx="5334000" cy="1557684"/>
          </a:xfrm>
        </p:spPr>
        <p:txBody>
          <a:bodyPr>
            <a:noAutofit/>
          </a:bodyPr>
          <a:lstStyle>
            <a:lvl1pPr>
              <a:defRPr sz="4000" b="0">
                <a:solidFill>
                  <a:srgbClr val="FD6600"/>
                </a:solidFill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</a:p>
        </p:txBody>
      </p:sp>
      <p:sp>
        <p:nvSpPr>
          <p:cNvPr id="5" name="Segnaposto data 2"/>
          <p:cNvSpPr>
            <a:spLocks noGrp="1"/>
          </p:cNvSpPr>
          <p:nvPr>
            <p:ph type="dt" sz="half" idx="10"/>
          </p:nvPr>
        </p:nvSpPr>
        <p:spPr>
          <a:xfrm>
            <a:off x="772211" y="6434981"/>
            <a:ext cx="1510613" cy="153888"/>
          </a:xfrm>
        </p:spPr>
        <p:txBody>
          <a:bodyPr/>
          <a:lstStyle/>
          <a:p>
            <a:fld id="{421DC6DD-B35A-3D42-9C4D-C3347C1689FE}" type="datetime1">
              <a:rPr lang="en-GB" smtClean="0"/>
              <a:pPr/>
              <a:t>22/11/2018</a:t>
            </a:fld>
            <a:endParaRPr lang="en-GB" dirty="0"/>
          </a:p>
        </p:txBody>
      </p:sp>
      <p:sp>
        <p:nvSpPr>
          <p:cNvPr id="7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8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/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212" y="395088"/>
            <a:ext cx="2349753" cy="1174877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600" y="396000"/>
            <a:ext cx="2349753" cy="1174877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ro Cursor Violet Logo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1536664" y="1406151"/>
            <a:ext cx="6076985" cy="2054225"/>
          </a:xfrm>
        </p:spPr>
        <p:txBody>
          <a:bodyPr>
            <a:noAutofit/>
          </a:bodyPr>
          <a:lstStyle>
            <a:lvl1pPr>
              <a:defRPr sz="4000" b="0">
                <a:solidFill>
                  <a:srgbClr val="FD6600"/>
                </a:solidFill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</a:p>
        </p:txBody>
      </p:sp>
      <p:sp>
        <p:nvSpPr>
          <p:cNvPr id="5" name="Segnaposto data 2"/>
          <p:cNvSpPr>
            <a:spLocks noGrp="1"/>
          </p:cNvSpPr>
          <p:nvPr>
            <p:ph type="dt" sz="half" idx="10"/>
          </p:nvPr>
        </p:nvSpPr>
        <p:spPr>
          <a:xfrm>
            <a:off x="772211" y="6434981"/>
            <a:ext cx="1510613" cy="153888"/>
          </a:xfrm>
        </p:spPr>
        <p:txBody>
          <a:bodyPr/>
          <a:lstStyle/>
          <a:p>
            <a:fld id="{421DC6DD-B35A-3D42-9C4D-C3347C1689FE}" type="datetime1">
              <a:rPr lang="en-GB" smtClean="0"/>
              <a:pPr/>
              <a:t>22/11/2018</a:t>
            </a:fld>
            <a:endParaRPr lang="en-GB" dirty="0"/>
          </a:p>
        </p:txBody>
      </p:sp>
      <p:sp>
        <p:nvSpPr>
          <p:cNvPr id="7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/>
              <a:t>Presentation footer 10PT. Please add the relevant country to the footer.</a:t>
            </a:r>
          </a:p>
        </p:txBody>
      </p:sp>
      <p:sp>
        <p:nvSpPr>
          <p:cNvPr id="8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/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212" y="395088"/>
            <a:ext cx="2349753" cy="1174877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ntro Cursor Violet Logo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1536664" y="1406151"/>
            <a:ext cx="6076985" cy="2054225"/>
          </a:xfrm>
        </p:spPr>
        <p:txBody>
          <a:bodyPr>
            <a:noAutofit/>
          </a:bodyPr>
          <a:lstStyle>
            <a:lvl1pPr>
              <a:defRPr sz="4000" b="0">
                <a:solidFill>
                  <a:srgbClr val="FF006E"/>
                </a:solidFill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</a:p>
        </p:txBody>
      </p:sp>
      <p:sp>
        <p:nvSpPr>
          <p:cNvPr id="5" name="Segnaposto data 2"/>
          <p:cNvSpPr>
            <a:spLocks noGrp="1"/>
          </p:cNvSpPr>
          <p:nvPr>
            <p:ph type="dt" sz="half" idx="10"/>
          </p:nvPr>
        </p:nvSpPr>
        <p:spPr>
          <a:xfrm>
            <a:off x="772211" y="6434981"/>
            <a:ext cx="1510613" cy="153888"/>
          </a:xfrm>
        </p:spPr>
        <p:txBody>
          <a:bodyPr/>
          <a:lstStyle/>
          <a:p>
            <a:fld id="{421DC6DD-B35A-3D42-9C4D-C3347C1689FE}" type="datetime1">
              <a:rPr lang="en-GB" smtClean="0"/>
              <a:pPr/>
              <a:t>22/11/2018</a:t>
            </a:fld>
            <a:endParaRPr lang="en-GB" dirty="0"/>
          </a:p>
        </p:txBody>
      </p:sp>
      <p:sp>
        <p:nvSpPr>
          <p:cNvPr id="7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8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/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212" y="395088"/>
            <a:ext cx="2349753" cy="1174877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1524001" y="714477"/>
            <a:ext cx="4571999" cy="1557684"/>
          </a:xfrm>
        </p:spPr>
        <p:txBody>
          <a:bodyPr>
            <a:noAutofit/>
          </a:bodyPr>
          <a:lstStyle>
            <a:lvl1pPr>
              <a:defRPr sz="4000" b="0">
                <a:solidFill>
                  <a:srgbClr val="2AFD95"/>
                </a:solidFill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</a:p>
        </p:txBody>
      </p:sp>
      <p:sp>
        <p:nvSpPr>
          <p:cNvPr id="6" name="Segnaposto data 2"/>
          <p:cNvSpPr>
            <a:spLocks noGrp="1"/>
          </p:cNvSpPr>
          <p:nvPr>
            <p:ph type="dt" sz="half" idx="10"/>
          </p:nvPr>
        </p:nvSpPr>
        <p:spPr>
          <a:xfrm>
            <a:off x="772211" y="6434981"/>
            <a:ext cx="1510613" cy="153888"/>
          </a:xfrm>
        </p:spPr>
        <p:txBody>
          <a:bodyPr/>
          <a:lstStyle/>
          <a:p>
            <a:fld id="{421DC6DD-B35A-3D42-9C4D-C3347C1689FE}" type="datetime1">
              <a:rPr lang="en-GB" smtClean="0"/>
              <a:pPr/>
              <a:t>22/11/2018</a:t>
            </a:fld>
            <a:endParaRPr lang="en-GB" dirty="0"/>
          </a:p>
        </p:txBody>
      </p:sp>
      <p:sp>
        <p:nvSpPr>
          <p:cNvPr id="8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9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/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1" name="Immagine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212" y="395088"/>
            <a:ext cx="2349753" cy="117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9734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1524001" y="3419061"/>
            <a:ext cx="4572000" cy="1557684"/>
          </a:xfrm>
        </p:spPr>
        <p:txBody>
          <a:bodyPr>
            <a:noAutofit/>
          </a:bodyPr>
          <a:lstStyle>
            <a:lvl1pPr>
              <a:defRPr sz="4000" b="0">
                <a:solidFill>
                  <a:srgbClr val="2AFD95"/>
                </a:solidFill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</a:p>
        </p:txBody>
      </p:sp>
      <p:sp>
        <p:nvSpPr>
          <p:cNvPr id="5" name="Segnaposto data 2"/>
          <p:cNvSpPr>
            <a:spLocks noGrp="1"/>
          </p:cNvSpPr>
          <p:nvPr>
            <p:ph type="dt" sz="half" idx="10"/>
          </p:nvPr>
        </p:nvSpPr>
        <p:spPr>
          <a:xfrm>
            <a:off x="772211" y="6434981"/>
            <a:ext cx="1510613" cy="153888"/>
          </a:xfrm>
        </p:spPr>
        <p:txBody>
          <a:bodyPr/>
          <a:lstStyle/>
          <a:p>
            <a:fld id="{421DC6DD-B35A-3D42-9C4D-C3347C1689FE}" type="datetime1">
              <a:rPr lang="en-GB" smtClean="0"/>
              <a:pPr/>
              <a:t>22/11/2018</a:t>
            </a:fld>
            <a:endParaRPr lang="en-GB" dirty="0"/>
          </a:p>
        </p:txBody>
      </p:sp>
      <p:sp>
        <p:nvSpPr>
          <p:cNvPr id="8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9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/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0" name="Immagin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212" y="395088"/>
            <a:ext cx="2349753" cy="1174877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ntro Cursor Violet Logo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6349"/>
            <a:ext cx="12191999" cy="6864349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1536664" y="1406151"/>
            <a:ext cx="6076985" cy="2054225"/>
          </a:xfrm>
        </p:spPr>
        <p:txBody>
          <a:bodyPr>
            <a:noAutofit/>
          </a:bodyPr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</a:p>
        </p:txBody>
      </p:sp>
      <p:sp>
        <p:nvSpPr>
          <p:cNvPr id="5" name="Segnaposto data 2"/>
          <p:cNvSpPr>
            <a:spLocks noGrp="1"/>
          </p:cNvSpPr>
          <p:nvPr>
            <p:ph type="dt" sz="half" idx="10"/>
          </p:nvPr>
        </p:nvSpPr>
        <p:spPr>
          <a:xfrm>
            <a:off x="772211" y="6434981"/>
            <a:ext cx="1510613" cy="153888"/>
          </a:xfrm>
        </p:spPr>
        <p:txBody>
          <a:bodyPr/>
          <a:lstStyle/>
          <a:p>
            <a:fld id="{421DC6DD-B35A-3D42-9C4D-C3347C1689FE}" type="datetime1">
              <a:rPr lang="en-GB" smtClean="0"/>
              <a:pPr/>
              <a:t>22/11/2018</a:t>
            </a:fld>
            <a:endParaRPr lang="en-GB" dirty="0"/>
          </a:p>
        </p:txBody>
      </p:sp>
      <p:sp>
        <p:nvSpPr>
          <p:cNvPr id="7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8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/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212" y="395088"/>
            <a:ext cx="2349753" cy="117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5152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ntro Cursor Violet Logo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1536664" y="1406151"/>
            <a:ext cx="6076985" cy="2054225"/>
          </a:xfrm>
        </p:spPr>
        <p:txBody>
          <a:bodyPr>
            <a:noAutofit/>
          </a:bodyPr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</a:p>
        </p:txBody>
      </p:sp>
      <p:sp>
        <p:nvSpPr>
          <p:cNvPr id="5" name="Segnaposto data 2"/>
          <p:cNvSpPr>
            <a:spLocks noGrp="1"/>
          </p:cNvSpPr>
          <p:nvPr>
            <p:ph type="dt" sz="half" idx="10"/>
          </p:nvPr>
        </p:nvSpPr>
        <p:spPr>
          <a:xfrm>
            <a:off x="772211" y="6434981"/>
            <a:ext cx="1510613" cy="153888"/>
          </a:xfrm>
        </p:spPr>
        <p:txBody>
          <a:bodyPr/>
          <a:lstStyle/>
          <a:p>
            <a:fld id="{421DC6DD-B35A-3D42-9C4D-C3347C1689FE}" type="datetime1">
              <a:rPr lang="en-GB" smtClean="0"/>
              <a:pPr/>
              <a:t>22/11/2018</a:t>
            </a:fld>
            <a:endParaRPr lang="en-GB" dirty="0"/>
          </a:p>
        </p:txBody>
      </p:sp>
      <p:sp>
        <p:nvSpPr>
          <p:cNvPr id="7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8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/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184"/>
            <a:ext cx="12192000" cy="68580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212" y="395088"/>
            <a:ext cx="2349753" cy="117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351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Intro Cursor Violet Logo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1536664" y="1406151"/>
            <a:ext cx="6076985" cy="2054225"/>
          </a:xfrm>
        </p:spPr>
        <p:txBody>
          <a:bodyPr>
            <a:noAutofit/>
          </a:bodyPr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</a:p>
        </p:txBody>
      </p:sp>
      <p:sp>
        <p:nvSpPr>
          <p:cNvPr id="5" name="Segnaposto data 2"/>
          <p:cNvSpPr>
            <a:spLocks noGrp="1"/>
          </p:cNvSpPr>
          <p:nvPr>
            <p:ph type="dt" sz="half" idx="10"/>
          </p:nvPr>
        </p:nvSpPr>
        <p:spPr>
          <a:xfrm>
            <a:off x="772211" y="6434981"/>
            <a:ext cx="1510613" cy="153888"/>
          </a:xfrm>
        </p:spPr>
        <p:txBody>
          <a:bodyPr/>
          <a:lstStyle/>
          <a:p>
            <a:fld id="{421DC6DD-B35A-3D42-9C4D-C3347C1689FE}" type="datetime1">
              <a:rPr lang="en-GB" smtClean="0"/>
              <a:pPr/>
              <a:t>22/11/2018</a:t>
            </a:fld>
            <a:endParaRPr lang="en-GB" dirty="0"/>
          </a:p>
        </p:txBody>
      </p:sp>
      <p:sp>
        <p:nvSpPr>
          <p:cNvPr id="7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8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/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212" y="395088"/>
            <a:ext cx="2349753" cy="1174877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07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8820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egative on Photo with 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72211" y="1905918"/>
            <a:ext cx="7606614" cy="3577306"/>
          </a:xfrm>
        </p:spPr>
        <p:txBody>
          <a:bodyPr/>
          <a:lstStyle>
            <a:lvl1pPr>
              <a:defRPr sz="4800" b="0">
                <a:solidFill>
                  <a:schemeClr val="bg1"/>
                </a:solidFill>
              </a:defRPr>
            </a:lvl1pPr>
            <a:lvl2pPr>
              <a:defRPr b="0">
                <a:solidFill>
                  <a:schemeClr val="bg1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2211" y="6434981"/>
            <a:ext cx="1510613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1ED2235E-0982-3B42-A838-A74550CD4449}" type="slidenum">
              <a:rPr lang="en-GB" smtClean="0"/>
              <a:pPr/>
              <a:t>‹N›</a:t>
            </a:fld>
            <a:endParaRPr lang="en-GB" dirty="0"/>
          </a:p>
        </p:txBody>
      </p:sp>
      <p:pic>
        <p:nvPicPr>
          <p:cNvPr id="8" name="Immagin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212" y="395088"/>
            <a:ext cx="2349753" cy="117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1282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ande cop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445071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1999" y="670121"/>
            <a:ext cx="8375651" cy="39498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1999" y="2055703"/>
            <a:ext cx="10664825" cy="4110147"/>
          </a:xfrm>
          <a:prstGeom prst="rect">
            <a:avLst/>
          </a:prstGeom>
        </p:spPr>
        <p:txBody>
          <a:bodyPr vert="horz" wrap="square" lIns="0" tIns="0" rIns="180000" bIns="0" rtlCol="0">
            <a:no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2211" y="6434981"/>
            <a:ext cx="1510613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fld id="{4F9F1D50-61E3-8F45-99E5-AF40FA164840}" type="datetime1">
              <a:rPr lang="en-GB" smtClean="0"/>
              <a:pPr/>
              <a:t>22/11/2018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2825" y="6434981"/>
            <a:ext cx="8381999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4825" y="6434981"/>
            <a:ext cx="762000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ED2235E-0982-3B42-A838-A74550CD4449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7650" y="704487"/>
            <a:ext cx="2289172" cy="57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22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737" r:id="rId2"/>
    <p:sldLayoutId id="2147483738" r:id="rId3"/>
    <p:sldLayoutId id="2147483652" r:id="rId4"/>
    <p:sldLayoutId id="2147483740" r:id="rId5"/>
    <p:sldLayoutId id="2147483739" r:id="rId6"/>
    <p:sldLayoutId id="2147483657" r:id="rId7"/>
    <p:sldLayoutId id="2147483741" r:id="rId8"/>
    <p:sldLayoutId id="2147483742" r:id="rId9"/>
    <p:sldLayoutId id="2147483654" r:id="rId10"/>
    <p:sldLayoutId id="2147483743" r:id="rId11"/>
    <p:sldLayoutId id="2147483744" r:id="rId12"/>
    <p:sldLayoutId id="2147483655" r:id="rId13"/>
    <p:sldLayoutId id="2147483732" r:id="rId14"/>
    <p:sldLayoutId id="2147483730" r:id="rId15"/>
    <p:sldLayoutId id="2147483661" r:id="rId16"/>
    <p:sldLayoutId id="2147483733" r:id="rId17"/>
    <p:sldLayoutId id="2147483731" r:id="rId18"/>
    <p:sldLayoutId id="2147483665" r:id="rId19"/>
    <p:sldLayoutId id="2147483749" r:id="rId20"/>
    <p:sldLayoutId id="2147483736" r:id="rId21"/>
    <p:sldLayoutId id="2147483735" r:id="rId22"/>
    <p:sldLayoutId id="2147483734" r:id="rId23"/>
    <p:sldLayoutId id="2147483696" r:id="rId24"/>
    <p:sldLayoutId id="2147483747" r:id="rId25"/>
    <p:sldLayoutId id="2147483748" r:id="rId26"/>
    <p:sldLayoutId id="2147483697" r:id="rId27"/>
    <p:sldLayoutId id="2147483658" r:id="rId28"/>
    <p:sldLayoutId id="2147483710" r:id="rId29"/>
    <p:sldLayoutId id="2147483711" r:id="rId30"/>
    <p:sldLayoutId id="2147483728" r:id="rId31"/>
    <p:sldLayoutId id="2147483729" r:id="rId32"/>
    <p:sldLayoutId id="2147483693" r:id="rId33"/>
    <p:sldLayoutId id="2147483723" r:id="rId34"/>
    <p:sldLayoutId id="2147483745" r:id="rId35"/>
    <p:sldLayoutId id="2147483746" r:id="rId36"/>
    <p:sldLayoutId id="2147483691" r:id="rId37"/>
    <p:sldLayoutId id="2147483725" r:id="rId38"/>
    <p:sldLayoutId id="2147483750" r:id="rId39"/>
    <p:sldLayoutId id="2147483751" r:id="rId40"/>
    <p:sldLayoutId id="2147483752" r:id="rId41"/>
    <p:sldLayoutId id="2147483659" r:id="rId42"/>
    <p:sldLayoutId id="2147483753" r:id="rId4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/>
        <a:buNone/>
        <a:tabLst>
          <a:tab pos="1057275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Lucida Grande"/>
        <a:buChar char="-"/>
        <a:tabLst>
          <a:tab pos="1057275" algn="l"/>
        </a:tabLst>
        <a:defRPr sz="180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269875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Lucida Grande"/>
        <a:buChar char="-"/>
        <a:tabLst>
          <a:tab pos="1057275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1338" indent="-27146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Lucida Grande"/>
        <a:buChar char="-"/>
        <a:tabLst>
          <a:tab pos="1057275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541338" indent="-27146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Lucida Grande"/>
        <a:buChar char="-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80" userDrawn="1">
          <p15:clr>
            <a:srgbClr val="F26B43"/>
          </p15:clr>
        </p15:guide>
        <p15:guide id="4" pos="1920" userDrawn="1">
          <p15:clr>
            <a:srgbClr val="F26B43"/>
          </p15:clr>
        </p15:guide>
        <p15:guide id="5" pos="960" userDrawn="1">
          <p15:clr>
            <a:srgbClr val="F26B43"/>
          </p15:clr>
        </p15:guide>
        <p15:guide id="6" pos="1438" userDrawn="1">
          <p15:clr>
            <a:srgbClr val="F26B43"/>
          </p15:clr>
        </p15:guide>
        <p15:guide id="7" pos="2398" userDrawn="1">
          <p15:clr>
            <a:srgbClr val="F26B43"/>
          </p15:clr>
        </p15:guide>
        <p15:guide id="8" pos="2880" userDrawn="1">
          <p15:clr>
            <a:srgbClr val="F26B43"/>
          </p15:clr>
        </p15:guide>
        <p15:guide id="9" pos="3360" userDrawn="1">
          <p15:clr>
            <a:srgbClr val="F26B43"/>
          </p15:clr>
        </p15:guide>
        <p15:guide id="10" pos="4320" userDrawn="1">
          <p15:clr>
            <a:srgbClr val="F26B43"/>
          </p15:clr>
        </p15:guide>
        <p15:guide id="11" pos="4798" userDrawn="1">
          <p15:clr>
            <a:srgbClr val="F26B43"/>
          </p15:clr>
        </p15:guide>
        <p15:guide id="12" pos="5278" userDrawn="1">
          <p15:clr>
            <a:srgbClr val="F26B43"/>
          </p15:clr>
        </p15:guide>
        <p15:guide id="13" pos="5756" userDrawn="1">
          <p15:clr>
            <a:srgbClr val="F26B43"/>
          </p15:clr>
        </p15:guide>
        <p15:guide id="14" pos="6236" userDrawn="1">
          <p15:clr>
            <a:srgbClr val="F26B43"/>
          </p15:clr>
        </p15:guide>
        <p15:guide id="15" pos="6718" userDrawn="1">
          <p15:clr>
            <a:srgbClr val="F26B43"/>
          </p15:clr>
        </p15:guide>
        <p15:guide id="16" pos="7197" userDrawn="1">
          <p15:clr>
            <a:srgbClr val="F26B43"/>
          </p15:clr>
        </p15:guide>
        <p15:guide id="17" orient="horz" pos="1728" userDrawn="1">
          <p15:clr>
            <a:srgbClr val="F26B43"/>
          </p15:clr>
        </p15:guide>
        <p15:guide id="18" orient="horz" pos="1296" userDrawn="1">
          <p15:clr>
            <a:srgbClr val="F26B43"/>
          </p15:clr>
        </p15:guide>
        <p15:guide id="19" orient="horz" pos="864" userDrawn="1">
          <p15:clr>
            <a:srgbClr val="F26B43"/>
          </p15:clr>
        </p15:guide>
        <p15:guide id="20" orient="horz" pos="434" userDrawn="1">
          <p15:clr>
            <a:srgbClr val="F26B43"/>
          </p15:clr>
        </p15:guide>
        <p15:guide id="21" orient="horz" pos="2590" userDrawn="1">
          <p15:clr>
            <a:srgbClr val="F26B43"/>
          </p15:clr>
        </p15:guide>
        <p15:guide id="22" orient="horz" pos="3022" userDrawn="1">
          <p15:clr>
            <a:srgbClr val="F26B43"/>
          </p15:clr>
        </p15:guide>
        <p15:guide id="23" orient="horz" pos="3454" userDrawn="1">
          <p15:clr>
            <a:srgbClr val="F26B43"/>
          </p15:clr>
        </p15:guide>
        <p15:guide id="24" orient="horz" pos="3884" userDrawn="1">
          <p15:clr>
            <a:srgbClr val="F26B43"/>
          </p15:clr>
        </p15:guide>
        <p15:guide id="25" orient="horz" pos="73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26" Type="http://schemas.openxmlformats.org/officeDocument/2006/relationships/image" Target="../media/image38.pn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5" Type="http://schemas.openxmlformats.org/officeDocument/2006/relationships/image" Target="../media/image37.png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24" Type="http://schemas.openxmlformats.org/officeDocument/2006/relationships/image" Target="../media/image36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21" Type="http://schemas.openxmlformats.org/officeDocument/2006/relationships/image" Target="../media/image64.jpe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chart" Target="../charts/chart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image" Target="../media/image66.png"/><Relationship Id="rId10" Type="http://schemas.openxmlformats.org/officeDocument/2006/relationships/tags" Target="../tags/tag10.xml"/><Relationship Id="rId19" Type="http://schemas.openxmlformats.org/officeDocument/2006/relationships/image" Target="../media/image63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13" Type="http://schemas.openxmlformats.org/officeDocument/2006/relationships/tags" Target="../tags/tag30.xml"/><Relationship Id="rId18" Type="http://schemas.openxmlformats.org/officeDocument/2006/relationships/image" Target="../media/image71.png"/><Relationship Id="rId3" Type="http://schemas.openxmlformats.org/officeDocument/2006/relationships/tags" Target="../tags/tag20.xml"/><Relationship Id="rId7" Type="http://schemas.openxmlformats.org/officeDocument/2006/relationships/tags" Target="../tags/tag24.xml"/><Relationship Id="rId12" Type="http://schemas.openxmlformats.org/officeDocument/2006/relationships/tags" Target="../tags/tag29.xml"/><Relationship Id="rId17" Type="http://schemas.openxmlformats.org/officeDocument/2006/relationships/chart" Target="../charts/chart3.xml"/><Relationship Id="rId2" Type="http://schemas.openxmlformats.org/officeDocument/2006/relationships/tags" Target="../tags/tag19.xml"/><Relationship Id="rId16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tags" Target="../tags/tag28.xml"/><Relationship Id="rId5" Type="http://schemas.openxmlformats.org/officeDocument/2006/relationships/tags" Target="../tags/tag22.xml"/><Relationship Id="rId15" Type="http://schemas.openxmlformats.org/officeDocument/2006/relationships/tags" Target="../tags/tag32.xml"/><Relationship Id="rId10" Type="http://schemas.openxmlformats.org/officeDocument/2006/relationships/tags" Target="../tags/tag27.xml"/><Relationship Id="rId4" Type="http://schemas.openxmlformats.org/officeDocument/2006/relationships/tags" Target="../tags/tag21.xml"/><Relationship Id="rId9" Type="http://schemas.openxmlformats.org/officeDocument/2006/relationships/tags" Target="../tags/tag26.xml"/><Relationship Id="rId14" Type="http://schemas.openxmlformats.org/officeDocument/2006/relationships/tags" Target="../tags/tag3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18" Type="http://schemas.openxmlformats.org/officeDocument/2006/relationships/image" Target="../media/image88.png"/><Relationship Id="rId3" Type="http://schemas.openxmlformats.org/officeDocument/2006/relationships/image" Target="../media/image73.jpeg"/><Relationship Id="rId21" Type="http://schemas.openxmlformats.org/officeDocument/2006/relationships/image" Target="../media/image91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17" Type="http://schemas.openxmlformats.org/officeDocument/2006/relationships/image" Target="../media/image87.png"/><Relationship Id="rId2" Type="http://schemas.openxmlformats.org/officeDocument/2006/relationships/image" Target="../media/image72.png"/><Relationship Id="rId16" Type="http://schemas.openxmlformats.org/officeDocument/2006/relationships/image" Target="../media/image86.png"/><Relationship Id="rId20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24" Type="http://schemas.openxmlformats.org/officeDocument/2006/relationships/image" Target="../media/image94.png"/><Relationship Id="rId5" Type="http://schemas.openxmlformats.org/officeDocument/2006/relationships/image" Target="../media/image75.png"/><Relationship Id="rId15" Type="http://schemas.openxmlformats.org/officeDocument/2006/relationships/image" Target="../media/image85.png"/><Relationship Id="rId23" Type="http://schemas.openxmlformats.org/officeDocument/2006/relationships/image" Target="../media/image93.png"/><Relationship Id="rId10" Type="http://schemas.openxmlformats.org/officeDocument/2006/relationships/image" Target="../media/image80.png"/><Relationship Id="rId19" Type="http://schemas.openxmlformats.org/officeDocument/2006/relationships/image" Target="../media/image89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Relationship Id="rId14" Type="http://schemas.openxmlformats.org/officeDocument/2006/relationships/image" Target="../media/image84.png"/><Relationship Id="rId22" Type="http://schemas.openxmlformats.org/officeDocument/2006/relationships/image" Target="../media/image9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95.png"/><Relationship Id="rId3" Type="http://schemas.openxmlformats.org/officeDocument/2006/relationships/image" Target="../media/image15.png"/><Relationship Id="rId21" Type="http://schemas.openxmlformats.org/officeDocument/2006/relationships/image" Target="../media/image98.png"/><Relationship Id="rId7" Type="http://schemas.openxmlformats.org/officeDocument/2006/relationships/image" Target="../media/image19.png"/><Relationship Id="rId12" Type="http://schemas.openxmlformats.org/officeDocument/2006/relationships/image" Target="../media/image26.png"/><Relationship Id="rId17" Type="http://schemas.openxmlformats.org/officeDocument/2006/relationships/image" Target="../media/image33.png"/><Relationship Id="rId2" Type="http://schemas.openxmlformats.org/officeDocument/2006/relationships/image" Target="../media/image14.png"/><Relationship Id="rId16" Type="http://schemas.openxmlformats.org/officeDocument/2006/relationships/image" Target="../media/image32.png"/><Relationship Id="rId20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5.png"/><Relationship Id="rId5" Type="http://schemas.openxmlformats.org/officeDocument/2006/relationships/image" Target="../media/image17.png"/><Relationship Id="rId15" Type="http://schemas.openxmlformats.org/officeDocument/2006/relationships/image" Target="../media/image31.png"/><Relationship Id="rId10" Type="http://schemas.openxmlformats.org/officeDocument/2006/relationships/image" Target="../media/image24.png"/><Relationship Id="rId19" Type="http://schemas.openxmlformats.org/officeDocument/2006/relationships/image" Target="../media/image96.png"/><Relationship Id="rId4" Type="http://schemas.openxmlformats.org/officeDocument/2006/relationships/image" Target="../media/image16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4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image" Target="../media/image115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12" Type="http://schemas.openxmlformats.org/officeDocument/2006/relationships/image" Target="../media/image114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11" Type="http://schemas.openxmlformats.org/officeDocument/2006/relationships/image" Target="../media/image113.png"/><Relationship Id="rId5" Type="http://schemas.openxmlformats.org/officeDocument/2006/relationships/image" Target="../media/image107.png"/><Relationship Id="rId10" Type="http://schemas.openxmlformats.org/officeDocument/2006/relationships/image" Target="../media/image112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3" Type="http://schemas.openxmlformats.org/officeDocument/2006/relationships/image" Target="../media/image138.png"/><Relationship Id="rId7" Type="http://schemas.openxmlformats.org/officeDocument/2006/relationships/image" Target="../media/image142.png"/><Relationship Id="rId2" Type="http://schemas.openxmlformats.org/officeDocument/2006/relationships/image" Target="../media/image137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146.png"/><Relationship Id="rId9" Type="http://schemas.openxmlformats.org/officeDocument/2006/relationships/image" Target="../media/image1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4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nkedin.com/pulse/why-we-have-now-reached-inflexion-point-automobile-industry-reid/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tmp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211" y="2595709"/>
            <a:ext cx="6439750" cy="2433486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it-IT" sz="3200" b="1" i="1" dirty="0" err="1" smtClean="0">
                <a:solidFill>
                  <a:schemeClr val="bg1"/>
                </a:solidFill>
              </a:rPr>
              <a:t>Intelligent</a:t>
            </a:r>
            <a:r>
              <a:rPr lang="it-IT" sz="3200" b="1" i="1" dirty="0" smtClean="0">
                <a:solidFill>
                  <a:schemeClr val="bg1"/>
                </a:solidFill>
              </a:rPr>
              <a:t> </a:t>
            </a:r>
            <a:r>
              <a:rPr lang="it-IT" sz="3200" b="1" i="1" dirty="0" err="1" smtClean="0">
                <a:solidFill>
                  <a:schemeClr val="bg1"/>
                </a:solidFill>
              </a:rPr>
              <a:t>Charging</a:t>
            </a:r>
            <a:r>
              <a:rPr lang="it-IT" sz="3200" b="1" i="1" dirty="0" smtClean="0">
                <a:solidFill>
                  <a:schemeClr val="bg1"/>
                </a:solidFill>
              </a:rPr>
              <a:t> Solutions</a:t>
            </a:r>
            <a:br>
              <a:rPr lang="it-IT" sz="3200" b="1" i="1" dirty="0" smtClean="0">
                <a:solidFill>
                  <a:schemeClr val="bg1"/>
                </a:solidFill>
              </a:rPr>
            </a:br>
            <a:r>
              <a:rPr lang="it-IT" sz="2400" i="1" dirty="0" smtClean="0"/>
              <a:t>Home, Office, </a:t>
            </a:r>
            <a:r>
              <a:rPr lang="it-IT" sz="2400" i="1" dirty="0" err="1" smtClean="0"/>
              <a:t>Roadside</a:t>
            </a:r>
            <a:r>
              <a:rPr lang="it-IT" sz="2400" i="1" dirty="0" smtClean="0"/>
              <a:t/>
            </a:r>
            <a:br>
              <a:rPr lang="it-IT" sz="2400" i="1" dirty="0" smtClean="0"/>
            </a:br>
            <a:r>
              <a:rPr lang="it-IT" sz="2400" i="1" dirty="0" smtClean="0"/>
              <a:t/>
            </a:r>
            <a:br>
              <a:rPr lang="it-IT" sz="2400" i="1" dirty="0" smtClean="0"/>
            </a:br>
            <a:r>
              <a:rPr lang="it-IT" sz="2400" i="1" dirty="0"/>
              <a:t/>
            </a:r>
            <a:br>
              <a:rPr lang="it-IT" sz="2400" i="1" dirty="0"/>
            </a:br>
            <a:r>
              <a:rPr lang="it-IT" sz="2000" b="1" i="1" dirty="0" smtClean="0">
                <a:solidFill>
                  <a:schemeClr val="bg1"/>
                </a:solidFill>
              </a:rPr>
              <a:t>Lucio Tropea – Enel X Global Marketing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772211" y="6434981"/>
            <a:ext cx="1510613" cy="153888"/>
          </a:xfrm>
        </p:spPr>
        <p:txBody>
          <a:bodyPr/>
          <a:lstStyle/>
          <a:p>
            <a:fld id="{421DC6DD-B35A-3D42-9C4D-C3347C1689FE}" type="datetime1">
              <a:rPr lang="en-GB" smtClean="0"/>
              <a:pPr/>
              <a:t>22/11/2018</a:t>
            </a:fld>
            <a:endParaRPr lang="en-GB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/>
          <a:p>
            <a:fld id="{1ED2235E-0982-3B42-A838-A74550CD4449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62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Enel X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 dirty="0" smtClean="0"/>
              <a:t>Company Business </a:t>
            </a:r>
            <a:r>
              <a:rPr lang="it-IT" dirty="0" err="1" smtClean="0"/>
              <a:t>Profile</a:t>
            </a:r>
            <a:endParaRPr lang="en-US" dirty="0"/>
          </a:p>
        </p:txBody>
      </p:sp>
      <p:grpSp>
        <p:nvGrpSpPr>
          <p:cNvPr id="9" name="Gruppo 8"/>
          <p:cNvGrpSpPr/>
          <p:nvPr/>
        </p:nvGrpSpPr>
        <p:grpSpPr>
          <a:xfrm>
            <a:off x="3432412" y="3049941"/>
            <a:ext cx="5301068" cy="2444810"/>
            <a:chOff x="296375" y="1527292"/>
            <a:chExt cx="3328841" cy="1988760"/>
          </a:xfrm>
        </p:grpSpPr>
        <p:sp>
          <p:nvSpPr>
            <p:cNvPr id="10" name="Freeform 383"/>
            <p:cNvSpPr>
              <a:spLocks/>
            </p:cNvSpPr>
            <p:nvPr/>
          </p:nvSpPr>
          <p:spPr bwMode="auto">
            <a:xfrm>
              <a:off x="2414414" y="2345548"/>
              <a:ext cx="132323" cy="116455"/>
            </a:xfrm>
            <a:custGeom>
              <a:avLst/>
              <a:gdLst>
                <a:gd name="T0" fmla="*/ 0 w 194"/>
                <a:gd name="T1" fmla="*/ 111880299 h 139"/>
                <a:gd name="T2" fmla="*/ 0 w 194"/>
                <a:gd name="T3" fmla="*/ 111880299 h 139"/>
                <a:gd name="T4" fmla="*/ 3134995 w 194"/>
                <a:gd name="T5" fmla="*/ 172905343 h 139"/>
                <a:gd name="T6" fmla="*/ 25079963 w 194"/>
                <a:gd name="T7" fmla="*/ 191552270 h 139"/>
                <a:gd name="T8" fmla="*/ 6269991 w 194"/>
                <a:gd name="T9" fmla="*/ 222064121 h 139"/>
                <a:gd name="T10" fmla="*/ 40754933 w 194"/>
                <a:gd name="T11" fmla="*/ 233930347 h 139"/>
                <a:gd name="T12" fmla="*/ 119129815 w 194"/>
                <a:gd name="T13" fmla="*/ 222064121 h 139"/>
                <a:gd name="T14" fmla="*/ 133237289 w 194"/>
                <a:gd name="T15" fmla="*/ 188161920 h 139"/>
                <a:gd name="T16" fmla="*/ 186530976 w 194"/>
                <a:gd name="T17" fmla="*/ 169514952 h 139"/>
                <a:gd name="T18" fmla="*/ 191233467 w 194"/>
                <a:gd name="T19" fmla="*/ 140696975 h 139"/>
                <a:gd name="T20" fmla="*/ 210043431 w 194"/>
                <a:gd name="T21" fmla="*/ 133916274 h 139"/>
                <a:gd name="T22" fmla="*/ 202205946 w 194"/>
                <a:gd name="T23" fmla="*/ 118659698 h 139"/>
                <a:gd name="T24" fmla="*/ 221015911 w 194"/>
                <a:gd name="T25" fmla="*/ 116965824 h 139"/>
                <a:gd name="T26" fmla="*/ 235123384 w 194"/>
                <a:gd name="T27" fmla="*/ 88147847 h 139"/>
                <a:gd name="T28" fmla="*/ 228853396 w 194"/>
                <a:gd name="T29" fmla="*/ 59329849 h 139"/>
                <a:gd name="T30" fmla="*/ 300958260 w 194"/>
                <a:gd name="T31" fmla="*/ 38989039 h 139"/>
                <a:gd name="T32" fmla="*/ 302525758 w 194"/>
                <a:gd name="T33" fmla="*/ 32208338 h 139"/>
                <a:gd name="T34" fmla="*/ 275878308 w 194"/>
                <a:gd name="T35" fmla="*/ 27122813 h 139"/>
                <a:gd name="T36" fmla="*/ 238258378 w 194"/>
                <a:gd name="T37" fmla="*/ 47463623 h 139"/>
                <a:gd name="T38" fmla="*/ 219448414 w 194"/>
                <a:gd name="T39" fmla="*/ 0 h 139"/>
                <a:gd name="T40" fmla="*/ 188098473 w 194"/>
                <a:gd name="T41" fmla="*/ 35598688 h 139"/>
                <a:gd name="T42" fmla="*/ 94049862 w 194"/>
                <a:gd name="T43" fmla="*/ 32208338 h 139"/>
                <a:gd name="T44" fmla="*/ 47024931 w 194"/>
                <a:gd name="T45" fmla="*/ 86452672 h 139"/>
                <a:gd name="T46" fmla="*/ 14107478 w 194"/>
                <a:gd name="T47" fmla="*/ 69500900 h 139"/>
                <a:gd name="T48" fmla="*/ 0 w 194"/>
                <a:gd name="T49" fmla="*/ 111880299 h 139"/>
                <a:gd name="T50" fmla="*/ 0 w 194"/>
                <a:gd name="T51" fmla="*/ 111880299 h 13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94"/>
                <a:gd name="T79" fmla="*/ 0 h 139"/>
                <a:gd name="T80" fmla="*/ 194 w 194"/>
                <a:gd name="T81" fmla="*/ 139 h 13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94" h="139">
                  <a:moveTo>
                    <a:pt x="0" y="66"/>
                  </a:moveTo>
                  <a:lnTo>
                    <a:pt x="0" y="66"/>
                  </a:lnTo>
                  <a:lnTo>
                    <a:pt x="2" y="102"/>
                  </a:lnTo>
                  <a:lnTo>
                    <a:pt x="16" y="113"/>
                  </a:lnTo>
                  <a:lnTo>
                    <a:pt x="4" y="131"/>
                  </a:lnTo>
                  <a:lnTo>
                    <a:pt x="26" y="138"/>
                  </a:lnTo>
                  <a:lnTo>
                    <a:pt x="76" y="131"/>
                  </a:lnTo>
                  <a:lnTo>
                    <a:pt x="85" y="111"/>
                  </a:lnTo>
                  <a:lnTo>
                    <a:pt x="119" y="100"/>
                  </a:lnTo>
                  <a:lnTo>
                    <a:pt x="122" y="83"/>
                  </a:lnTo>
                  <a:lnTo>
                    <a:pt x="134" y="79"/>
                  </a:lnTo>
                  <a:lnTo>
                    <a:pt x="129" y="70"/>
                  </a:lnTo>
                  <a:lnTo>
                    <a:pt x="141" y="69"/>
                  </a:lnTo>
                  <a:lnTo>
                    <a:pt x="150" y="52"/>
                  </a:lnTo>
                  <a:lnTo>
                    <a:pt x="146" y="35"/>
                  </a:lnTo>
                  <a:lnTo>
                    <a:pt x="192" y="23"/>
                  </a:lnTo>
                  <a:lnTo>
                    <a:pt x="193" y="19"/>
                  </a:lnTo>
                  <a:lnTo>
                    <a:pt x="176" y="16"/>
                  </a:lnTo>
                  <a:lnTo>
                    <a:pt x="152" y="28"/>
                  </a:lnTo>
                  <a:lnTo>
                    <a:pt x="140" y="0"/>
                  </a:lnTo>
                  <a:lnTo>
                    <a:pt x="120" y="21"/>
                  </a:lnTo>
                  <a:lnTo>
                    <a:pt x="60" y="19"/>
                  </a:lnTo>
                  <a:lnTo>
                    <a:pt x="30" y="51"/>
                  </a:lnTo>
                  <a:lnTo>
                    <a:pt x="9" y="41"/>
                  </a:lnTo>
                  <a:lnTo>
                    <a:pt x="0" y="66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1" name="Freeform 385"/>
            <p:cNvSpPr>
              <a:spLocks/>
            </p:cNvSpPr>
            <p:nvPr/>
          </p:nvSpPr>
          <p:spPr bwMode="auto">
            <a:xfrm>
              <a:off x="2667817" y="2496736"/>
              <a:ext cx="44973" cy="69465"/>
            </a:xfrm>
            <a:custGeom>
              <a:avLst/>
              <a:gdLst>
                <a:gd name="T0" fmla="*/ 0 w 66"/>
                <a:gd name="T1" fmla="*/ 43327448 h 82"/>
                <a:gd name="T2" fmla="*/ 0 w 66"/>
                <a:gd name="T3" fmla="*/ 43327448 h 82"/>
                <a:gd name="T4" fmla="*/ 14079776 w 66"/>
                <a:gd name="T5" fmla="*/ 57191119 h 82"/>
                <a:gd name="T6" fmla="*/ 21902016 w 66"/>
                <a:gd name="T7" fmla="*/ 123048514 h 82"/>
                <a:gd name="T8" fmla="*/ 46932174 w 66"/>
                <a:gd name="T9" fmla="*/ 117849802 h 82"/>
                <a:gd name="T10" fmla="*/ 62575392 w 66"/>
                <a:gd name="T11" fmla="*/ 90119827 h 82"/>
                <a:gd name="T12" fmla="*/ 79784558 w 66"/>
                <a:gd name="T13" fmla="*/ 97052321 h 82"/>
                <a:gd name="T14" fmla="*/ 92299652 w 66"/>
                <a:gd name="T15" fmla="*/ 140379749 h 82"/>
                <a:gd name="T16" fmla="*/ 101685332 w 66"/>
                <a:gd name="T17" fmla="*/ 116116020 h 82"/>
                <a:gd name="T18" fmla="*/ 90734955 w 66"/>
                <a:gd name="T19" fmla="*/ 69323642 h 82"/>
                <a:gd name="T20" fmla="*/ 79784558 w 66"/>
                <a:gd name="T21" fmla="*/ 86653580 h 82"/>
                <a:gd name="T22" fmla="*/ 67269483 w 66"/>
                <a:gd name="T23" fmla="*/ 65857395 h 82"/>
                <a:gd name="T24" fmla="*/ 92299652 w 66"/>
                <a:gd name="T25" fmla="*/ 36394944 h 82"/>
                <a:gd name="T26" fmla="*/ 43802780 w 66"/>
                <a:gd name="T27" fmla="*/ 32928697 h 82"/>
                <a:gd name="T28" fmla="*/ 12515079 w 66"/>
                <a:gd name="T29" fmla="*/ 0 h 82"/>
                <a:gd name="T30" fmla="*/ 3129395 w 66"/>
                <a:gd name="T31" fmla="*/ 19063705 h 82"/>
                <a:gd name="T32" fmla="*/ 14079776 w 66"/>
                <a:gd name="T33" fmla="*/ 32928697 h 82"/>
                <a:gd name="T34" fmla="*/ 0 w 66"/>
                <a:gd name="T35" fmla="*/ 43327448 h 82"/>
                <a:gd name="T36" fmla="*/ 0 w 66"/>
                <a:gd name="T37" fmla="*/ 43327448 h 8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6"/>
                <a:gd name="T58" fmla="*/ 0 h 82"/>
                <a:gd name="T59" fmla="*/ 66 w 66"/>
                <a:gd name="T60" fmla="*/ 82 h 8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6" h="82">
                  <a:moveTo>
                    <a:pt x="0" y="25"/>
                  </a:moveTo>
                  <a:lnTo>
                    <a:pt x="0" y="25"/>
                  </a:lnTo>
                  <a:lnTo>
                    <a:pt x="9" y="33"/>
                  </a:lnTo>
                  <a:lnTo>
                    <a:pt x="14" y="71"/>
                  </a:lnTo>
                  <a:lnTo>
                    <a:pt x="30" y="68"/>
                  </a:lnTo>
                  <a:lnTo>
                    <a:pt x="40" y="52"/>
                  </a:lnTo>
                  <a:lnTo>
                    <a:pt x="51" y="56"/>
                  </a:lnTo>
                  <a:lnTo>
                    <a:pt x="59" y="81"/>
                  </a:lnTo>
                  <a:lnTo>
                    <a:pt x="65" y="67"/>
                  </a:lnTo>
                  <a:lnTo>
                    <a:pt x="58" y="40"/>
                  </a:lnTo>
                  <a:lnTo>
                    <a:pt x="51" y="50"/>
                  </a:lnTo>
                  <a:lnTo>
                    <a:pt x="43" y="38"/>
                  </a:lnTo>
                  <a:lnTo>
                    <a:pt x="59" y="21"/>
                  </a:lnTo>
                  <a:lnTo>
                    <a:pt x="28" y="19"/>
                  </a:lnTo>
                  <a:lnTo>
                    <a:pt x="8" y="0"/>
                  </a:lnTo>
                  <a:lnTo>
                    <a:pt x="2" y="11"/>
                  </a:lnTo>
                  <a:lnTo>
                    <a:pt x="9" y="19"/>
                  </a:lnTo>
                  <a:lnTo>
                    <a:pt x="0" y="25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2" name="Freeform 386"/>
            <p:cNvSpPr>
              <a:spLocks/>
            </p:cNvSpPr>
            <p:nvPr/>
          </p:nvSpPr>
          <p:spPr bwMode="auto">
            <a:xfrm>
              <a:off x="2677331" y="2475284"/>
              <a:ext cx="27675" cy="21453"/>
            </a:xfrm>
            <a:custGeom>
              <a:avLst/>
              <a:gdLst>
                <a:gd name="T0" fmla="*/ 0 w 42"/>
                <a:gd name="T1" fmla="*/ 27013506 h 24"/>
                <a:gd name="T2" fmla="*/ 0 w 42"/>
                <a:gd name="T3" fmla="*/ 27013506 h 24"/>
                <a:gd name="T4" fmla="*/ 7315200 w 42"/>
                <a:gd name="T5" fmla="*/ 44379820 h 24"/>
                <a:gd name="T6" fmla="*/ 59980283 w 42"/>
                <a:gd name="T7" fmla="*/ 36662076 h 24"/>
                <a:gd name="T8" fmla="*/ 57054446 w 42"/>
                <a:gd name="T9" fmla="*/ 13507447 h 24"/>
                <a:gd name="T10" fmla="*/ 19018550 w 42"/>
                <a:gd name="T11" fmla="*/ 0 h 24"/>
                <a:gd name="T12" fmla="*/ 0 w 42"/>
                <a:gd name="T13" fmla="*/ 27013506 h 24"/>
                <a:gd name="T14" fmla="*/ 0 w 42"/>
                <a:gd name="T15" fmla="*/ 27013506 h 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2"/>
                <a:gd name="T25" fmla="*/ 0 h 24"/>
                <a:gd name="T26" fmla="*/ 42 w 42"/>
                <a:gd name="T27" fmla="*/ 24 h 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2" h="24">
                  <a:moveTo>
                    <a:pt x="0" y="14"/>
                  </a:moveTo>
                  <a:lnTo>
                    <a:pt x="0" y="14"/>
                  </a:lnTo>
                  <a:lnTo>
                    <a:pt x="5" y="23"/>
                  </a:lnTo>
                  <a:lnTo>
                    <a:pt x="41" y="19"/>
                  </a:lnTo>
                  <a:lnTo>
                    <a:pt x="39" y="7"/>
                  </a:lnTo>
                  <a:lnTo>
                    <a:pt x="13" y="0"/>
                  </a:lnTo>
                  <a:lnTo>
                    <a:pt x="0" y="14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3" name="Freeform 387"/>
            <p:cNvSpPr>
              <a:spLocks/>
            </p:cNvSpPr>
            <p:nvPr/>
          </p:nvSpPr>
          <p:spPr bwMode="auto">
            <a:xfrm>
              <a:off x="2909978" y="2749056"/>
              <a:ext cx="12108" cy="12258"/>
            </a:xfrm>
            <a:custGeom>
              <a:avLst/>
              <a:gdLst>
                <a:gd name="T0" fmla="*/ 0 w 17"/>
                <a:gd name="T1" fmla="*/ 9677400 h 15"/>
                <a:gd name="T2" fmla="*/ 0 w 17"/>
                <a:gd name="T3" fmla="*/ 9677400 h 15"/>
                <a:gd name="T4" fmla="*/ 13673603 w 17"/>
                <a:gd name="T5" fmla="*/ 22580604 h 15"/>
                <a:gd name="T6" fmla="*/ 27347207 w 17"/>
                <a:gd name="T7" fmla="*/ 0 h 15"/>
                <a:gd name="T8" fmla="*/ 0 w 17"/>
                <a:gd name="T9" fmla="*/ 9677400 h 15"/>
                <a:gd name="T10" fmla="*/ 0 w 17"/>
                <a:gd name="T11" fmla="*/ 9677400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5"/>
                <a:gd name="T20" fmla="*/ 17 w 17"/>
                <a:gd name="T21" fmla="*/ 15 h 1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5">
                  <a:moveTo>
                    <a:pt x="0" y="6"/>
                  </a:moveTo>
                  <a:lnTo>
                    <a:pt x="0" y="6"/>
                  </a:lnTo>
                  <a:lnTo>
                    <a:pt x="8" y="14"/>
                  </a:lnTo>
                  <a:lnTo>
                    <a:pt x="16" y="0"/>
                  </a:lnTo>
                  <a:lnTo>
                    <a:pt x="0" y="6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4" name="Freeform 388"/>
            <p:cNvSpPr>
              <a:spLocks/>
            </p:cNvSpPr>
            <p:nvPr/>
          </p:nvSpPr>
          <p:spPr bwMode="auto">
            <a:xfrm>
              <a:off x="2707601" y="2476305"/>
              <a:ext cx="83892" cy="215544"/>
            </a:xfrm>
            <a:custGeom>
              <a:avLst/>
              <a:gdLst>
                <a:gd name="T0" fmla="*/ 0 w 124"/>
                <a:gd name="T1" fmla="*/ 180866331 h 254"/>
                <a:gd name="T2" fmla="*/ 0 w 124"/>
                <a:gd name="T3" fmla="*/ 180866331 h 254"/>
                <a:gd name="T4" fmla="*/ 9252940 w 124"/>
                <a:gd name="T5" fmla="*/ 156518251 h 254"/>
                <a:gd name="T6" fmla="*/ 63228222 w 124"/>
                <a:gd name="T7" fmla="*/ 41738375 h 254"/>
                <a:gd name="T8" fmla="*/ 101782356 w 124"/>
                <a:gd name="T9" fmla="*/ 26086159 h 254"/>
                <a:gd name="T10" fmla="*/ 109494173 w 124"/>
                <a:gd name="T11" fmla="*/ 0 h 254"/>
                <a:gd name="T12" fmla="*/ 135710623 w 124"/>
                <a:gd name="T13" fmla="*/ 15652222 h 254"/>
                <a:gd name="T14" fmla="*/ 137252987 w 124"/>
                <a:gd name="T15" fmla="*/ 38259519 h 254"/>
                <a:gd name="T16" fmla="*/ 114120021 w 124"/>
                <a:gd name="T17" fmla="*/ 107823492 h 254"/>
                <a:gd name="T18" fmla="*/ 138794108 w 124"/>
                <a:gd name="T19" fmla="*/ 102606526 h 254"/>
                <a:gd name="T20" fmla="*/ 151131773 w 124"/>
                <a:gd name="T21" fmla="*/ 149561857 h 254"/>
                <a:gd name="T22" fmla="*/ 189685926 w 124"/>
                <a:gd name="T23" fmla="*/ 163474645 h 254"/>
                <a:gd name="T24" fmla="*/ 169637687 w 124"/>
                <a:gd name="T25" fmla="*/ 186083297 h 254"/>
                <a:gd name="T26" fmla="*/ 124915322 w 124"/>
                <a:gd name="T27" fmla="*/ 215648302 h 254"/>
                <a:gd name="T28" fmla="*/ 114120021 w 124"/>
                <a:gd name="T29" fmla="*/ 243473879 h 254"/>
                <a:gd name="T30" fmla="*/ 138794108 w 124"/>
                <a:gd name="T31" fmla="*/ 297385605 h 254"/>
                <a:gd name="T32" fmla="*/ 129541170 w 124"/>
                <a:gd name="T33" fmla="*/ 328688719 h 254"/>
                <a:gd name="T34" fmla="*/ 158842347 w 124"/>
                <a:gd name="T35" fmla="*/ 398252743 h 254"/>
                <a:gd name="T36" fmla="*/ 137252987 w 124"/>
                <a:gd name="T37" fmla="*/ 439991109 h 254"/>
                <a:gd name="T38" fmla="*/ 115662384 w 124"/>
                <a:gd name="T39" fmla="*/ 290429210 h 254"/>
                <a:gd name="T40" fmla="*/ 97156508 w 124"/>
                <a:gd name="T41" fmla="*/ 266081171 h 254"/>
                <a:gd name="T42" fmla="*/ 66312948 w 124"/>
                <a:gd name="T43" fmla="*/ 306081427 h 254"/>
                <a:gd name="T44" fmla="*/ 43179983 w 124"/>
                <a:gd name="T45" fmla="*/ 299125033 h 254"/>
                <a:gd name="T46" fmla="*/ 47807072 w 124"/>
                <a:gd name="T47" fmla="*/ 243473879 h 254"/>
                <a:gd name="T48" fmla="*/ 0 w 124"/>
                <a:gd name="T49" fmla="*/ 180866331 h 254"/>
                <a:gd name="T50" fmla="*/ 0 w 124"/>
                <a:gd name="T51" fmla="*/ 180866331 h 25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24"/>
                <a:gd name="T79" fmla="*/ 0 h 254"/>
                <a:gd name="T80" fmla="*/ 124 w 124"/>
                <a:gd name="T81" fmla="*/ 254 h 25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24" h="254">
                  <a:moveTo>
                    <a:pt x="0" y="104"/>
                  </a:moveTo>
                  <a:lnTo>
                    <a:pt x="0" y="104"/>
                  </a:lnTo>
                  <a:lnTo>
                    <a:pt x="6" y="90"/>
                  </a:lnTo>
                  <a:lnTo>
                    <a:pt x="41" y="24"/>
                  </a:lnTo>
                  <a:lnTo>
                    <a:pt x="66" y="15"/>
                  </a:lnTo>
                  <a:lnTo>
                    <a:pt x="71" y="0"/>
                  </a:lnTo>
                  <a:lnTo>
                    <a:pt x="88" y="9"/>
                  </a:lnTo>
                  <a:lnTo>
                    <a:pt x="89" y="22"/>
                  </a:lnTo>
                  <a:lnTo>
                    <a:pt x="74" y="62"/>
                  </a:lnTo>
                  <a:lnTo>
                    <a:pt x="90" y="59"/>
                  </a:lnTo>
                  <a:lnTo>
                    <a:pt x="98" y="86"/>
                  </a:lnTo>
                  <a:lnTo>
                    <a:pt x="123" y="94"/>
                  </a:lnTo>
                  <a:lnTo>
                    <a:pt x="110" y="107"/>
                  </a:lnTo>
                  <a:lnTo>
                    <a:pt x="81" y="124"/>
                  </a:lnTo>
                  <a:lnTo>
                    <a:pt x="74" y="140"/>
                  </a:lnTo>
                  <a:lnTo>
                    <a:pt x="90" y="171"/>
                  </a:lnTo>
                  <a:lnTo>
                    <a:pt x="84" y="189"/>
                  </a:lnTo>
                  <a:lnTo>
                    <a:pt x="103" y="229"/>
                  </a:lnTo>
                  <a:lnTo>
                    <a:pt x="89" y="253"/>
                  </a:lnTo>
                  <a:lnTo>
                    <a:pt x="75" y="167"/>
                  </a:lnTo>
                  <a:lnTo>
                    <a:pt x="63" y="153"/>
                  </a:lnTo>
                  <a:lnTo>
                    <a:pt x="43" y="176"/>
                  </a:lnTo>
                  <a:lnTo>
                    <a:pt x="28" y="172"/>
                  </a:lnTo>
                  <a:lnTo>
                    <a:pt x="31" y="140"/>
                  </a:lnTo>
                  <a:lnTo>
                    <a:pt x="0" y="10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5" name="Freeform 389"/>
            <p:cNvSpPr>
              <a:spLocks/>
            </p:cNvSpPr>
            <p:nvPr/>
          </p:nvSpPr>
          <p:spPr bwMode="auto">
            <a:xfrm>
              <a:off x="2802735" y="2639751"/>
              <a:ext cx="47567" cy="46991"/>
            </a:xfrm>
            <a:custGeom>
              <a:avLst/>
              <a:gdLst>
                <a:gd name="T0" fmla="*/ 0 w 70"/>
                <a:gd name="T1" fmla="*/ 18383734 h 59"/>
                <a:gd name="T2" fmla="*/ 0 w 70"/>
                <a:gd name="T3" fmla="*/ 18383734 h 59"/>
                <a:gd name="T4" fmla="*/ 7779587 w 70"/>
                <a:gd name="T5" fmla="*/ 62808929 h 59"/>
                <a:gd name="T6" fmla="*/ 21782099 w 70"/>
                <a:gd name="T7" fmla="*/ 85788301 h 59"/>
                <a:gd name="T8" fmla="*/ 43562951 w 70"/>
                <a:gd name="T9" fmla="*/ 88851637 h 59"/>
                <a:gd name="T10" fmla="*/ 107352573 w 70"/>
                <a:gd name="T11" fmla="*/ 47489774 h 59"/>
                <a:gd name="T12" fmla="*/ 104240490 w 70"/>
                <a:gd name="T13" fmla="*/ 0 h 59"/>
                <a:gd name="T14" fmla="*/ 56010037 w 70"/>
                <a:gd name="T15" fmla="*/ 7660199 h 59"/>
                <a:gd name="T16" fmla="*/ 15557927 w 70"/>
                <a:gd name="T17" fmla="*/ 6127912 h 59"/>
                <a:gd name="T18" fmla="*/ 0 w 70"/>
                <a:gd name="T19" fmla="*/ 18383734 h 59"/>
                <a:gd name="T20" fmla="*/ 0 w 70"/>
                <a:gd name="T21" fmla="*/ 18383734 h 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0"/>
                <a:gd name="T34" fmla="*/ 0 h 59"/>
                <a:gd name="T35" fmla="*/ 70 w 70"/>
                <a:gd name="T36" fmla="*/ 59 h 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0" h="59">
                  <a:moveTo>
                    <a:pt x="0" y="12"/>
                  </a:moveTo>
                  <a:lnTo>
                    <a:pt x="0" y="12"/>
                  </a:lnTo>
                  <a:lnTo>
                    <a:pt x="5" y="41"/>
                  </a:lnTo>
                  <a:lnTo>
                    <a:pt x="14" y="56"/>
                  </a:lnTo>
                  <a:lnTo>
                    <a:pt x="28" y="58"/>
                  </a:lnTo>
                  <a:lnTo>
                    <a:pt x="69" y="31"/>
                  </a:lnTo>
                  <a:lnTo>
                    <a:pt x="67" y="0"/>
                  </a:lnTo>
                  <a:lnTo>
                    <a:pt x="36" y="5"/>
                  </a:lnTo>
                  <a:lnTo>
                    <a:pt x="10" y="4"/>
                  </a:lnTo>
                  <a:lnTo>
                    <a:pt x="0" y="12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6" name="Freeform 390"/>
            <p:cNvSpPr>
              <a:spLocks/>
            </p:cNvSpPr>
            <p:nvPr/>
          </p:nvSpPr>
          <p:spPr bwMode="auto">
            <a:xfrm>
              <a:off x="2593440" y="2694915"/>
              <a:ext cx="17297" cy="41882"/>
            </a:xfrm>
            <a:custGeom>
              <a:avLst/>
              <a:gdLst>
                <a:gd name="T0" fmla="*/ 0 w 26"/>
                <a:gd name="T1" fmla="*/ 0 h 51"/>
                <a:gd name="T2" fmla="*/ 0 w 26"/>
                <a:gd name="T3" fmla="*/ 0 h 51"/>
                <a:gd name="T4" fmla="*/ 7456366 w 26"/>
                <a:gd name="T5" fmla="*/ 81436595 h 51"/>
                <a:gd name="T6" fmla="*/ 37280604 w 26"/>
                <a:gd name="T7" fmla="*/ 66777986 h 51"/>
                <a:gd name="T8" fmla="*/ 22367878 w 26"/>
                <a:gd name="T9" fmla="*/ 19545242 h 51"/>
                <a:gd name="T10" fmla="*/ 0 w 26"/>
                <a:gd name="T11" fmla="*/ 0 h 51"/>
                <a:gd name="T12" fmla="*/ 0 w 26"/>
                <a:gd name="T13" fmla="*/ 0 h 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"/>
                <a:gd name="T22" fmla="*/ 0 h 51"/>
                <a:gd name="T23" fmla="*/ 26 w 26"/>
                <a:gd name="T24" fmla="*/ 51 h 5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" h="51">
                  <a:moveTo>
                    <a:pt x="0" y="0"/>
                  </a:moveTo>
                  <a:lnTo>
                    <a:pt x="0" y="0"/>
                  </a:lnTo>
                  <a:lnTo>
                    <a:pt x="5" y="50"/>
                  </a:lnTo>
                  <a:lnTo>
                    <a:pt x="25" y="41"/>
                  </a:lnTo>
                  <a:lnTo>
                    <a:pt x="15" y="12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7" name="Freeform 392"/>
            <p:cNvSpPr>
              <a:spLocks/>
            </p:cNvSpPr>
            <p:nvPr/>
          </p:nvSpPr>
          <p:spPr bwMode="auto">
            <a:xfrm>
              <a:off x="2966194" y="2516144"/>
              <a:ext cx="18162" cy="37797"/>
            </a:xfrm>
            <a:custGeom>
              <a:avLst/>
              <a:gdLst>
                <a:gd name="T0" fmla="*/ 0 w 25"/>
                <a:gd name="T1" fmla="*/ 29348570 h 46"/>
                <a:gd name="T2" fmla="*/ 0 w 25"/>
                <a:gd name="T3" fmla="*/ 29348570 h 46"/>
                <a:gd name="T4" fmla="*/ 16003094 w 25"/>
                <a:gd name="T5" fmla="*/ 73372696 h 46"/>
                <a:gd name="T6" fmla="*/ 42676691 w 25"/>
                <a:gd name="T7" fmla="*/ 0 h 46"/>
                <a:gd name="T8" fmla="*/ 19559484 w 25"/>
                <a:gd name="T9" fmla="*/ 1630618 h 46"/>
                <a:gd name="T10" fmla="*/ 0 w 25"/>
                <a:gd name="T11" fmla="*/ 29348570 h 46"/>
                <a:gd name="T12" fmla="*/ 0 w 25"/>
                <a:gd name="T13" fmla="*/ 29348570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"/>
                <a:gd name="T22" fmla="*/ 0 h 46"/>
                <a:gd name="T23" fmla="*/ 25 w 25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" h="46">
                  <a:moveTo>
                    <a:pt x="0" y="18"/>
                  </a:moveTo>
                  <a:lnTo>
                    <a:pt x="0" y="18"/>
                  </a:lnTo>
                  <a:lnTo>
                    <a:pt x="9" y="45"/>
                  </a:lnTo>
                  <a:lnTo>
                    <a:pt x="24" y="0"/>
                  </a:lnTo>
                  <a:lnTo>
                    <a:pt x="11" y="1"/>
                  </a:lnTo>
                  <a:lnTo>
                    <a:pt x="0" y="18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8" name="Freeform 393"/>
            <p:cNvSpPr>
              <a:spLocks/>
            </p:cNvSpPr>
            <p:nvPr/>
          </p:nvSpPr>
          <p:spPr bwMode="auto">
            <a:xfrm>
              <a:off x="2484467" y="2378239"/>
              <a:ext cx="271565" cy="336086"/>
            </a:xfrm>
            <a:custGeom>
              <a:avLst/>
              <a:gdLst>
                <a:gd name="T0" fmla="*/ 0 w 401"/>
                <a:gd name="T1" fmla="*/ 310135055 h 399"/>
                <a:gd name="T2" fmla="*/ 64899953 w 401"/>
                <a:gd name="T3" fmla="*/ 294713849 h 399"/>
                <a:gd name="T4" fmla="*/ 50993623 w 401"/>
                <a:gd name="T5" fmla="*/ 203901388 h 399"/>
                <a:gd name="T6" fmla="*/ 140617183 w 401"/>
                <a:gd name="T7" fmla="*/ 128508783 h 399"/>
                <a:gd name="T8" fmla="*/ 152979608 w 401"/>
                <a:gd name="T9" fmla="*/ 94239436 h 399"/>
                <a:gd name="T10" fmla="*/ 125164463 w 401"/>
                <a:gd name="T11" fmla="*/ 32555890 h 399"/>
                <a:gd name="T12" fmla="*/ 202426860 w 401"/>
                <a:gd name="T13" fmla="*/ 13707744 h 399"/>
                <a:gd name="T14" fmla="*/ 258055907 w 401"/>
                <a:gd name="T15" fmla="*/ 11994277 h 399"/>
                <a:gd name="T16" fmla="*/ 242604430 w 401"/>
                <a:gd name="T17" fmla="*/ 83959921 h 399"/>
                <a:gd name="T18" fmla="*/ 230242005 w 401"/>
                <a:gd name="T19" fmla="*/ 130222251 h 399"/>
                <a:gd name="T20" fmla="*/ 251875316 w 401"/>
                <a:gd name="T21" fmla="*/ 185053247 h 399"/>
                <a:gd name="T22" fmla="*/ 418762536 w 401"/>
                <a:gd name="T23" fmla="*/ 243311137 h 399"/>
                <a:gd name="T24" fmla="*/ 435760404 w 401"/>
                <a:gd name="T25" fmla="*/ 203901388 h 399"/>
                <a:gd name="T26" fmla="*/ 446576438 w 401"/>
                <a:gd name="T27" fmla="*/ 236457268 h 399"/>
                <a:gd name="T28" fmla="*/ 499115190 w 401"/>
                <a:gd name="T29" fmla="*/ 209041790 h 399"/>
                <a:gd name="T30" fmla="*/ 596465711 w 401"/>
                <a:gd name="T31" fmla="*/ 191907116 h 399"/>
                <a:gd name="T32" fmla="*/ 610373284 w 401"/>
                <a:gd name="T33" fmla="*/ 226176463 h 399"/>
                <a:gd name="T34" fmla="*/ 517658205 w 401"/>
                <a:gd name="T35" fmla="*/ 354685288 h 399"/>
                <a:gd name="T36" fmla="*/ 496024894 w 401"/>
                <a:gd name="T37" fmla="*/ 325556261 h 399"/>
                <a:gd name="T38" fmla="*/ 508386076 w 401"/>
                <a:gd name="T39" fmla="*/ 275865708 h 399"/>
                <a:gd name="T40" fmla="*/ 429578570 w 401"/>
                <a:gd name="T41" fmla="*/ 239884202 h 399"/>
                <a:gd name="T42" fmla="*/ 431123717 w 401"/>
                <a:gd name="T43" fmla="*/ 272438773 h 399"/>
                <a:gd name="T44" fmla="*/ 431123717 w 401"/>
                <a:gd name="T45" fmla="*/ 296427316 h 399"/>
                <a:gd name="T46" fmla="*/ 420307683 w 401"/>
                <a:gd name="T47" fmla="*/ 351258353 h 399"/>
                <a:gd name="T48" fmla="*/ 256510760 w 401"/>
                <a:gd name="T49" fmla="*/ 505469106 h 399"/>
                <a:gd name="T50" fmla="*/ 194701121 w 401"/>
                <a:gd name="T51" fmla="*/ 681954934 h 399"/>
                <a:gd name="T52" fmla="*/ 128256001 w 401"/>
                <a:gd name="T53" fmla="*/ 507182573 h 399"/>
                <a:gd name="T54" fmla="*/ 97350561 w 401"/>
                <a:gd name="T55" fmla="*/ 346117951 h 399"/>
                <a:gd name="T56" fmla="*/ 78807526 w 401"/>
                <a:gd name="T57" fmla="*/ 371819961 h 399"/>
                <a:gd name="T58" fmla="*/ 18543021 w 401"/>
                <a:gd name="T59" fmla="*/ 344404484 h 399"/>
                <a:gd name="T60" fmla="*/ 18543021 w 401"/>
                <a:gd name="T61" fmla="*/ 330696663 h 399"/>
                <a:gd name="T62" fmla="*/ 0 w 401"/>
                <a:gd name="T63" fmla="*/ 310135055 h 39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01"/>
                <a:gd name="T97" fmla="*/ 0 h 399"/>
                <a:gd name="T98" fmla="*/ 401 w 401"/>
                <a:gd name="T99" fmla="*/ 399 h 39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01" h="399">
                  <a:moveTo>
                    <a:pt x="0" y="181"/>
                  </a:moveTo>
                  <a:lnTo>
                    <a:pt x="0" y="181"/>
                  </a:lnTo>
                  <a:lnTo>
                    <a:pt x="11" y="172"/>
                  </a:lnTo>
                  <a:lnTo>
                    <a:pt x="42" y="172"/>
                  </a:lnTo>
                  <a:lnTo>
                    <a:pt x="20" y="130"/>
                  </a:lnTo>
                  <a:lnTo>
                    <a:pt x="33" y="119"/>
                  </a:lnTo>
                  <a:lnTo>
                    <a:pt x="51" y="120"/>
                  </a:lnTo>
                  <a:lnTo>
                    <a:pt x="91" y="75"/>
                  </a:lnTo>
                  <a:lnTo>
                    <a:pt x="88" y="62"/>
                  </a:lnTo>
                  <a:lnTo>
                    <a:pt x="99" y="55"/>
                  </a:lnTo>
                  <a:lnTo>
                    <a:pt x="81" y="41"/>
                  </a:lnTo>
                  <a:lnTo>
                    <a:pt x="81" y="19"/>
                  </a:lnTo>
                  <a:lnTo>
                    <a:pt x="120" y="19"/>
                  </a:lnTo>
                  <a:lnTo>
                    <a:pt x="131" y="8"/>
                  </a:lnTo>
                  <a:lnTo>
                    <a:pt x="152" y="0"/>
                  </a:lnTo>
                  <a:lnTo>
                    <a:pt x="167" y="7"/>
                  </a:lnTo>
                  <a:lnTo>
                    <a:pt x="148" y="30"/>
                  </a:lnTo>
                  <a:lnTo>
                    <a:pt x="157" y="49"/>
                  </a:lnTo>
                  <a:lnTo>
                    <a:pt x="142" y="52"/>
                  </a:lnTo>
                  <a:lnTo>
                    <a:pt x="149" y="76"/>
                  </a:lnTo>
                  <a:lnTo>
                    <a:pt x="177" y="86"/>
                  </a:lnTo>
                  <a:lnTo>
                    <a:pt x="163" y="108"/>
                  </a:lnTo>
                  <a:lnTo>
                    <a:pt x="200" y="129"/>
                  </a:lnTo>
                  <a:lnTo>
                    <a:pt x="271" y="142"/>
                  </a:lnTo>
                  <a:lnTo>
                    <a:pt x="273" y="121"/>
                  </a:lnTo>
                  <a:lnTo>
                    <a:pt x="282" y="119"/>
                  </a:lnTo>
                  <a:lnTo>
                    <a:pt x="284" y="129"/>
                  </a:lnTo>
                  <a:lnTo>
                    <a:pt x="289" y="138"/>
                  </a:lnTo>
                  <a:lnTo>
                    <a:pt x="325" y="134"/>
                  </a:lnTo>
                  <a:lnTo>
                    <a:pt x="323" y="122"/>
                  </a:lnTo>
                  <a:lnTo>
                    <a:pt x="382" y="97"/>
                  </a:lnTo>
                  <a:lnTo>
                    <a:pt x="386" y="112"/>
                  </a:lnTo>
                  <a:lnTo>
                    <a:pt x="400" y="117"/>
                  </a:lnTo>
                  <a:lnTo>
                    <a:pt x="395" y="132"/>
                  </a:lnTo>
                  <a:lnTo>
                    <a:pt x="370" y="141"/>
                  </a:lnTo>
                  <a:lnTo>
                    <a:pt x="335" y="207"/>
                  </a:lnTo>
                  <a:lnTo>
                    <a:pt x="328" y="180"/>
                  </a:lnTo>
                  <a:lnTo>
                    <a:pt x="321" y="190"/>
                  </a:lnTo>
                  <a:lnTo>
                    <a:pt x="313" y="178"/>
                  </a:lnTo>
                  <a:lnTo>
                    <a:pt x="329" y="161"/>
                  </a:lnTo>
                  <a:lnTo>
                    <a:pt x="298" y="159"/>
                  </a:lnTo>
                  <a:lnTo>
                    <a:pt x="278" y="140"/>
                  </a:lnTo>
                  <a:lnTo>
                    <a:pt x="272" y="151"/>
                  </a:lnTo>
                  <a:lnTo>
                    <a:pt x="279" y="159"/>
                  </a:lnTo>
                  <a:lnTo>
                    <a:pt x="270" y="165"/>
                  </a:lnTo>
                  <a:lnTo>
                    <a:pt x="279" y="173"/>
                  </a:lnTo>
                  <a:lnTo>
                    <a:pt x="284" y="211"/>
                  </a:lnTo>
                  <a:lnTo>
                    <a:pt x="272" y="205"/>
                  </a:lnTo>
                  <a:lnTo>
                    <a:pt x="249" y="234"/>
                  </a:lnTo>
                  <a:lnTo>
                    <a:pt x="166" y="295"/>
                  </a:lnTo>
                  <a:lnTo>
                    <a:pt x="160" y="369"/>
                  </a:lnTo>
                  <a:lnTo>
                    <a:pt x="126" y="398"/>
                  </a:lnTo>
                  <a:lnTo>
                    <a:pt x="95" y="341"/>
                  </a:lnTo>
                  <a:lnTo>
                    <a:pt x="83" y="296"/>
                  </a:lnTo>
                  <a:lnTo>
                    <a:pt x="72" y="285"/>
                  </a:lnTo>
                  <a:lnTo>
                    <a:pt x="63" y="202"/>
                  </a:lnTo>
                  <a:lnTo>
                    <a:pt x="56" y="199"/>
                  </a:lnTo>
                  <a:lnTo>
                    <a:pt x="51" y="217"/>
                  </a:lnTo>
                  <a:lnTo>
                    <a:pt x="32" y="223"/>
                  </a:lnTo>
                  <a:lnTo>
                    <a:pt x="12" y="201"/>
                  </a:lnTo>
                  <a:lnTo>
                    <a:pt x="31" y="189"/>
                  </a:lnTo>
                  <a:lnTo>
                    <a:pt x="12" y="193"/>
                  </a:lnTo>
                  <a:lnTo>
                    <a:pt x="0" y="18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9" name="Freeform 394"/>
            <p:cNvSpPr>
              <a:spLocks/>
            </p:cNvSpPr>
            <p:nvPr/>
          </p:nvSpPr>
          <p:spPr bwMode="auto">
            <a:xfrm>
              <a:off x="2262199" y="2326138"/>
              <a:ext cx="178161" cy="190006"/>
            </a:xfrm>
            <a:custGeom>
              <a:avLst/>
              <a:gdLst>
                <a:gd name="T0" fmla="*/ 0 w 262"/>
                <a:gd name="T1" fmla="*/ 12162959 h 224"/>
                <a:gd name="T2" fmla="*/ 0 w 262"/>
                <a:gd name="T3" fmla="*/ 12162959 h 224"/>
                <a:gd name="T4" fmla="*/ 10905410 w 262"/>
                <a:gd name="T5" fmla="*/ 0 h 224"/>
                <a:gd name="T6" fmla="*/ 42065151 w 262"/>
                <a:gd name="T7" fmla="*/ 29539366 h 224"/>
                <a:gd name="T8" fmla="*/ 81014809 w 262"/>
                <a:gd name="T9" fmla="*/ 5213449 h 224"/>
                <a:gd name="T10" fmla="*/ 84130302 w 262"/>
                <a:gd name="T11" fmla="*/ 27801989 h 224"/>
                <a:gd name="T12" fmla="*/ 102825638 w 262"/>
                <a:gd name="T13" fmla="*/ 36490190 h 224"/>
                <a:gd name="T14" fmla="*/ 105942360 w 262"/>
                <a:gd name="T15" fmla="*/ 60817427 h 224"/>
                <a:gd name="T16" fmla="*/ 162028369 w 262"/>
                <a:gd name="T17" fmla="*/ 88619426 h 224"/>
                <a:gd name="T18" fmla="*/ 213442456 w 262"/>
                <a:gd name="T19" fmla="*/ 79931205 h 224"/>
                <a:gd name="T20" fmla="*/ 208767998 w 262"/>
                <a:gd name="T21" fmla="*/ 66029556 h 224"/>
                <a:gd name="T22" fmla="*/ 275760660 w 262"/>
                <a:gd name="T23" fmla="*/ 41703638 h 224"/>
                <a:gd name="T24" fmla="*/ 363007722 w 262"/>
                <a:gd name="T25" fmla="*/ 85143335 h 224"/>
                <a:gd name="T26" fmla="*/ 364565459 w 262"/>
                <a:gd name="T27" fmla="*/ 109470581 h 224"/>
                <a:gd name="T28" fmla="*/ 350543333 w 262"/>
                <a:gd name="T29" fmla="*/ 152911586 h 224"/>
                <a:gd name="T30" fmla="*/ 353658806 w 262"/>
                <a:gd name="T31" fmla="*/ 215466409 h 224"/>
                <a:gd name="T32" fmla="*/ 375470864 w 262"/>
                <a:gd name="T33" fmla="*/ 234580188 h 224"/>
                <a:gd name="T34" fmla="*/ 356775527 w 262"/>
                <a:gd name="T35" fmla="*/ 265856920 h 224"/>
                <a:gd name="T36" fmla="*/ 406630590 w 262"/>
                <a:gd name="T37" fmla="*/ 337099903 h 224"/>
                <a:gd name="T38" fmla="*/ 373913127 w 262"/>
                <a:gd name="T39" fmla="*/ 387491814 h 224"/>
                <a:gd name="T40" fmla="*/ 283550592 w 262"/>
                <a:gd name="T41" fmla="*/ 370115413 h 224"/>
                <a:gd name="T42" fmla="*/ 263297519 w 262"/>
                <a:gd name="T43" fmla="*/ 338837280 h 224"/>
                <a:gd name="T44" fmla="*/ 200978066 w 262"/>
                <a:gd name="T45" fmla="*/ 349264258 h 224"/>
                <a:gd name="T46" fmla="*/ 155797422 w 262"/>
                <a:gd name="T47" fmla="*/ 317986125 h 224"/>
                <a:gd name="T48" fmla="*/ 124637696 w 262"/>
                <a:gd name="T49" fmla="*/ 258907414 h 224"/>
                <a:gd name="T50" fmla="*/ 101267901 w 262"/>
                <a:gd name="T51" fmla="*/ 248480518 h 224"/>
                <a:gd name="T52" fmla="*/ 95035706 w 262"/>
                <a:gd name="T53" fmla="*/ 262382167 h 224"/>
                <a:gd name="T54" fmla="*/ 66992682 w 262"/>
                <a:gd name="T55" fmla="*/ 201564761 h 224"/>
                <a:gd name="T56" fmla="*/ 28043015 w 262"/>
                <a:gd name="T57" fmla="*/ 165074540 h 224"/>
                <a:gd name="T58" fmla="*/ 46739609 w 262"/>
                <a:gd name="T59" fmla="*/ 109470581 h 224"/>
                <a:gd name="T60" fmla="*/ 29601999 w 262"/>
                <a:gd name="T61" fmla="*/ 102519757 h 224"/>
                <a:gd name="T62" fmla="*/ 14022131 w 262"/>
                <a:gd name="T63" fmla="*/ 71243004 h 224"/>
                <a:gd name="T64" fmla="*/ 0 w 262"/>
                <a:gd name="T65" fmla="*/ 12162959 h 224"/>
                <a:gd name="T66" fmla="*/ 0 w 262"/>
                <a:gd name="T67" fmla="*/ 12162959 h 22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62"/>
                <a:gd name="T103" fmla="*/ 0 h 224"/>
                <a:gd name="T104" fmla="*/ 262 w 262"/>
                <a:gd name="T105" fmla="*/ 224 h 22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62" h="224">
                  <a:moveTo>
                    <a:pt x="0" y="7"/>
                  </a:moveTo>
                  <a:lnTo>
                    <a:pt x="0" y="7"/>
                  </a:lnTo>
                  <a:lnTo>
                    <a:pt x="7" y="0"/>
                  </a:lnTo>
                  <a:lnTo>
                    <a:pt x="27" y="17"/>
                  </a:lnTo>
                  <a:lnTo>
                    <a:pt x="52" y="3"/>
                  </a:lnTo>
                  <a:lnTo>
                    <a:pt x="54" y="16"/>
                  </a:lnTo>
                  <a:lnTo>
                    <a:pt x="66" y="21"/>
                  </a:lnTo>
                  <a:lnTo>
                    <a:pt x="68" y="35"/>
                  </a:lnTo>
                  <a:lnTo>
                    <a:pt x="104" y="51"/>
                  </a:lnTo>
                  <a:lnTo>
                    <a:pt x="137" y="46"/>
                  </a:lnTo>
                  <a:lnTo>
                    <a:pt x="134" y="38"/>
                  </a:lnTo>
                  <a:lnTo>
                    <a:pt x="177" y="24"/>
                  </a:lnTo>
                  <a:lnTo>
                    <a:pt x="233" y="49"/>
                  </a:lnTo>
                  <a:lnTo>
                    <a:pt x="234" y="63"/>
                  </a:lnTo>
                  <a:lnTo>
                    <a:pt x="225" y="88"/>
                  </a:lnTo>
                  <a:lnTo>
                    <a:pt x="227" y="124"/>
                  </a:lnTo>
                  <a:lnTo>
                    <a:pt x="241" y="135"/>
                  </a:lnTo>
                  <a:lnTo>
                    <a:pt x="229" y="153"/>
                  </a:lnTo>
                  <a:lnTo>
                    <a:pt x="261" y="194"/>
                  </a:lnTo>
                  <a:lnTo>
                    <a:pt x="240" y="223"/>
                  </a:lnTo>
                  <a:lnTo>
                    <a:pt x="182" y="213"/>
                  </a:lnTo>
                  <a:lnTo>
                    <a:pt x="169" y="195"/>
                  </a:lnTo>
                  <a:lnTo>
                    <a:pt x="129" y="201"/>
                  </a:lnTo>
                  <a:lnTo>
                    <a:pt x="100" y="183"/>
                  </a:lnTo>
                  <a:lnTo>
                    <a:pt x="80" y="149"/>
                  </a:lnTo>
                  <a:lnTo>
                    <a:pt x="65" y="143"/>
                  </a:lnTo>
                  <a:lnTo>
                    <a:pt x="61" y="151"/>
                  </a:lnTo>
                  <a:lnTo>
                    <a:pt x="43" y="116"/>
                  </a:lnTo>
                  <a:lnTo>
                    <a:pt x="18" y="95"/>
                  </a:lnTo>
                  <a:lnTo>
                    <a:pt x="30" y="63"/>
                  </a:lnTo>
                  <a:lnTo>
                    <a:pt x="19" y="59"/>
                  </a:lnTo>
                  <a:lnTo>
                    <a:pt x="9" y="41"/>
                  </a:lnTo>
                  <a:lnTo>
                    <a:pt x="0" y="7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0" name="Freeform 396"/>
            <p:cNvSpPr>
              <a:spLocks/>
            </p:cNvSpPr>
            <p:nvPr/>
          </p:nvSpPr>
          <p:spPr bwMode="auto">
            <a:xfrm>
              <a:off x="3005977" y="2286300"/>
              <a:ext cx="59675" cy="71508"/>
            </a:xfrm>
            <a:custGeom>
              <a:avLst/>
              <a:gdLst>
                <a:gd name="T0" fmla="*/ 0 w 87"/>
                <a:gd name="T1" fmla="*/ 82254980 h 84"/>
                <a:gd name="T2" fmla="*/ 0 w 87"/>
                <a:gd name="T3" fmla="*/ 82254980 h 84"/>
                <a:gd name="T4" fmla="*/ 25363482 w 87"/>
                <a:gd name="T5" fmla="*/ 94505205 h 84"/>
                <a:gd name="T6" fmla="*/ 9510832 w 87"/>
                <a:gd name="T7" fmla="*/ 136509117 h 84"/>
                <a:gd name="T8" fmla="*/ 47555429 w 87"/>
                <a:gd name="T9" fmla="*/ 145258884 h 84"/>
                <a:gd name="T10" fmla="*/ 87186425 w 87"/>
                <a:gd name="T11" fmla="*/ 120757154 h 84"/>
                <a:gd name="T12" fmla="*/ 69748624 w 87"/>
                <a:gd name="T13" fmla="*/ 87505655 h 84"/>
                <a:gd name="T14" fmla="*/ 115718915 w 87"/>
                <a:gd name="T15" fmla="*/ 56003032 h 84"/>
                <a:gd name="T16" fmla="*/ 136326972 w 87"/>
                <a:gd name="T17" fmla="*/ 14000427 h 84"/>
                <a:gd name="T18" fmla="*/ 134741833 w 87"/>
                <a:gd name="T19" fmla="*/ 8751093 h 84"/>
                <a:gd name="T20" fmla="*/ 125231004 w 87"/>
                <a:gd name="T21" fmla="*/ 0 h 84"/>
                <a:gd name="T22" fmla="*/ 84014889 w 87"/>
                <a:gd name="T23" fmla="*/ 28002177 h 84"/>
                <a:gd name="T24" fmla="*/ 84014889 w 87"/>
                <a:gd name="T25" fmla="*/ 43752828 h 84"/>
                <a:gd name="T26" fmla="*/ 55482379 w 87"/>
                <a:gd name="T27" fmla="*/ 38502163 h 84"/>
                <a:gd name="T28" fmla="*/ 0 w 87"/>
                <a:gd name="T29" fmla="*/ 82254980 h 84"/>
                <a:gd name="T30" fmla="*/ 0 w 87"/>
                <a:gd name="T31" fmla="*/ 82254980 h 8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7"/>
                <a:gd name="T49" fmla="*/ 0 h 84"/>
                <a:gd name="T50" fmla="*/ 87 w 87"/>
                <a:gd name="T51" fmla="*/ 84 h 8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7" h="84">
                  <a:moveTo>
                    <a:pt x="0" y="47"/>
                  </a:moveTo>
                  <a:lnTo>
                    <a:pt x="0" y="47"/>
                  </a:lnTo>
                  <a:lnTo>
                    <a:pt x="16" y="54"/>
                  </a:lnTo>
                  <a:lnTo>
                    <a:pt x="6" y="78"/>
                  </a:lnTo>
                  <a:lnTo>
                    <a:pt x="30" y="83"/>
                  </a:lnTo>
                  <a:lnTo>
                    <a:pt x="55" y="69"/>
                  </a:lnTo>
                  <a:lnTo>
                    <a:pt x="44" y="50"/>
                  </a:lnTo>
                  <a:lnTo>
                    <a:pt x="73" y="32"/>
                  </a:lnTo>
                  <a:lnTo>
                    <a:pt x="86" y="8"/>
                  </a:lnTo>
                  <a:lnTo>
                    <a:pt x="85" y="5"/>
                  </a:lnTo>
                  <a:lnTo>
                    <a:pt x="79" y="0"/>
                  </a:lnTo>
                  <a:lnTo>
                    <a:pt x="53" y="16"/>
                  </a:lnTo>
                  <a:lnTo>
                    <a:pt x="53" y="25"/>
                  </a:lnTo>
                  <a:lnTo>
                    <a:pt x="35" y="22"/>
                  </a:lnTo>
                  <a:lnTo>
                    <a:pt x="0" y="4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1" name="Freeform 397"/>
            <p:cNvSpPr>
              <a:spLocks/>
            </p:cNvSpPr>
            <p:nvPr/>
          </p:nvSpPr>
          <p:spPr bwMode="auto">
            <a:xfrm>
              <a:off x="3024139" y="2345548"/>
              <a:ext cx="31135" cy="55163"/>
            </a:xfrm>
            <a:custGeom>
              <a:avLst/>
              <a:gdLst>
                <a:gd name="T0" fmla="*/ 0 w 48"/>
                <a:gd name="T1" fmla="*/ 109657851 h 66"/>
                <a:gd name="T2" fmla="*/ 0 w 48"/>
                <a:gd name="T3" fmla="*/ 109657851 h 66"/>
                <a:gd name="T4" fmla="*/ 7087791 w 48"/>
                <a:gd name="T5" fmla="*/ 23618536 h 66"/>
                <a:gd name="T6" fmla="*/ 42527939 w 48"/>
                <a:gd name="T7" fmla="*/ 0 h 66"/>
                <a:gd name="T8" fmla="*/ 66626182 w 48"/>
                <a:gd name="T9" fmla="*/ 67482449 h 66"/>
                <a:gd name="T10" fmla="*/ 42527939 w 48"/>
                <a:gd name="T11" fmla="*/ 99535812 h 66"/>
                <a:gd name="T12" fmla="*/ 0 w 48"/>
                <a:gd name="T13" fmla="*/ 109657851 h 66"/>
                <a:gd name="T14" fmla="*/ 0 w 48"/>
                <a:gd name="T15" fmla="*/ 109657851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8"/>
                <a:gd name="T25" fmla="*/ 0 h 66"/>
                <a:gd name="T26" fmla="*/ 48 w 48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8" h="66">
                  <a:moveTo>
                    <a:pt x="0" y="65"/>
                  </a:moveTo>
                  <a:lnTo>
                    <a:pt x="0" y="65"/>
                  </a:lnTo>
                  <a:lnTo>
                    <a:pt x="5" y="14"/>
                  </a:lnTo>
                  <a:lnTo>
                    <a:pt x="30" y="0"/>
                  </a:lnTo>
                  <a:lnTo>
                    <a:pt x="47" y="40"/>
                  </a:lnTo>
                  <a:lnTo>
                    <a:pt x="30" y="59"/>
                  </a:lnTo>
                  <a:lnTo>
                    <a:pt x="0" y="65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2" name="Freeform 398"/>
            <p:cNvSpPr>
              <a:spLocks/>
            </p:cNvSpPr>
            <p:nvPr/>
          </p:nvSpPr>
          <p:spPr bwMode="auto">
            <a:xfrm>
              <a:off x="2782844" y="2546791"/>
              <a:ext cx="66594" cy="96024"/>
            </a:xfrm>
            <a:custGeom>
              <a:avLst/>
              <a:gdLst>
                <a:gd name="T0" fmla="*/ 0 w 99"/>
                <a:gd name="T1" fmla="*/ 42094425 h 115"/>
                <a:gd name="T2" fmla="*/ 0 w 99"/>
                <a:gd name="T3" fmla="*/ 42094425 h 115"/>
                <a:gd name="T4" fmla="*/ 19818444 w 99"/>
                <a:gd name="T5" fmla="*/ 69035380 h 115"/>
                <a:gd name="T6" fmla="*/ 13720178 w 99"/>
                <a:gd name="T7" fmla="*/ 116181404 h 115"/>
                <a:gd name="T8" fmla="*/ 67079713 w 99"/>
                <a:gd name="T9" fmla="*/ 95976345 h 115"/>
                <a:gd name="T10" fmla="*/ 89946687 w 99"/>
                <a:gd name="T11" fmla="*/ 116181404 h 115"/>
                <a:gd name="T12" fmla="*/ 109766361 w 99"/>
                <a:gd name="T13" fmla="*/ 163327409 h 115"/>
                <a:gd name="T14" fmla="*/ 102143220 w 99"/>
                <a:gd name="T15" fmla="*/ 191951392 h 115"/>
                <a:gd name="T16" fmla="*/ 149403240 w 99"/>
                <a:gd name="T17" fmla="*/ 183532509 h 115"/>
                <a:gd name="T18" fmla="*/ 126536285 w 99"/>
                <a:gd name="T19" fmla="*/ 121232994 h 115"/>
                <a:gd name="T20" fmla="*/ 76226495 w 99"/>
                <a:gd name="T21" fmla="*/ 75769967 h 115"/>
                <a:gd name="T22" fmla="*/ 89946687 w 99"/>
                <a:gd name="T23" fmla="*/ 50513318 h 115"/>
                <a:gd name="T24" fmla="*/ 62505087 w 99"/>
                <a:gd name="T25" fmla="*/ 35359838 h 115"/>
                <a:gd name="T26" fmla="*/ 41161773 w 99"/>
                <a:gd name="T27" fmla="*/ 0 h 115"/>
                <a:gd name="T28" fmla="*/ 27441590 w 99"/>
                <a:gd name="T29" fmla="*/ 0 h 115"/>
                <a:gd name="T30" fmla="*/ 28966466 w 99"/>
                <a:gd name="T31" fmla="*/ 26940955 h 115"/>
                <a:gd name="T32" fmla="*/ 19818444 w 99"/>
                <a:gd name="T33" fmla="*/ 20205065 h 115"/>
                <a:gd name="T34" fmla="*/ 0 w 99"/>
                <a:gd name="T35" fmla="*/ 42094425 h 115"/>
                <a:gd name="T36" fmla="*/ 0 w 99"/>
                <a:gd name="T37" fmla="*/ 42094425 h 1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9"/>
                <a:gd name="T58" fmla="*/ 0 h 115"/>
                <a:gd name="T59" fmla="*/ 99 w 99"/>
                <a:gd name="T60" fmla="*/ 115 h 11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9" h="115">
                  <a:moveTo>
                    <a:pt x="0" y="25"/>
                  </a:moveTo>
                  <a:lnTo>
                    <a:pt x="0" y="25"/>
                  </a:lnTo>
                  <a:lnTo>
                    <a:pt x="13" y="41"/>
                  </a:lnTo>
                  <a:lnTo>
                    <a:pt x="9" y="69"/>
                  </a:lnTo>
                  <a:lnTo>
                    <a:pt x="44" y="57"/>
                  </a:lnTo>
                  <a:lnTo>
                    <a:pt x="59" y="69"/>
                  </a:lnTo>
                  <a:lnTo>
                    <a:pt x="72" y="97"/>
                  </a:lnTo>
                  <a:lnTo>
                    <a:pt x="67" y="114"/>
                  </a:lnTo>
                  <a:lnTo>
                    <a:pt x="98" y="109"/>
                  </a:lnTo>
                  <a:lnTo>
                    <a:pt x="83" y="72"/>
                  </a:lnTo>
                  <a:lnTo>
                    <a:pt x="50" y="45"/>
                  </a:lnTo>
                  <a:lnTo>
                    <a:pt x="59" y="30"/>
                  </a:lnTo>
                  <a:lnTo>
                    <a:pt x="41" y="21"/>
                  </a:lnTo>
                  <a:lnTo>
                    <a:pt x="27" y="0"/>
                  </a:lnTo>
                  <a:lnTo>
                    <a:pt x="18" y="0"/>
                  </a:lnTo>
                  <a:lnTo>
                    <a:pt x="19" y="16"/>
                  </a:lnTo>
                  <a:lnTo>
                    <a:pt x="13" y="12"/>
                  </a:lnTo>
                  <a:lnTo>
                    <a:pt x="0" y="25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3" name="Freeform 401"/>
            <p:cNvSpPr>
              <a:spLocks/>
            </p:cNvSpPr>
            <p:nvPr/>
          </p:nvSpPr>
          <p:spPr bwMode="auto">
            <a:xfrm>
              <a:off x="1626528" y="1909351"/>
              <a:ext cx="102919" cy="58229"/>
            </a:xfrm>
            <a:custGeom>
              <a:avLst/>
              <a:gdLst>
                <a:gd name="T0" fmla="*/ 0 w 151"/>
                <a:gd name="T1" fmla="*/ 40104274 h 70"/>
                <a:gd name="T2" fmla="*/ 0 w 151"/>
                <a:gd name="T3" fmla="*/ 40104274 h 70"/>
                <a:gd name="T4" fmla="*/ 15652254 w 151"/>
                <a:gd name="T5" fmla="*/ 35091241 h 70"/>
                <a:gd name="T6" fmla="*/ 6260402 w 151"/>
                <a:gd name="T7" fmla="*/ 25065175 h 70"/>
                <a:gd name="T8" fmla="*/ 26607957 w 151"/>
                <a:gd name="T9" fmla="*/ 31749650 h 70"/>
                <a:gd name="T10" fmla="*/ 17217354 w 151"/>
                <a:gd name="T11" fmla="*/ 13367662 h 70"/>
                <a:gd name="T12" fmla="*/ 40695106 w 151"/>
                <a:gd name="T13" fmla="*/ 23395026 h 70"/>
                <a:gd name="T14" fmla="*/ 29739408 w 151"/>
                <a:gd name="T15" fmla="*/ 1671443 h 70"/>
                <a:gd name="T16" fmla="*/ 65737964 w 151"/>
                <a:gd name="T17" fmla="*/ 18381988 h 70"/>
                <a:gd name="T18" fmla="*/ 68868163 w 151"/>
                <a:gd name="T19" fmla="*/ 48460201 h 70"/>
                <a:gd name="T20" fmla="*/ 87650631 w 151"/>
                <a:gd name="T21" fmla="*/ 15039104 h 70"/>
                <a:gd name="T22" fmla="*/ 106433080 w 151"/>
                <a:gd name="T23" fmla="*/ 28408059 h 70"/>
                <a:gd name="T24" fmla="*/ 122085329 w 151"/>
                <a:gd name="T25" fmla="*/ 11697513 h 70"/>
                <a:gd name="T26" fmla="*/ 134607378 w 151"/>
                <a:gd name="T27" fmla="*/ 31749650 h 70"/>
                <a:gd name="T28" fmla="*/ 131477179 w 151"/>
                <a:gd name="T29" fmla="*/ 13367662 h 70"/>
                <a:gd name="T30" fmla="*/ 170607214 w 151"/>
                <a:gd name="T31" fmla="*/ 13367662 h 70"/>
                <a:gd name="T32" fmla="*/ 175302514 w 151"/>
                <a:gd name="T33" fmla="*/ 0 h 70"/>
                <a:gd name="T34" fmla="*/ 192519862 w 151"/>
                <a:gd name="T35" fmla="*/ 11697513 h 70"/>
                <a:gd name="T36" fmla="*/ 214432511 w 151"/>
                <a:gd name="T37" fmla="*/ 6684477 h 70"/>
                <a:gd name="T38" fmla="*/ 198780262 w 151"/>
                <a:gd name="T39" fmla="*/ 15039104 h 70"/>
                <a:gd name="T40" fmla="*/ 234780059 w 151"/>
                <a:gd name="T41" fmla="*/ 51801792 h 70"/>
                <a:gd name="T42" fmla="*/ 203475561 w 151"/>
                <a:gd name="T43" fmla="*/ 83551432 h 70"/>
                <a:gd name="T44" fmla="*/ 117390029 w 151"/>
                <a:gd name="T45" fmla="*/ 115301092 h 70"/>
                <a:gd name="T46" fmla="*/ 39130007 w 151"/>
                <a:gd name="T47" fmla="*/ 100261993 h 70"/>
                <a:gd name="T48" fmla="*/ 57912465 w 151"/>
                <a:gd name="T49" fmla="*/ 70183775 h 70"/>
                <a:gd name="T50" fmla="*/ 12522054 w 151"/>
                <a:gd name="T51" fmla="*/ 60157709 h 70"/>
                <a:gd name="T52" fmla="*/ 56347365 w 151"/>
                <a:gd name="T53" fmla="*/ 58486267 h 70"/>
                <a:gd name="T54" fmla="*/ 40695106 w 151"/>
                <a:gd name="T55" fmla="*/ 48460201 h 70"/>
                <a:gd name="T56" fmla="*/ 56347365 w 151"/>
                <a:gd name="T57" fmla="*/ 40104274 h 70"/>
                <a:gd name="T58" fmla="*/ 0 w 151"/>
                <a:gd name="T59" fmla="*/ 40104274 h 70"/>
                <a:gd name="T60" fmla="*/ 0 w 151"/>
                <a:gd name="T61" fmla="*/ 40104274 h 7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51"/>
                <a:gd name="T94" fmla="*/ 0 h 70"/>
                <a:gd name="T95" fmla="*/ 151 w 151"/>
                <a:gd name="T96" fmla="*/ 70 h 7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51" h="70">
                  <a:moveTo>
                    <a:pt x="0" y="24"/>
                  </a:moveTo>
                  <a:lnTo>
                    <a:pt x="0" y="24"/>
                  </a:lnTo>
                  <a:lnTo>
                    <a:pt x="10" y="21"/>
                  </a:lnTo>
                  <a:lnTo>
                    <a:pt x="4" y="15"/>
                  </a:lnTo>
                  <a:lnTo>
                    <a:pt x="17" y="19"/>
                  </a:lnTo>
                  <a:lnTo>
                    <a:pt x="11" y="8"/>
                  </a:lnTo>
                  <a:lnTo>
                    <a:pt x="26" y="14"/>
                  </a:lnTo>
                  <a:lnTo>
                    <a:pt x="19" y="1"/>
                  </a:lnTo>
                  <a:lnTo>
                    <a:pt x="42" y="11"/>
                  </a:lnTo>
                  <a:lnTo>
                    <a:pt x="44" y="29"/>
                  </a:lnTo>
                  <a:lnTo>
                    <a:pt x="56" y="9"/>
                  </a:lnTo>
                  <a:lnTo>
                    <a:pt x="68" y="17"/>
                  </a:lnTo>
                  <a:lnTo>
                    <a:pt x="78" y="7"/>
                  </a:lnTo>
                  <a:lnTo>
                    <a:pt x="86" y="19"/>
                  </a:lnTo>
                  <a:lnTo>
                    <a:pt x="84" y="8"/>
                  </a:lnTo>
                  <a:lnTo>
                    <a:pt x="109" y="8"/>
                  </a:lnTo>
                  <a:lnTo>
                    <a:pt x="112" y="0"/>
                  </a:lnTo>
                  <a:lnTo>
                    <a:pt x="123" y="7"/>
                  </a:lnTo>
                  <a:lnTo>
                    <a:pt x="137" y="4"/>
                  </a:lnTo>
                  <a:lnTo>
                    <a:pt x="127" y="9"/>
                  </a:lnTo>
                  <a:lnTo>
                    <a:pt x="150" y="31"/>
                  </a:lnTo>
                  <a:lnTo>
                    <a:pt x="130" y="50"/>
                  </a:lnTo>
                  <a:lnTo>
                    <a:pt x="75" y="69"/>
                  </a:lnTo>
                  <a:lnTo>
                    <a:pt x="25" y="60"/>
                  </a:lnTo>
                  <a:lnTo>
                    <a:pt x="37" y="42"/>
                  </a:lnTo>
                  <a:lnTo>
                    <a:pt x="8" y="36"/>
                  </a:lnTo>
                  <a:lnTo>
                    <a:pt x="36" y="35"/>
                  </a:lnTo>
                  <a:lnTo>
                    <a:pt x="26" y="29"/>
                  </a:lnTo>
                  <a:lnTo>
                    <a:pt x="36" y="24"/>
                  </a:lnTo>
                  <a:lnTo>
                    <a:pt x="0" y="24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4" name="Freeform 402"/>
            <p:cNvSpPr>
              <a:spLocks/>
            </p:cNvSpPr>
            <p:nvPr/>
          </p:nvSpPr>
          <p:spPr bwMode="auto">
            <a:xfrm>
              <a:off x="767723" y="2421142"/>
              <a:ext cx="281079" cy="218609"/>
            </a:xfrm>
            <a:custGeom>
              <a:avLst/>
              <a:gdLst>
                <a:gd name="T0" fmla="*/ 0 w 412"/>
                <a:gd name="T1" fmla="*/ 5082858 h 261"/>
                <a:gd name="T2" fmla="*/ 0 w 412"/>
                <a:gd name="T3" fmla="*/ 5082858 h 261"/>
                <a:gd name="T4" fmla="*/ 29795363 w 412"/>
                <a:gd name="T5" fmla="*/ 72852125 h 261"/>
                <a:gd name="T6" fmla="*/ 65864618 w 412"/>
                <a:gd name="T7" fmla="*/ 105042701 h 261"/>
                <a:gd name="T8" fmla="*/ 64295518 w 412"/>
                <a:gd name="T9" fmla="*/ 123679407 h 261"/>
                <a:gd name="T10" fmla="*/ 45477599 w 412"/>
                <a:gd name="T11" fmla="*/ 127067544 h 261"/>
                <a:gd name="T12" fmla="*/ 86250404 w 412"/>
                <a:gd name="T13" fmla="*/ 142316113 h 261"/>
                <a:gd name="T14" fmla="*/ 108205270 w 412"/>
                <a:gd name="T15" fmla="*/ 174506710 h 261"/>
                <a:gd name="T16" fmla="*/ 106637423 w 412"/>
                <a:gd name="T17" fmla="*/ 199919690 h 261"/>
                <a:gd name="T18" fmla="*/ 152115002 w 412"/>
                <a:gd name="T19" fmla="*/ 242275958 h 261"/>
                <a:gd name="T20" fmla="*/ 163092435 w 412"/>
                <a:gd name="T21" fmla="*/ 228722108 h 261"/>
                <a:gd name="T22" fmla="*/ 53318085 w 412"/>
                <a:gd name="T23" fmla="*/ 62686412 h 261"/>
                <a:gd name="T24" fmla="*/ 47045445 w 412"/>
                <a:gd name="T25" fmla="*/ 18636711 h 261"/>
                <a:gd name="T26" fmla="*/ 70568158 w 412"/>
                <a:gd name="T27" fmla="*/ 28802429 h 261"/>
                <a:gd name="T28" fmla="*/ 111340964 w 412"/>
                <a:gd name="T29" fmla="*/ 101654564 h 261"/>
                <a:gd name="T30" fmla="*/ 169365114 w 412"/>
                <a:gd name="T31" fmla="*/ 155869963 h 261"/>
                <a:gd name="T32" fmla="*/ 166228168 w 412"/>
                <a:gd name="T33" fmla="*/ 176200127 h 261"/>
                <a:gd name="T34" fmla="*/ 246205893 w 412"/>
                <a:gd name="T35" fmla="*/ 250746952 h 261"/>
                <a:gd name="T36" fmla="*/ 255615479 w 412"/>
                <a:gd name="T37" fmla="*/ 282937507 h 261"/>
                <a:gd name="T38" fmla="*/ 246205893 w 412"/>
                <a:gd name="T39" fmla="*/ 303267631 h 261"/>
                <a:gd name="T40" fmla="*/ 265023813 w 412"/>
                <a:gd name="T41" fmla="*/ 332070050 h 261"/>
                <a:gd name="T42" fmla="*/ 417138854 w 412"/>
                <a:gd name="T43" fmla="*/ 410005092 h 261"/>
                <a:gd name="T44" fmla="*/ 484571299 w 412"/>
                <a:gd name="T45" fmla="*/ 403227517 h 261"/>
                <a:gd name="T46" fmla="*/ 528479779 w 412"/>
                <a:gd name="T47" fmla="*/ 440500929 h 261"/>
                <a:gd name="T48" fmla="*/ 545729852 w 412"/>
                <a:gd name="T49" fmla="*/ 404922236 h 261"/>
                <a:gd name="T50" fmla="*/ 567684718 w 412"/>
                <a:gd name="T51" fmla="*/ 403227517 h 261"/>
                <a:gd name="T52" fmla="*/ 545729852 w 412"/>
                <a:gd name="T53" fmla="*/ 372731680 h 261"/>
                <a:gd name="T54" fmla="*/ 594344377 w 412"/>
                <a:gd name="T55" fmla="*/ 360872550 h 261"/>
                <a:gd name="T56" fmla="*/ 613162297 w 412"/>
                <a:gd name="T57" fmla="*/ 347318700 h 261"/>
                <a:gd name="T58" fmla="*/ 617867090 w 412"/>
                <a:gd name="T59" fmla="*/ 340541043 h 261"/>
                <a:gd name="T60" fmla="*/ 624139730 w 412"/>
                <a:gd name="T61" fmla="*/ 357484413 h 261"/>
                <a:gd name="T62" fmla="*/ 644526749 w 412"/>
                <a:gd name="T63" fmla="*/ 282937507 h 261"/>
                <a:gd name="T64" fmla="*/ 617867090 w 412"/>
                <a:gd name="T65" fmla="*/ 272771795 h 261"/>
                <a:gd name="T66" fmla="*/ 569253817 w 412"/>
                <a:gd name="T67" fmla="*/ 282937507 h 261"/>
                <a:gd name="T68" fmla="*/ 544162005 w 412"/>
                <a:gd name="T69" fmla="*/ 347318700 h 261"/>
                <a:gd name="T70" fmla="*/ 481434353 w 412"/>
                <a:gd name="T71" fmla="*/ 354094974 h 261"/>
                <a:gd name="T72" fmla="*/ 454775946 w 412"/>
                <a:gd name="T73" fmla="*/ 338847625 h 261"/>
                <a:gd name="T74" fmla="*/ 414001908 w 412"/>
                <a:gd name="T75" fmla="*/ 259217945 h 261"/>
                <a:gd name="T76" fmla="*/ 412434061 w 412"/>
                <a:gd name="T77" fmla="*/ 199919690 h 261"/>
                <a:gd name="T78" fmla="*/ 426548440 w 412"/>
                <a:gd name="T79" fmla="*/ 171117271 h 261"/>
                <a:gd name="T80" fmla="*/ 384206555 w 412"/>
                <a:gd name="T81" fmla="*/ 155869963 h 261"/>
                <a:gd name="T82" fmla="*/ 330888489 w 412"/>
                <a:gd name="T83" fmla="*/ 72852125 h 261"/>
                <a:gd name="T84" fmla="*/ 285410832 w 412"/>
                <a:gd name="T85" fmla="*/ 89794132 h 261"/>
                <a:gd name="T86" fmla="*/ 227387973 w 412"/>
                <a:gd name="T87" fmla="*/ 22024853 h 261"/>
                <a:gd name="T88" fmla="*/ 130160136 w 412"/>
                <a:gd name="T89" fmla="*/ 35578703 h 261"/>
                <a:gd name="T90" fmla="*/ 48614545 w 412"/>
                <a:gd name="T91" fmla="*/ 0 h 261"/>
                <a:gd name="T92" fmla="*/ 0 w 412"/>
                <a:gd name="T93" fmla="*/ 5082858 h 261"/>
                <a:gd name="T94" fmla="*/ 0 w 412"/>
                <a:gd name="T95" fmla="*/ 5082858 h 26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12"/>
                <a:gd name="T145" fmla="*/ 0 h 261"/>
                <a:gd name="T146" fmla="*/ 412 w 412"/>
                <a:gd name="T147" fmla="*/ 261 h 26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12" h="261">
                  <a:moveTo>
                    <a:pt x="0" y="3"/>
                  </a:moveTo>
                  <a:lnTo>
                    <a:pt x="0" y="3"/>
                  </a:lnTo>
                  <a:lnTo>
                    <a:pt x="19" y="43"/>
                  </a:lnTo>
                  <a:lnTo>
                    <a:pt x="42" y="62"/>
                  </a:lnTo>
                  <a:lnTo>
                    <a:pt x="41" y="73"/>
                  </a:lnTo>
                  <a:lnTo>
                    <a:pt x="29" y="75"/>
                  </a:lnTo>
                  <a:lnTo>
                    <a:pt x="55" y="84"/>
                  </a:lnTo>
                  <a:lnTo>
                    <a:pt x="69" y="103"/>
                  </a:lnTo>
                  <a:lnTo>
                    <a:pt x="68" y="118"/>
                  </a:lnTo>
                  <a:lnTo>
                    <a:pt x="97" y="143"/>
                  </a:lnTo>
                  <a:lnTo>
                    <a:pt x="104" y="135"/>
                  </a:lnTo>
                  <a:lnTo>
                    <a:pt x="34" y="37"/>
                  </a:lnTo>
                  <a:lnTo>
                    <a:pt x="30" y="11"/>
                  </a:lnTo>
                  <a:lnTo>
                    <a:pt x="45" y="17"/>
                  </a:lnTo>
                  <a:lnTo>
                    <a:pt x="71" y="60"/>
                  </a:lnTo>
                  <a:lnTo>
                    <a:pt x="108" y="92"/>
                  </a:lnTo>
                  <a:lnTo>
                    <a:pt x="106" y="104"/>
                  </a:lnTo>
                  <a:lnTo>
                    <a:pt x="157" y="148"/>
                  </a:lnTo>
                  <a:lnTo>
                    <a:pt x="163" y="167"/>
                  </a:lnTo>
                  <a:lnTo>
                    <a:pt x="157" y="179"/>
                  </a:lnTo>
                  <a:lnTo>
                    <a:pt x="169" y="196"/>
                  </a:lnTo>
                  <a:lnTo>
                    <a:pt x="266" y="242"/>
                  </a:lnTo>
                  <a:lnTo>
                    <a:pt x="309" y="238"/>
                  </a:lnTo>
                  <a:lnTo>
                    <a:pt x="337" y="260"/>
                  </a:lnTo>
                  <a:lnTo>
                    <a:pt x="348" y="239"/>
                  </a:lnTo>
                  <a:lnTo>
                    <a:pt x="362" y="238"/>
                  </a:lnTo>
                  <a:lnTo>
                    <a:pt x="348" y="220"/>
                  </a:lnTo>
                  <a:lnTo>
                    <a:pt x="379" y="213"/>
                  </a:lnTo>
                  <a:lnTo>
                    <a:pt x="391" y="205"/>
                  </a:lnTo>
                  <a:lnTo>
                    <a:pt x="394" y="201"/>
                  </a:lnTo>
                  <a:lnTo>
                    <a:pt x="398" y="211"/>
                  </a:lnTo>
                  <a:lnTo>
                    <a:pt x="411" y="167"/>
                  </a:lnTo>
                  <a:lnTo>
                    <a:pt x="394" y="161"/>
                  </a:lnTo>
                  <a:lnTo>
                    <a:pt x="363" y="167"/>
                  </a:lnTo>
                  <a:lnTo>
                    <a:pt x="347" y="205"/>
                  </a:lnTo>
                  <a:lnTo>
                    <a:pt x="307" y="209"/>
                  </a:lnTo>
                  <a:lnTo>
                    <a:pt x="290" y="200"/>
                  </a:lnTo>
                  <a:lnTo>
                    <a:pt x="264" y="153"/>
                  </a:lnTo>
                  <a:lnTo>
                    <a:pt x="263" y="118"/>
                  </a:lnTo>
                  <a:lnTo>
                    <a:pt x="272" y="101"/>
                  </a:lnTo>
                  <a:lnTo>
                    <a:pt x="245" y="92"/>
                  </a:lnTo>
                  <a:lnTo>
                    <a:pt x="211" y="43"/>
                  </a:lnTo>
                  <a:lnTo>
                    <a:pt x="182" y="53"/>
                  </a:lnTo>
                  <a:lnTo>
                    <a:pt x="145" y="13"/>
                  </a:lnTo>
                  <a:lnTo>
                    <a:pt x="83" y="21"/>
                  </a:lnTo>
                  <a:lnTo>
                    <a:pt x="31" y="0"/>
                  </a:lnTo>
                  <a:lnTo>
                    <a:pt x="0" y="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5" name="Freeform 403"/>
            <p:cNvSpPr>
              <a:spLocks/>
            </p:cNvSpPr>
            <p:nvPr/>
          </p:nvSpPr>
          <p:spPr bwMode="auto">
            <a:xfrm>
              <a:off x="2666953" y="2150434"/>
              <a:ext cx="294916" cy="154252"/>
            </a:xfrm>
            <a:custGeom>
              <a:avLst/>
              <a:gdLst>
                <a:gd name="T0" fmla="*/ 0 w 434"/>
                <a:gd name="T1" fmla="*/ 97804222 h 183"/>
                <a:gd name="T2" fmla="*/ 0 w 434"/>
                <a:gd name="T3" fmla="*/ 97804222 h 183"/>
                <a:gd name="T4" fmla="*/ 21780710 w 434"/>
                <a:gd name="T5" fmla="*/ 130405179 h 183"/>
                <a:gd name="T6" fmla="*/ 51342202 w 434"/>
                <a:gd name="T7" fmla="*/ 140699736 h 183"/>
                <a:gd name="T8" fmla="*/ 63787960 w 434"/>
                <a:gd name="T9" fmla="*/ 207618979 h 183"/>
                <a:gd name="T10" fmla="*/ 157136156 w 434"/>
                <a:gd name="T11" fmla="*/ 233356025 h 183"/>
                <a:gd name="T12" fmla="*/ 197588027 w 434"/>
                <a:gd name="T13" fmla="*/ 279684804 h 183"/>
                <a:gd name="T14" fmla="*/ 273821727 w 434"/>
                <a:gd name="T15" fmla="*/ 276252848 h 183"/>
                <a:gd name="T16" fmla="*/ 360947101 w 434"/>
                <a:gd name="T17" fmla="*/ 312285761 h 183"/>
                <a:gd name="T18" fmla="*/ 477632633 w 434"/>
                <a:gd name="T19" fmla="*/ 279684804 h 183"/>
                <a:gd name="T20" fmla="*/ 513416994 w 434"/>
                <a:gd name="T21" fmla="*/ 253946448 h 183"/>
                <a:gd name="T22" fmla="*/ 513416994 w 434"/>
                <a:gd name="T23" fmla="*/ 217913535 h 183"/>
                <a:gd name="T24" fmla="*/ 546088045 w 434"/>
                <a:gd name="T25" fmla="*/ 221345491 h 183"/>
                <a:gd name="T26" fmla="*/ 616100113 w 434"/>
                <a:gd name="T27" fmla="*/ 169870047 h 183"/>
                <a:gd name="T28" fmla="*/ 673665330 w 434"/>
                <a:gd name="T29" fmla="*/ 166438092 h 183"/>
                <a:gd name="T30" fmla="*/ 645660348 w 434"/>
                <a:gd name="T31" fmla="*/ 126973224 h 183"/>
                <a:gd name="T32" fmla="*/ 591207349 w 434"/>
                <a:gd name="T33" fmla="*/ 137269090 h 183"/>
                <a:gd name="T34" fmla="*/ 591207349 w 434"/>
                <a:gd name="T35" fmla="*/ 92656289 h 183"/>
                <a:gd name="T36" fmla="*/ 605209762 w 434"/>
                <a:gd name="T37" fmla="*/ 68633890 h 183"/>
                <a:gd name="T38" fmla="*/ 566314585 w 434"/>
                <a:gd name="T39" fmla="*/ 61771289 h 183"/>
                <a:gd name="T40" fmla="*/ 465186875 w 434"/>
                <a:gd name="T41" fmla="*/ 89224334 h 183"/>
                <a:gd name="T42" fmla="*/ 378061578 w 434"/>
                <a:gd name="T43" fmla="*/ 49759445 h 183"/>
                <a:gd name="T44" fmla="*/ 320496438 w 434"/>
                <a:gd name="T45" fmla="*/ 54907378 h 183"/>
                <a:gd name="T46" fmla="*/ 300271146 w 434"/>
                <a:gd name="T47" fmla="*/ 22306411 h 183"/>
                <a:gd name="T48" fmla="*/ 244261492 w 434"/>
                <a:gd name="T49" fmla="*/ 0 h 183"/>
                <a:gd name="T50" fmla="*/ 214701257 w 434"/>
                <a:gd name="T51" fmla="*/ 24022389 h 183"/>
                <a:gd name="T52" fmla="*/ 213145849 w 434"/>
                <a:gd name="T53" fmla="*/ 68633890 h 183"/>
                <a:gd name="T54" fmla="*/ 85569928 w 434"/>
                <a:gd name="T55" fmla="*/ 48043467 h 183"/>
                <a:gd name="T56" fmla="*/ 0 w 434"/>
                <a:gd name="T57" fmla="*/ 97804222 h 183"/>
                <a:gd name="T58" fmla="*/ 0 w 434"/>
                <a:gd name="T59" fmla="*/ 97804222 h 18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34"/>
                <a:gd name="T91" fmla="*/ 0 h 183"/>
                <a:gd name="T92" fmla="*/ 434 w 434"/>
                <a:gd name="T93" fmla="*/ 183 h 18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34" h="183">
                  <a:moveTo>
                    <a:pt x="0" y="57"/>
                  </a:moveTo>
                  <a:lnTo>
                    <a:pt x="0" y="57"/>
                  </a:lnTo>
                  <a:lnTo>
                    <a:pt x="14" y="76"/>
                  </a:lnTo>
                  <a:lnTo>
                    <a:pt x="33" y="82"/>
                  </a:lnTo>
                  <a:lnTo>
                    <a:pt x="41" y="121"/>
                  </a:lnTo>
                  <a:lnTo>
                    <a:pt x="101" y="136"/>
                  </a:lnTo>
                  <a:lnTo>
                    <a:pt x="127" y="163"/>
                  </a:lnTo>
                  <a:lnTo>
                    <a:pt x="176" y="161"/>
                  </a:lnTo>
                  <a:lnTo>
                    <a:pt x="232" y="182"/>
                  </a:lnTo>
                  <a:lnTo>
                    <a:pt x="307" y="163"/>
                  </a:lnTo>
                  <a:lnTo>
                    <a:pt x="330" y="148"/>
                  </a:lnTo>
                  <a:lnTo>
                    <a:pt x="330" y="127"/>
                  </a:lnTo>
                  <a:lnTo>
                    <a:pt x="351" y="129"/>
                  </a:lnTo>
                  <a:lnTo>
                    <a:pt x="396" y="99"/>
                  </a:lnTo>
                  <a:lnTo>
                    <a:pt x="433" y="97"/>
                  </a:lnTo>
                  <a:lnTo>
                    <a:pt x="415" y="74"/>
                  </a:lnTo>
                  <a:lnTo>
                    <a:pt x="380" y="80"/>
                  </a:lnTo>
                  <a:lnTo>
                    <a:pt x="380" y="54"/>
                  </a:lnTo>
                  <a:lnTo>
                    <a:pt x="389" y="40"/>
                  </a:lnTo>
                  <a:lnTo>
                    <a:pt x="364" y="36"/>
                  </a:lnTo>
                  <a:lnTo>
                    <a:pt x="299" y="52"/>
                  </a:lnTo>
                  <a:lnTo>
                    <a:pt x="243" y="29"/>
                  </a:lnTo>
                  <a:lnTo>
                    <a:pt x="206" y="32"/>
                  </a:lnTo>
                  <a:lnTo>
                    <a:pt x="193" y="13"/>
                  </a:lnTo>
                  <a:lnTo>
                    <a:pt x="157" y="0"/>
                  </a:lnTo>
                  <a:lnTo>
                    <a:pt x="138" y="14"/>
                  </a:lnTo>
                  <a:lnTo>
                    <a:pt x="137" y="40"/>
                  </a:lnTo>
                  <a:lnTo>
                    <a:pt x="55" y="28"/>
                  </a:lnTo>
                  <a:lnTo>
                    <a:pt x="0" y="57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6" name="Freeform 404"/>
            <p:cNvSpPr>
              <a:spLocks/>
            </p:cNvSpPr>
            <p:nvPr/>
          </p:nvSpPr>
          <p:spPr bwMode="auto">
            <a:xfrm>
              <a:off x="2335712" y="2517167"/>
              <a:ext cx="69189" cy="100111"/>
            </a:xfrm>
            <a:custGeom>
              <a:avLst/>
              <a:gdLst>
                <a:gd name="T0" fmla="*/ 0 w 105"/>
                <a:gd name="T1" fmla="*/ 143570889 h 119"/>
                <a:gd name="T2" fmla="*/ 0 w 105"/>
                <a:gd name="T3" fmla="*/ 143570889 h 119"/>
                <a:gd name="T4" fmla="*/ 20480870 w 105"/>
                <a:gd name="T5" fmla="*/ 201682754 h 119"/>
                <a:gd name="T6" fmla="*/ 57054450 w 105"/>
                <a:gd name="T7" fmla="*/ 193136590 h 119"/>
                <a:gd name="T8" fmla="*/ 114110109 w 105"/>
                <a:gd name="T9" fmla="*/ 141860872 h 119"/>
                <a:gd name="T10" fmla="*/ 112646586 w 105"/>
                <a:gd name="T11" fmla="*/ 117932397 h 119"/>
                <a:gd name="T12" fmla="*/ 150683680 w 105"/>
                <a:gd name="T13" fmla="*/ 73494155 h 119"/>
                <a:gd name="T14" fmla="*/ 152145994 w 105"/>
                <a:gd name="T15" fmla="*/ 59820554 h 119"/>
                <a:gd name="T16" fmla="*/ 131665133 w 105"/>
                <a:gd name="T17" fmla="*/ 34183359 h 119"/>
                <a:gd name="T18" fmla="*/ 84850527 w 105"/>
                <a:gd name="T19" fmla="*/ 0 h 119"/>
                <a:gd name="T20" fmla="*/ 73147160 w 105"/>
                <a:gd name="T21" fmla="*/ 1708710 h 119"/>
                <a:gd name="T22" fmla="*/ 78998834 w 105"/>
                <a:gd name="T23" fmla="*/ 18801043 h 119"/>
                <a:gd name="T24" fmla="*/ 62907334 w 105"/>
                <a:gd name="T25" fmla="*/ 54693117 h 119"/>
                <a:gd name="T26" fmla="*/ 73147160 w 105"/>
                <a:gd name="T27" fmla="*/ 71785445 h 119"/>
                <a:gd name="T28" fmla="*/ 58517973 w 105"/>
                <a:gd name="T29" fmla="*/ 119642415 h 119"/>
                <a:gd name="T30" fmla="*/ 0 w 105"/>
                <a:gd name="T31" fmla="*/ 143570889 h 119"/>
                <a:gd name="T32" fmla="*/ 0 w 105"/>
                <a:gd name="T33" fmla="*/ 143570889 h 1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5"/>
                <a:gd name="T52" fmla="*/ 0 h 119"/>
                <a:gd name="T53" fmla="*/ 105 w 105"/>
                <a:gd name="T54" fmla="*/ 119 h 11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5" h="119">
                  <a:moveTo>
                    <a:pt x="0" y="84"/>
                  </a:moveTo>
                  <a:lnTo>
                    <a:pt x="0" y="84"/>
                  </a:lnTo>
                  <a:lnTo>
                    <a:pt x="14" y="118"/>
                  </a:lnTo>
                  <a:lnTo>
                    <a:pt x="39" y="113"/>
                  </a:lnTo>
                  <a:lnTo>
                    <a:pt x="78" y="83"/>
                  </a:lnTo>
                  <a:lnTo>
                    <a:pt x="77" y="69"/>
                  </a:lnTo>
                  <a:lnTo>
                    <a:pt x="103" y="43"/>
                  </a:lnTo>
                  <a:lnTo>
                    <a:pt x="104" y="35"/>
                  </a:lnTo>
                  <a:lnTo>
                    <a:pt x="90" y="20"/>
                  </a:lnTo>
                  <a:lnTo>
                    <a:pt x="58" y="0"/>
                  </a:lnTo>
                  <a:lnTo>
                    <a:pt x="50" y="1"/>
                  </a:lnTo>
                  <a:lnTo>
                    <a:pt x="54" y="11"/>
                  </a:lnTo>
                  <a:lnTo>
                    <a:pt x="43" y="32"/>
                  </a:lnTo>
                  <a:lnTo>
                    <a:pt x="50" y="42"/>
                  </a:lnTo>
                  <a:lnTo>
                    <a:pt x="40" y="70"/>
                  </a:lnTo>
                  <a:lnTo>
                    <a:pt x="0" y="84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7" name="Freeform 405"/>
            <p:cNvSpPr>
              <a:spLocks/>
            </p:cNvSpPr>
            <p:nvPr/>
          </p:nvSpPr>
          <p:spPr bwMode="auto">
            <a:xfrm>
              <a:off x="2595169" y="2450767"/>
              <a:ext cx="75243" cy="49033"/>
            </a:xfrm>
            <a:custGeom>
              <a:avLst/>
              <a:gdLst>
                <a:gd name="T0" fmla="*/ 0 w 111"/>
                <a:gd name="T1" fmla="*/ 39317863 h 57"/>
                <a:gd name="T2" fmla="*/ 0 w 111"/>
                <a:gd name="T3" fmla="*/ 39317863 h 57"/>
                <a:gd name="T4" fmla="*/ 21675035 w 111"/>
                <a:gd name="T5" fmla="*/ 0 h 57"/>
                <a:gd name="T6" fmla="*/ 88246756 w 111"/>
                <a:gd name="T7" fmla="*/ 25020341 h 57"/>
                <a:gd name="T8" fmla="*/ 123855015 w 111"/>
                <a:gd name="T9" fmla="*/ 62549509 h 57"/>
                <a:gd name="T10" fmla="*/ 170300826 w 111"/>
                <a:gd name="T11" fmla="*/ 62549509 h 57"/>
                <a:gd name="T12" fmla="*/ 167203860 w 111"/>
                <a:gd name="T13" fmla="*/ 100080026 h 57"/>
                <a:gd name="T14" fmla="*/ 57283304 w 111"/>
                <a:gd name="T15" fmla="*/ 76847032 h 57"/>
                <a:gd name="T16" fmla="*/ 0 w 111"/>
                <a:gd name="T17" fmla="*/ 39317863 h 57"/>
                <a:gd name="T18" fmla="*/ 0 w 111"/>
                <a:gd name="T19" fmla="*/ 39317863 h 5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1"/>
                <a:gd name="T31" fmla="*/ 0 h 57"/>
                <a:gd name="T32" fmla="*/ 111 w 111"/>
                <a:gd name="T33" fmla="*/ 57 h 5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1" h="57">
                  <a:moveTo>
                    <a:pt x="0" y="22"/>
                  </a:moveTo>
                  <a:lnTo>
                    <a:pt x="0" y="22"/>
                  </a:lnTo>
                  <a:lnTo>
                    <a:pt x="14" y="0"/>
                  </a:lnTo>
                  <a:lnTo>
                    <a:pt x="57" y="14"/>
                  </a:lnTo>
                  <a:lnTo>
                    <a:pt x="80" y="35"/>
                  </a:lnTo>
                  <a:lnTo>
                    <a:pt x="110" y="35"/>
                  </a:lnTo>
                  <a:lnTo>
                    <a:pt x="108" y="56"/>
                  </a:lnTo>
                  <a:lnTo>
                    <a:pt x="37" y="43"/>
                  </a:lnTo>
                  <a:lnTo>
                    <a:pt x="0" y="22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8" name="Freeform 407"/>
            <p:cNvSpPr>
              <a:spLocks/>
            </p:cNvSpPr>
            <p:nvPr/>
          </p:nvSpPr>
          <p:spPr bwMode="auto">
            <a:xfrm>
              <a:off x="2417008" y="2363937"/>
              <a:ext cx="156540" cy="167533"/>
            </a:xfrm>
            <a:custGeom>
              <a:avLst/>
              <a:gdLst>
                <a:gd name="T0" fmla="*/ 0 w 230"/>
                <a:gd name="T1" fmla="*/ 184855067 h 199"/>
                <a:gd name="T2" fmla="*/ 0 w 230"/>
                <a:gd name="T3" fmla="*/ 184855067 h 199"/>
                <a:gd name="T4" fmla="*/ 34336892 w 230"/>
                <a:gd name="T5" fmla="*/ 196837704 h 199"/>
                <a:gd name="T6" fmla="*/ 112372904 w 230"/>
                <a:gd name="T7" fmla="*/ 184855067 h 199"/>
                <a:gd name="T8" fmla="*/ 126419980 w 230"/>
                <a:gd name="T9" fmla="*/ 150623590 h 199"/>
                <a:gd name="T10" fmla="*/ 179485088 w 230"/>
                <a:gd name="T11" fmla="*/ 131794665 h 199"/>
                <a:gd name="T12" fmla="*/ 184167446 w 230"/>
                <a:gd name="T13" fmla="*/ 102696964 h 199"/>
                <a:gd name="T14" fmla="*/ 202895633 w 230"/>
                <a:gd name="T15" fmla="*/ 95850677 h 199"/>
                <a:gd name="T16" fmla="*/ 195092534 w 230"/>
                <a:gd name="T17" fmla="*/ 80446837 h 199"/>
                <a:gd name="T18" fmla="*/ 213821969 w 230"/>
                <a:gd name="T19" fmla="*/ 78734284 h 199"/>
                <a:gd name="T20" fmla="*/ 227867797 w 230"/>
                <a:gd name="T21" fmla="*/ 49636583 h 199"/>
                <a:gd name="T22" fmla="*/ 221625068 w 230"/>
                <a:gd name="T23" fmla="*/ 20538866 h 199"/>
                <a:gd name="T24" fmla="*/ 293419571 w 230"/>
                <a:gd name="T25" fmla="*/ 0 h 199"/>
                <a:gd name="T26" fmla="*/ 357409805 w 230"/>
                <a:gd name="T27" fmla="*/ 42790286 h 199"/>
                <a:gd name="T28" fmla="*/ 340240740 w 230"/>
                <a:gd name="T29" fmla="*/ 61617913 h 199"/>
                <a:gd name="T30" fmla="*/ 279372495 w 230"/>
                <a:gd name="T31" fmla="*/ 61617913 h 199"/>
                <a:gd name="T32" fmla="*/ 279372495 w 230"/>
                <a:gd name="T33" fmla="*/ 99274475 h 199"/>
                <a:gd name="T34" fmla="*/ 307465399 w 230"/>
                <a:gd name="T35" fmla="*/ 123237133 h 199"/>
                <a:gd name="T36" fmla="*/ 290297582 w 230"/>
                <a:gd name="T37" fmla="*/ 135218463 h 199"/>
                <a:gd name="T38" fmla="*/ 294979941 w 230"/>
                <a:gd name="T39" fmla="*/ 157469877 h 199"/>
                <a:gd name="T40" fmla="*/ 232550156 w 230"/>
                <a:gd name="T41" fmla="*/ 234492937 h 199"/>
                <a:gd name="T42" fmla="*/ 204457252 w 230"/>
                <a:gd name="T43" fmla="*/ 232781693 h 199"/>
                <a:gd name="T44" fmla="*/ 184167446 w 230"/>
                <a:gd name="T45" fmla="*/ 251609309 h 199"/>
                <a:gd name="T46" fmla="*/ 218503079 w 230"/>
                <a:gd name="T47" fmla="*/ 323497286 h 199"/>
                <a:gd name="T48" fmla="*/ 170120370 w 230"/>
                <a:gd name="T49" fmla="*/ 323497286 h 199"/>
                <a:gd name="T50" fmla="*/ 152952514 w 230"/>
                <a:gd name="T51" fmla="*/ 338902414 h 199"/>
                <a:gd name="T52" fmla="*/ 117055263 w 230"/>
                <a:gd name="T53" fmla="*/ 296110830 h 199"/>
                <a:gd name="T54" fmla="*/ 17167821 w 230"/>
                <a:gd name="T55" fmla="*/ 304669670 h 199"/>
                <a:gd name="T56" fmla="*/ 49943099 w 230"/>
                <a:gd name="T57" fmla="*/ 255031799 h 199"/>
                <a:gd name="T58" fmla="*/ 0 w 230"/>
                <a:gd name="T59" fmla="*/ 184855067 h 199"/>
                <a:gd name="T60" fmla="*/ 0 w 230"/>
                <a:gd name="T61" fmla="*/ 184855067 h 19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30"/>
                <a:gd name="T94" fmla="*/ 0 h 199"/>
                <a:gd name="T95" fmla="*/ 230 w 230"/>
                <a:gd name="T96" fmla="*/ 199 h 19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30" h="199">
                  <a:moveTo>
                    <a:pt x="0" y="108"/>
                  </a:moveTo>
                  <a:lnTo>
                    <a:pt x="0" y="108"/>
                  </a:lnTo>
                  <a:lnTo>
                    <a:pt x="22" y="115"/>
                  </a:lnTo>
                  <a:lnTo>
                    <a:pt x="72" y="108"/>
                  </a:lnTo>
                  <a:lnTo>
                    <a:pt x="81" y="88"/>
                  </a:lnTo>
                  <a:lnTo>
                    <a:pt x="115" y="77"/>
                  </a:lnTo>
                  <a:lnTo>
                    <a:pt x="118" y="60"/>
                  </a:lnTo>
                  <a:lnTo>
                    <a:pt x="130" y="56"/>
                  </a:lnTo>
                  <a:lnTo>
                    <a:pt x="125" y="47"/>
                  </a:lnTo>
                  <a:lnTo>
                    <a:pt x="137" y="46"/>
                  </a:lnTo>
                  <a:lnTo>
                    <a:pt x="146" y="29"/>
                  </a:lnTo>
                  <a:lnTo>
                    <a:pt x="142" y="12"/>
                  </a:lnTo>
                  <a:lnTo>
                    <a:pt x="188" y="0"/>
                  </a:lnTo>
                  <a:lnTo>
                    <a:pt x="229" y="25"/>
                  </a:lnTo>
                  <a:lnTo>
                    <a:pt x="218" y="36"/>
                  </a:lnTo>
                  <a:lnTo>
                    <a:pt x="179" y="36"/>
                  </a:lnTo>
                  <a:lnTo>
                    <a:pt x="179" y="58"/>
                  </a:lnTo>
                  <a:lnTo>
                    <a:pt x="197" y="72"/>
                  </a:lnTo>
                  <a:lnTo>
                    <a:pt x="186" y="79"/>
                  </a:lnTo>
                  <a:lnTo>
                    <a:pt x="189" y="92"/>
                  </a:lnTo>
                  <a:lnTo>
                    <a:pt x="149" y="137"/>
                  </a:lnTo>
                  <a:lnTo>
                    <a:pt x="131" y="136"/>
                  </a:lnTo>
                  <a:lnTo>
                    <a:pt x="118" y="147"/>
                  </a:lnTo>
                  <a:lnTo>
                    <a:pt x="140" y="189"/>
                  </a:lnTo>
                  <a:lnTo>
                    <a:pt x="109" y="189"/>
                  </a:lnTo>
                  <a:lnTo>
                    <a:pt x="98" y="198"/>
                  </a:lnTo>
                  <a:lnTo>
                    <a:pt x="75" y="173"/>
                  </a:lnTo>
                  <a:lnTo>
                    <a:pt x="11" y="178"/>
                  </a:lnTo>
                  <a:lnTo>
                    <a:pt x="32" y="149"/>
                  </a:lnTo>
                  <a:lnTo>
                    <a:pt x="0" y="108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9" name="Freeform 410"/>
            <p:cNvSpPr>
              <a:spLocks/>
            </p:cNvSpPr>
            <p:nvPr/>
          </p:nvSpPr>
          <p:spPr bwMode="auto">
            <a:xfrm>
              <a:off x="2101335" y="1670311"/>
              <a:ext cx="1516096" cy="628247"/>
            </a:xfrm>
            <a:custGeom>
              <a:avLst/>
              <a:gdLst>
                <a:gd name="T0" fmla="*/ 37309631 w 2232"/>
                <a:gd name="T1" fmla="*/ 710412683 h 748"/>
                <a:gd name="T2" fmla="*/ 66845385 w 2232"/>
                <a:gd name="T3" fmla="*/ 442943307 h 748"/>
                <a:gd name="T4" fmla="*/ 129026444 w 2232"/>
                <a:gd name="T5" fmla="*/ 374798509 h 748"/>
                <a:gd name="T6" fmla="*/ 167890879 w 2232"/>
                <a:gd name="T7" fmla="*/ 560493703 h 748"/>
                <a:gd name="T8" fmla="*/ 300026834 w 2232"/>
                <a:gd name="T9" fmla="*/ 560493703 h 748"/>
                <a:gd name="T10" fmla="*/ 421280687 w 2232"/>
                <a:gd name="T11" fmla="*/ 431017413 h 748"/>
                <a:gd name="T12" fmla="*/ 592281039 w 2232"/>
                <a:gd name="T13" fmla="*/ 420796150 h 748"/>
                <a:gd name="T14" fmla="*/ 879870995 w 2232"/>
                <a:gd name="T15" fmla="*/ 419092823 h 748"/>
                <a:gd name="T16" fmla="*/ 881425770 w 2232"/>
                <a:gd name="T17" fmla="*/ 270877252 h 748"/>
                <a:gd name="T18" fmla="*/ 990243836 w 2232"/>
                <a:gd name="T19" fmla="*/ 408870255 h 748"/>
                <a:gd name="T20" fmla="*/ 1008898646 w 2232"/>
                <a:gd name="T21" fmla="*/ 398648993 h 748"/>
                <a:gd name="T22" fmla="*/ 1089734496 w 2232"/>
                <a:gd name="T23" fmla="*/ 417389497 h 748"/>
                <a:gd name="T24" fmla="*/ 1035326087 w 2232"/>
                <a:gd name="T25" fmla="*/ 238507527 h 748"/>
                <a:gd name="T26" fmla="*/ 1094397576 w 2232"/>
                <a:gd name="T27" fmla="*/ 247026768 h 748"/>
                <a:gd name="T28" fmla="*/ 1139479826 w 2232"/>
                <a:gd name="T29" fmla="*/ 195917844 h 748"/>
                <a:gd name="T30" fmla="*/ 1400642498 w 2232"/>
                <a:gd name="T31" fmla="*/ 78367386 h 748"/>
                <a:gd name="T32" fmla="*/ 1576305929 w 2232"/>
                <a:gd name="T33" fmla="*/ 56220229 h 748"/>
                <a:gd name="T34" fmla="*/ 1786169430 w 2232"/>
                <a:gd name="T35" fmla="*/ 47700987 h 748"/>
                <a:gd name="T36" fmla="*/ 1699115726 w 2232"/>
                <a:gd name="T37" fmla="*/ 223174980 h 748"/>
                <a:gd name="T38" fmla="*/ 1835914761 w 2232"/>
                <a:gd name="T39" fmla="*/ 209545759 h 748"/>
                <a:gd name="T40" fmla="*/ 2044223487 w 2232"/>
                <a:gd name="T41" fmla="*/ 218065001 h 748"/>
                <a:gd name="T42" fmla="*/ 2147483647 w 2232"/>
                <a:gd name="T43" fmla="*/ 284506472 h 748"/>
                <a:gd name="T44" fmla="*/ 2147483647 w 2232"/>
                <a:gd name="T45" fmla="*/ 267469294 h 748"/>
                <a:gd name="T46" fmla="*/ 2147483647 w 2232"/>
                <a:gd name="T47" fmla="*/ 371390551 h 748"/>
                <a:gd name="T48" fmla="*/ 2147483647 w 2232"/>
                <a:gd name="T49" fmla="*/ 361169288 h 748"/>
                <a:gd name="T50" fmla="*/ 2147483647 w 2232"/>
                <a:gd name="T51" fmla="*/ 459979180 h 748"/>
                <a:gd name="T52" fmla="*/ 2147483647 w 2232"/>
                <a:gd name="T53" fmla="*/ 562197029 h 748"/>
                <a:gd name="T54" fmla="*/ 2147483647 w 2232"/>
                <a:gd name="T55" fmla="*/ 492348905 h 748"/>
                <a:gd name="T56" fmla="*/ 2147483647 w 2232"/>
                <a:gd name="T57" fmla="*/ 613305954 h 748"/>
                <a:gd name="T58" fmla="*/ 2147483647 w 2232"/>
                <a:gd name="T59" fmla="*/ 725746535 h 748"/>
                <a:gd name="T60" fmla="*/ 2147483647 w 2232"/>
                <a:gd name="T61" fmla="*/ 850110236 h 748"/>
                <a:gd name="T62" fmla="*/ 2147483647 w 2232"/>
                <a:gd name="T63" fmla="*/ 982994484 h 748"/>
                <a:gd name="T64" fmla="*/ 2147483647 w 2232"/>
                <a:gd name="T65" fmla="*/ 689970157 h 748"/>
                <a:gd name="T66" fmla="*/ 2147483647 w 2232"/>
                <a:gd name="T67" fmla="*/ 662711553 h 748"/>
                <a:gd name="T68" fmla="*/ 2147483647 w 2232"/>
                <a:gd name="T69" fmla="*/ 747893692 h 748"/>
                <a:gd name="T70" fmla="*/ 2147483647 w 2232"/>
                <a:gd name="T71" fmla="*/ 919959665 h 748"/>
                <a:gd name="T72" fmla="*/ 2147483647 w 2232"/>
                <a:gd name="T73" fmla="*/ 974475243 h 748"/>
                <a:gd name="T74" fmla="*/ 2147483647 w 2232"/>
                <a:gd name="T75" fmla="*/ 1257278307 h 748"/>
                <a:gd name="T76" fmla="*/ 2135941517 w 2232"/>
                <a:gd name="T77" fmla="*/ 1051139282 h 748"/>
                <a:gd name="T78" fmla="*/ 1898097047 w 2232"/>
                <a:gd name="T79" fmla="*/ 1042621346 h 748"/>
                <a:gd name="T80" fmla="*/ 1507907035 w 2232"/>
                <a:gd name="T81" fmla="*/ 998327031 h 748"/>
                <a:gd name="T82" fmla="*/ 1147252456 w 2232"/>
                <a:gd name="T83" fmla="*/ 1042621346 h 748"/>
                <a:gd name="T84" fmla="*/ 1016671276 w 2232"/>
                <a:gd name="T85" fmla="*/ 1001733684 h 748"/>
                <a:gd name="T86" fmla="*/ 778825559 w 2232"/>
                <a:gd name="T87" fmla="*/ 877368677 h 748"/>
                <a:gd name="T88" fmla="*/ 620262008 w 2232"/>
                <a:gd name="T89" fmla="*/ 916553013 h 748"/>
                <a:gd name="T90" fmla="*/ 645134673 w 2232"/>
                <a:gd name="T91" fmla="*/ 1001733684 h 748"/>
                <a:gd name="T92" fmla="*/ 553416642 w 2232"/>
                <a:gd name="T93" fmla="*/ 993215747 h 748"/>
                <a:gd name="T94" fmla="*/ 415062832 w 2232"/>
                <a:gd name="T95" fmla="*/ 1013659578 h 748"/>
                <a:gd name="T96" fmla="*/ 401072348 w 2232"/>
                <a:gd name="T97" fmla="*/ 1097136923 h 748"/>
                <a:gd name="T98" fmla="*/ 452372453 w 2232"/>
                <a:gd name="T99" fmla="*/ 1161875068 h 748"/>
                <a:gd name="T100" fmla="*/ 411953282 w 2232"/>
                <a:gd name="T101" fmla="*/ 1253870349 h 748"/>
                <a:gd name="T102" fmla="*/ 290699429 w 2232"/>
                <a:gd name="T103" fmla="*/ 1206169383 h 748"/>
                <a:gd name="T104" fmla="*/ 272044619 w 2232"/>
                <a:gd name="T105" fmla="*/ 1092025639 h 748"/>
                <a:gd name="T106" fmla="*/ 138353849 w 2232"/>
                <a:gd name="T107" fmla="*/ 1000030358 h 748"/>
                <a:gd name="T108" fmla="*/ 93272845 w 2232"/>
                <a:gd name="T109" fmla="*/ 954032717 h 748"/>
                <a:gd name="T110" fmla="*/ 6217857 w 2232"/>
                <a:gd name="T111" fmla="*/ 880776635 h 74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232"/>
                <a:gd name="T169" fmla="*/ 0 h 748"/>
                <a:gd name="T170" fmla="*/ 2232 w 2232"/>
                <a:gd name="T171" fmla="*/ 748 h 74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232" h="748">
                  <a:moveTo>
                    <a:pt x="8" y="492"/>
                  </a:moveTo>
                  <a:lnTo>
                    <a:pt x="13" y="474"/>
                  </a:lnTo>
                  <a:lnTo>
                    <a:pt x="22" y="458"/>
                  </a:lnTo>
                  <a:lnTo>
                    <a:pt x="15" y="439"/>
                  </a:lnTo>
                  <a:lnTo>
                    <a:pt x="15" y="428"/>
                  </a:lnTo>
                  <a:lnTo>
                    <a:pt x="46" y="423"/>
                  </a:lnTo>
                  <a:lnTo>
                    <a:pt x="24" y="417"/>
                  </a:lnTo>
                  <a:lnTo>
                    <a:pt x="25" y="409"/>
                  </a:lnTo>
                  <a:lnTo>
                    <a:pt x="11" y="411"/>
                  </a:lnTo>
                  <a:lnTo>
                    <a:pt x="63" y="367"/>
                  </a:lnTo>
                  <a:lnTo>
                    <a:pt x="40" y="321"/>
                  </a:lnTo>
                  <a:lnTo>
                    <a:pt x="46" y="299"/>
                  </a:lnTo>
                  <a:lnTo>
                    <a:pt x="32" y="274"/>
                  </a:lnTo>
                  <a:lnTo>
                    <a:pt x="43" y="260"/>
                  </a:lnTo>
                  <a:lnTo>
                    <a:pt x="24" y="241"/>
                  </a:lnTo>
                  <a:lnTo>
                    <a:pt x="29" y="225"/>
                  </a:lnTo>
                  <a:lnTo>
                    <a:pt x="55" y="207"/>
                  </a:lnTo>
                  <a:lnTo>
                    <a:pt x="69" y="205"/>
                  </a:lnTo>
                  <a:lnTo>
                    <a:pt x="86" y="209"/>
                  </a:lnTo>
                  <a:lnTo>
                    <a:pt x="71" y="213"/>
                  </a:lnTo>
                  <a:lnTo>
                    <a:pt x="83" y="220"/>
                  </a:lnTo>
                  <a:lnTo>
                    <a:pt x="123" y="222"/>
                  </a:lnTo>
                  <a:lnTo>
                    <a:pt x="195" y="259"/>
                  </a:lnTo>
                  <a:lnTo>
                    <a:pt x="196" y="277"/>
                  </a:lnTo>
                  <a:lnTo>
                    <a:pt x="166" y="294"/>
                  </a:lnTo>
                  <a:lnTo>
                    <a:pt x="69" y="271"/>
                  </a:lnTo>
                  <a:lnTo>
                    <a:pt x="109" y="298"/>
                  </a:lnTo>
                  <a:lnTo>
                    <a:pt x="108" y="329"/>
                  </a:lnTo>
                  <a:lnTo>
                    <a:pt x="146" y="344"/>
                  </a:lnTo>
                  <a:lnTo>
                    <a:pt x="157" y="342"/>
                  </a:lnTo>
                  <a:lnTo>
                    <a:pt x="151" y="329"/>
                  </a:lnTo>
                  <a:lnTo>
                    <a:pt x="133" y="324"/>
                  </a:lnTo>
                  <a:lnTo>
                    <a:pt x="138" y="313"/>
                  </a:lnTo>
                  <a:lnTo>
                    <a:pt x="155" y="325"/>
                  </a:lnTo>
                  <a:lnTo>
                    <a:pt x="193" y="329"/>
                  </a:lnTo>
                  <a:lnTo>
                    <a:pt x="177" y="304"/>
                  </a:lnTo>
                  <a:lnTo>
                    <a:pt x="212" y="284"/>
                  </a:lnTo>
                  <a:lnTo>
                    <a:pt x="237" y="298"/>
                  </a:lnTo>
                  <a:lnTo>
                    <a:pt x="236" y="243"/>
                  </a:lnTo>
                  <a:lnTo>
                    <a:pt x="226" y="234"/>
                  </a:lnTo>
                  <a:lnTo>
                    <a:pt x="268" y="247"/>
                  </a:lnTo>
                  <a:lnTo>
                    <a:pt x="271" y="253"/>
                  </a:lnTo>
                  <a:lnTo>
                    <a:pt x="248" y="263"/>
                  </a:lnTo>
                  <a:lnTo>
                    <a:pt x="271" y="281"/>
                  </a:lnTo>
                  <a:lnTo>
                    <a:pt x="290" y="260"/>
                  </a:lnTo>
                  <a:lnTo>
                    <a:pt x="368" y="227"/>
                  </a:lnTo>
                  <a:lnTo>
                    <a:pt x="380" y="226"/>
                  </a:lnTo>
                  <a:lnTo>
                    <a:pt x="368" y="231"/>
                  </a:lnTo>
                  <a:lnTo>
                    <a:pt x="381" y="247"/>
                  </a:lnTo>
                  <a:lnTo>
                    <a:pt x="438" y="226"/>
                  </a:lnTo>
                  <a:lnTo>
                    <a:pt x="451" y="241"/>
                  </a:lnTo>
                  <a:lnTo>
                    <a:pt x="464" y="230"/>
                  </a:lnTo>
                  <a:lnTo>
                    <a:pt x="457" y="212"/>
                  </a:lnTo>
                  <a:lnTo>
                    <a:pt x="465" y="206"/>
                  </a:lnTo>
                  <a:lnTo>
                    <a:pt x="509" y="215"/>
                  </a:lnTo>
                  <a:lnTo>
                    <a:pt x="566" y="246"/>
                  </a:lnTo>
                  <a:lnTo>
                    <a:pt x="577" y="231"/>
                  </a:lnTo>
                  <a:lnTo>
                    <a:pt x="565" y="215"/>
                  </a:lnTo>
                  <a:lnTo>
                    <a:pt x="547" y="211"/>
                  </a:lnTo>
                  <a:lnTo>
                    <a:pt x="554" y="186"/>
                  </a:lnTo>
                  <a:lnTo>
                    <a:pt x="542" y="183"/>
                  </a:lnTo>
                  <a:lnTo>
                    <a:pt x="546" y="171"/>
                  </a:lnTo>
                  <a:lnTo>
                    <a:pt x="567" y="159"/>
                  </a:lnTo>
                  <a:lnTo>
                    <a:pt x="581" y="129"/>
                  </a:lnTo>
                  <a:lnTo>
                    <a:pt x="610" y="130"/>
                  </a:lnTo>
                  <a:lnTo>
                    <a:pt x="625" y="134"/>
                  </a:lnTo>
                  <a:lnTo>
                    <a:pt x="614" y="166"/>
                  </a:lnTo>
                  <a:lnTo>
                    <a:pt x="626" y="181"/>
                  </a:lnTo>
                  <a:lnTo>
                    <a:pt x="622" y="225"/>
                  </a:lnTo>
                  <a:lnTo>
                    <a:pt x="637" y="240"/>
                  </a:lnTo>
                  <a:lnTo>
                    <a:pt x="631" y="256"/>
                  </a:lnTo>
                  <a:lnTo>
                    <a:pt x="609" y="268"/>
                  </a:lnTo>
                  <a:lnTo>
                    <a:pt x="616" y="274"/>
                  </a:lnTo>
                  <a:lnTo>
                    <a:pt x="586" y="280"/>
                  </a:lnTo>
                  <a:lnTo>
                    <a:pt x="618" y="291"/>
                  </a:lnTo>
                  <a:lnTo>
                    <a:pt x="653" y="256"/>
                  </a:lnTo>
                  <a:lnTo>
                    <a:pt x="649" y="234"/>
                  </a:lnTo>
                  <a:lnTo>
                    <a:pt x="661" y="231"/>
                  </a:lnTo>
                  <a:lnTo>
                    <a:pt x="680" y="227"/>
                  </a:lnTo>
                  <a:lnTo>
                    <a:pt x="689" y="239"/>
                  </a:lnTo>
                  <a:lnTo>
                    <a:pt x="688" y="256"/>
                  </a:lnTo>
                  <a:lnTo>
                    <a:pt x="711" y="261"/>
                  </a:lnTo>
                  <a:lnTo>
                    <a:pt x="693" y="255"/>
                  </a:lnTo>
                  <a:lnTo>
                    <a:pt x="701" y="245"/>
                  </a:lnTo>
                  <a:lnTo>
                    <a:pt x="694" y="231"/>
                  </a:lnTo>
                  <a:lnTo>
                    <a:pt x="641" y="221"/>
                  </a:lnTo>
                  <a:lnTo>
                    <a:pt x="649" y="187"/>
                  </a:lnTo>
                  <a:lnTo>
                    <a:pt x="631" y="166"/>
                  </a:lnTo>
                  <a:lnTo>
                    <a:pt x="657" y="146"/>
                  </a:lnTo>
                  <a:lnTo>
                    <a:pt x="654" y="132"/>
                  </a:lnTo>
                  <a:lnTo>
                    <a:pt x="666" y="140"/>
                  </a:lnTo>
                  <a:lnTo>
                    <a:pt x="660" y="167"/>
                  </a:lnTo>
                  <a:lnTo>
                    <a:pt x="668" y="171"/>
                  </a:lnTo>
                  <a:lnTo>
                    <a:pt x="704" y="180"/>
                  </a:lnTo>
                  <a:lnTo>
                    <a:pt x="672" y="157"/>
                  </a:lnTo>
                  <a:lnTo>
                    <a:pt x="696" y="158"/>
                  </a:lnTo>
                  <a:lnTo>
                    <a:pt x="691" y="149"/>
                  </a:lnTo>
                  <a:lnTo>
                    <a:pt x="704" y="145"/>
                  </a:lnTo>
                  <a:lnTo>
                    <a:pt x="770" y="162"/>
                  </a:lnTo>
                  <a:lnTo>
                    <a:pt x="757" y="174"/>
                  </a:lnTo>
                  <a:lnTo>
                    <a:pt x="756" y="192"/>
                  </a:lnTo>
                  <a:lnTo>
                    <a:pt x="769" y="202"/>
                  </a:lnTo>
                  <a:lnTo>
                    <a:pt x="776" y="162"/>
                  </a:lnTo>
                  <a:lnTo>
                    <a:pt x="740" y="142"/>
                  </a:lnTo>
                  <a:lnTo>
                    <a:pt x="733" y="115"/>
                  </a:lnTo>
                  <a:lnTo>
                    <a:pt x="816" y="105"/>
                  </a:lnTo>
                  <a:lnTo>
                    <a:pt x="806" y="79"/>
                  </a:lnTo>
                  <a:lnTo>
                    <a:pt x="816" y="85"/>
                  </a:lnTo>
                  <a:lnTo>
                    <a:pt x="830" y="75"/>
                  </a:lnTo>
                  <a:lnTo>
                    <a:pt x="820" y="72"/>
                  </a:lnTo>
                  <a:lnTo>
                    <a:pt x="908" y="51"/>
                  </a:lnTo>
                  <a:lnTo>
                    <a:pt x="901" y="46"/>
                  </a:lnTo>
                  <a:lnTo>
                    <a:pt x="941" y="43"/>
                  </a:lnTo>
                  <a:lnTo>
                    <a:pt x="941" y="50"/>
                  </a:lnTo>
                  <a:lnTo>
                    <a:pt x="951" y="50"/>
                  </a:lnTo>
                  <a:lnTo>
                    <a:pt x="980" y="41"/>
                  </a:lnTo>
                  <a:lnTo>
                    <a:pt x="994" y="46"/>
                  </a:lnTo>
                  <a:lnTo>
                    <a:pt x="981" y="35"/>
                  </a:lnTo>
                  <a:lnTo>
                    <a:pt x="1014" y="33"/>
                  </a:lnTo>
                  <a:lnTo>
                    <a:pt x="1015" y="19"/>
                  </a:lnTo>
                  <a:lnTo>
                    <a:pt x="1054" y="0"/>
                  </a:lnTo>
                  <a:lnTo>
                    <a:pt x="1081" y="11"/>
                  </a:lnTo>
                  <a:lnTo>
                    <a:pt x="1058" y="21"/>
                  </a:lnTo>
                  <a:lnTo>
                    <a:pt x="1098" y="20"/>
                  </a:lnTo>
                  <a:lnTo>
                    <a:pt x="1082" y="35"/>
                  </a:lnTo>
                  <a:lnTo>
                    <a:pt x="1149" y="28"/>
                  </a:lnTo>
                  <a:lnTo>
                    <a:pt x="1186" y="50"/>
                  </a:lnTo>
                  <a:lnTo>
                    <a:pt x="1181" y="59"/>
                  </a:lnTo>
                  <a:lnTo>
                    <a:pt x="1168" y="54"/>
                  </a:lnTo>
                  <a:lnTo>
                    <a:pt x="1185" y="61"/>
                  </a:lnTo>
                  <a:lnTo>
                    <a:pt x="1177" y="74"/>
                  </a:lnTo>
                  <a:lnTo>
                    <a:pt x="1054" y="139"/>
                  </a:lnTo>
                  <a:lnTo>
                    <a:pt x="1093" y="131"/>
                  </a:lnTo>
                  <a:lnTo>
                    <a:pt x="1085" y="123"/>
                  </a:lnTo>
                  <a:lnTo>
                    <a:pt x="1147" y="110"/>
                  </a:lnTo>
                  <a:lnTo>
                    <a:pt x="1130" y="113"/>
                  </a:lnTo>
                  <a:lnTo>
                    <a:pt x="1134" y="101"/>
                  </a:lnTo>
                  <a:lnTo>
                    <a:pt x="1168" y="110"/>
                  </a:lnTo>
                  <a:lnTo>
                    <a:pt x="1174" y="101"/>
                  </a:lnTo>
                  <a:lnTo>
                    <a:pt x="1181" y="123"/>
                  </a:lnTo>
                  <a:lnTo>
                    <a:pt x="1198" y="124"/>
                  </a:lnTo>
                  <a:lnTo>
                    <a:pt x="1183" y="115"/>
                  </a:lnTo>
                  <a:lnTo>
                    <a:pt x="1215" y="110"/>
                  </a:lnTo>
                  <a:lnTo>
                    <a:pt x="1255" y="115"/>
                  </a:lnTo>
                  <a:lnTo>
                    <a:pt x="1251" y="123"/>
                  </a:lnTo>
                  <a:lnTo>
                    <a:pt x="1285" y="129"/>
                  </a:lnTo>
                  <a:lnTo>
                    <a:pt x="1315" y="128"/>
                  </a:lnTo>
                  <a:lnTo>
                    <a:pt x="1316" y="108"/>
                  </a:lnTo>
                  <a:lnTo>
                    <a:pt x="1325" y="105"/>
                  </a:lnTo>
                  <a:lnTo>
                    <a:pt x="1401" y="128"/>
                  </a:lnTo>
                  <a:lnTo>
                    <a:pt x="1390" y="162"/>
                  </a:lnTo>
                  <a:lnTo>
                    <a:pt x="1426" y="186"/>
                  </a:lnTo>
                  <a:lnTo>
                    <a:pt x="1445" y="153"/>
                  </a:lnTo>
                  <a:lnTo>
                    <a:pt x="1458" y="167"/>
                  </a:lnTo>
                  <a:lnTo>
                    <a:pt x="1483" y="162"/>
                  </a:lnTo>
                  <a:lnTo>
                    <a:pt x="1517" y="174"/>
                  </a:lnTo>
                  <a:lnTo>
                    <a:pt x="1544" y="167"/>
                  </a:lnTo>
                  <a:lnTo>
                    <a:pt x="1541" y="153"/>
                  </a:lnTo>
                  <a:lnTo>
                    <a:pt x="1560" y="132"/>
                  </a:lnTo>
                  <a:lnTo>
                    <a:pt x="1674" y="147"/>
                  </a:lnTo>
                  <a:lnTo>
                    <a:pt x="1681" y="157"/>
                  </a:lnTo>
                  <a:lnTo>
                    <a:pt x="1667" y="162"/>
                  </a:lnTo>
                  <a:lnTo>
                    <a:pt x="1703" y="167"/>
                  </a:lnTo>
                  <a:lnTo>
                    <a:pt x="1717" y="183"/>
                  </a:lnTo>
                  <a:lnTo>
                    <a:pt x="1802" y="180"/>
                  </a:lnTo>
                  <a:lnTo>
                    <a:pt x="1818" y="192"/>
                  </a:lnTo>
                  <a:lnTo>
                    <a:pt x="1812" y="207"/>
                  </a:lnTo>
                  <a:lnTo>
                    <a:pt x="1837" y="218"/>
                  </a:lnTo>
                  <a:lnTo>
                    <a:pt x="1850" y="209"/>
                  </a:lnTo>
                  <a:lnTo>
                    <a:pt x="1910" y="216"/>
                  </a:lnTo>
                  <a:lnTo>
                    <a:pt x="1923" y="207"/>
                  </a:lnTo>
                  <a:lnTo>
                    <a:pt x="1930" y="221"/>
                  </a:lnTo>
                  <a:lnTo>
                    <a:pt x="1955" y="232"/>
                  </a:lnTo>
                  <a:lnTo>
                    <a:pt x="1967" y="224"/>
                  </a:lnTo>
                  <a:lnTo>
                    <a:pt x="1955" y="212"/>
                  </a:lnTo>
                  <a:lnTo>
                    <a:pt x="1962" y="202"/>
                  </a:lnTo>
                  <a:lnTo>
                    <a:pt x="2068" y="217"/>
                  </a:lnTo>
                  <a:lnTo>
                    <a:pt x="2138" y="257"/>
                  </a:lnTo>
                  <a:lnTo>
                    <a:pt x="2153" y="257"/>
                  </a:lnTo>
                  <a:lnTo>
                    <a:pt x="2171" y="289"/>
                  </a:lnTo>
                  <a:lnTo>
                    <a:pt x="2164" y="271"/>
                  </a:lnTo>
                  <a:lnTo>
                    <a:pt x="2175" y="270"/>
                  </a:lnTo>
                  <a:lnTo>
                    <a:pt x="2182" y="276"/>
                  </a:lnTo>
                  <a:lnTo>
                    <a:pt x="2202" y="274"/>
                  </a:lnTo>
                  <a:lnTo>
                    <a:pt x="2231" y="293"/>
                  </a:lnTo>
                  <a:lnTo>
                    <a:pt x="2190" y="313"/>
                  </a:lnTo>
                  <a:lnTo>
                    <a:pt x="2198" y="319"/>
                  </a:lnTo>
                  <a:lnTo>
                    <a:pt x="2184" y="322"/>
                  </a:lnTo>
                  <a:lnTo>
                    <a:pt x="2196" y="330"/>
                  </a:lnTo>
                  <a:lnTo>
                    <a:pt x="2171" y="330"/>
                  </a:lnTo>
                  <a:lnTo>
                    <a:pt x="2163" y="319"/>
                  </a:lnTo>
                  <a:lnTo>
                    <a:pt x="2153" y="323"/>
                  </a:lnTo>
                  <a:lnTo>
                    <a:pt x="2138" y="304"/>
                  </a:lnTo>
                  <a:lnTo>
                    <a:pt x="2110" y="305"/>
                  </a:lnTo>
                  <a:lnTo>
                    <a:pt x="2103" y="294"/>
                  </a:lnTo>
                  <a:lnTo>
                    <a:pt x="2110" y="289"/>
                  </a:lnTo>
                  <a:lnTo>
                    <a:pt x="2099" y="289"/>
                  </a:lnTo>
                  <a:lnTo>
                    <a:pt x="2090" y="293"/>
                  </a:lnTo>
                  <a:lnTo>
                    <a:pt x="2100" y="306"/>
                  </a:lnTo>
                  <a:lnTo>
                    <a:pt x="2094" y="313"/>
                  </a:lnTo>
                  <a:lnTo>
                    <a:pt x="2071" y="326"/>
                  </a:lnTo>
                  <a:lnTo>
                    <a:pt x="2055" y="324"/>
                  </a:lnTo>
                  <a:lnTo>
                    <a:pt x="2081" y="360"/>
                  </a:lnTo>
                  <a:lnTo>
                    <a:pt x="2077" y="374"/>
                  </a:lnTo>
                  <a:lnTo>
                    <a:pt x="2050" y="364"/>
                  </a:lnTo>
                  <a:lnTo>
                    <a:pt x="2051" y="370"/>
                  </a:lnTo>
                  <a:lnTo>
                    <a:pt x="2002" y="388"/>
                  </a:lnTo>
                  <a:lnTo>
                    <a:pt x="1958" y="425"/>
                  </a:lnTo>
                  <a:lnTo>
                    <a:pt x="1928" y="411"/>
                  </a:lnTo>
                  <a:lnTo>
                    <a:pt x="1900" y="426"/>
                  </a:lnTo>
                  <a:lnTo>
                    <a:pt x="1900" y="412"/>
                  </a:lnTo>
                  <a:lnTo>
                    <a:pt x="1885" y="427"/>
                  </a:lnTo>
                  <a:lnTo>
                    <a:pt x="1865" y="425"/>
                  </a:lnTo>
                  <a:lnTo>
                    <a:pt x="1845" y="461"/>
                  </a:lnTo>
                  <a:lnTo>
                    <a:pt x="1861" y="469"/>
                  </a:lnTo>
                  <a:lnTo>
                    <a:pt x="1854" y="480"/>
                  </a:lnTo>
                  <a:lnTo>
                    <a:pt x="1862" y="499"/>
                  </a:lnTo>
                  <a:lnTo>
                    <a:pt x="1848" y="496"/>
                  </a:lnTo>
                  <a:lnTo>
                    <a:pt x="1840" y="512"/>
                  </a:lnTo>
                  <a:lnTo>
                    <a:pt x="1845" y="526"/>
                  </a:lnTo>
                  <a:lnTo>
                    <a:pt x="1815" y="539"/>
                  </a:lnTo>
                  <a:lnTo>
                    <a:pt x="1818" y="555"/>
                  </a:lnTo>
                  <a:lnTo>
                    <a:pt x="1798" y="559"/>
                  </a:lnTo>
                  <a:lnTo>
                    <a:pt x="1792" y="577"/>
                  </a:lnTo>
                  <a:lnTo>
                    <a:pt x="1774" y="596"/>
                  </a:lnTo>
                  <a:lnTo>
                    <a:pt x="1759" y="526"/>
                  </a:lnTo>
                  <a:lnTo>
                    <a:pt x="1761" y="489"/>
                  </a:lnTo>
                  <a:lnTo>
                    <a:pt x="1774" y="466"/>
                  </a:lnTo>
                  <a:lnTo>
                    <a:pt x="1795" y="462"/>
                  </a:lnTo>
                  <a:lnTo>
                    <a:pt x="1843" y="415"/>
                  </a:lnTo>
                  <a:lnTo>
                    <a:pt x="1867" y="405"/>
                  </a:lnTo>
                  <a:lnTo>
                    <a:pt x="1874" y="378"/>
                  </a:lnTo>
                  <a:lnTo>
                    <a:pt x="1885" y="370"/>
                  </a:lnTo>
                  <a:lnTo>
                    <a:pt x="1866" y="370"/>
                  </a:lnTo>
                  <a:lnTo>
                    <a:pt x="1860" y="392"/>
                  </a:lnTo>
                  <a:lnTo>
                    <a:pt x="1819" y="411"/>
                  </a:lnTo>
                  <a:lnTo>
                    <a:pt x="1823" y="383"/>
                  </a:lnTo>
                  <a:lnTo>
                    <a:pt x="1779" y="389"/>
                  </a:lnTo>
                  <a:lnTo>
                    <a:pt x="1738" y="426"/>
                  </a:lnTo>
                  <a:lnTo>
                    <a:pt x="1746" y="441"/>
                  </a:lnTo>
                  <a:lnTo>
                    <a:pt x="1702" y="446"/>
                  </a:lnTo>
                  <a:lnTo>
                    <a:pt x="1696" y="442"/>
                  </a:lnTo>
                  <a:lnTo>
                    <a:pt x="1711" y="439"/>
                  </a:lnTo>
                  <a:lnTo>
                    <a:pt x="1674" y="430"/>
                  </a:lnTo>
                  <a:lnTo>
                    <a:pt x="1664" y="439"/>
                  </a:lnTo>
                  <a:lnTo>
                    <a:pt x="1580" y="440"/>
                  </a:lnTo>
                  <a:lnTo>
                    <a:pt x="1480" y="525"/>
                  </a:lnTo>
                  <a:lnTo>
                    <a:pt x="1500" y="529"/>
                  </a:lnTo>
                  <a:lnTo>
                    <a:pt x="1500" y="544"/>
                  </a:lnTo>
                  <a:lnTo>
                    <a:pt x="1512" y="534"/>
                  </a:lnTo>
                  <a:lnTo>
                    <a:pt x="1509" y="547"/>
                  </a:lnTo>
                  <a:lnTo>
                    <a:pt x="1524" y="540"/>
                  </a:lnTo>
                  <a:lnTo>
                    <a:pt x="1522" y="548"/>
                  </a:lnTo>
                  <a:lnTo>
                    <a:pt x="1527" y="534"/>
                  </a:lnTo>
                  <a:lnTo>
                    <a:pt x="1541" y="535"/>
                  </a:lnTo>
                  <a:lnTo>
                    <a:pt x="1563" y="553"/>
                  </a:lnTo>
                  <a:lnTo>
                    <a:pt x="1544" y="554"/>
                  </a:lnTo>
                  <a:lnTo>
                    <a:pt x="1561" y="560"/>
                  </a:lnTo>
                  <a:lnTo>
                    <a:pt x="1564" y="572"/>
                  </a:lnTo>
                  <a:lnTo>
                    <a:pt x="1551" y="599"/>
                  </a:lnTo>
                  <a:lnTo>
                    <a:pt x="1548" y="640"/>
                  </a:lnTo>
                  <a:lnTo>
                    <a:pt x="1478" y="725"/>
                  </a:lnTo>
                  <a:lnTo>
                    <a:pt x="1453" y="736"/>
                  </a:lnTo>
                  <a:lnTo>
                    <a:pt x="1434" y="725"/>
                  </a:lnTo>
                  <a:lnTo>
                    <a:pt x="1417" y="741"/>
                  </a:lnTo>
                  <a:lnTo>
                    <a:pt x="1416" y="738"/>
                  </a:lnTo>
                  <a:lnTo>
                    <a:pt x="1425" y="725"/>
                  </a:lnTo>
                  <a:lnTo>
                    <a:pt x="1421" y="703"/>
                  </a:lnTo>
                  <a:lnTo>
                    <a:pt x="1451" y="695"/>
                  </a:lnTo>
                  <a:lnTo>
                    <a:pt x="1474" y="638"/>
                  </a:lnTo>
                  <a:lnTo>
                    <a:pt x="1423" y="652"/>
                  </a:lnTo>
                  <a:lnTo>
                    <a:pt x="1416" y="630"/>
                  </a:lnTo>
                  <a:lnTo>
                    <a:pt x="1374" y="617"/>
                  </a:lnTo>
                  <a:lnTo>
                    <a:pt x="1349" y="559"/>
                  </a:lnTo>
                  <a:lnTo>
                    <a:pt x="1321" y="548"/>
                  </a:lnTo>
                  <a:lnTo>
                    <a:pt x="1272" y="564"/>
                  </a:lnTo>
                  <a:lnTo>
                    <a:pt x="1282" y="576"/>
                  </a:lnTo>
                  <a:lnTo>
                    <a:pt x="1261" y="611"/>
                  </a:lnTo>
                  <a:lnTo>
                    <a:pt x="1242" y="620"/>
                  </a:lnTo>
                  <a:lnTo>
                    <a:pt x="1221" y="612"/>
                  </a:lnTo>
                  <a:lnTo>
                    <a:pt x="1196" y="608"/>
                  </a:lnTo>
                  <a:lnTo>
                    <a:pt x="1131" y="624"/>
                  </a:lnTo>
                  <a:lnTo>
                    <a:pt x="1075" y="601"/>
                  </a:lnTo>
                  <a:lnTo>
                    <a:pt x="1038" y="604"/>
                  </a:lnTo>
                  <a:lnTo>
                    <a:pt x="1025" y="585"/>
                  </a:lnTo>
                  <a:lnTo>
                    <a:pt x="989" y="572"/>
                  </a:lnTo>
                  <a:lnTo>
                    <a:pt x="970" y="586"/>
                  </a:lnTo>
                  <a:lnTo>
                    <a:pt x="969" y="612"/>
                  </a:lnTo>
                  <a:lnTo>
                    <a:pt x="887" y="600"/>
                  </a:lnTo>
                  <a:lnTo>
                    <a:pt x="843" y="624"/>
                  </a:lnTo>
                  <a:lnTo>
                    <a:pt x="820" y="634"/>
                  </a:lnTo>
                  <a:lnTo>
                    <a:pt x="791" y="615"/>
                  </a:lnTo>
                  <a:lnTo>
                    <a:pt x="772" y="625"/>
                  </a:lnTo>
                  <a:lnTo>
                    <a:pt x="738" y="612"/>
                  </a:lnTo>
                  <a:lnTo>
                    <a:pt x="725" y="611"/>
                  </a:lnTo>
                  <a:lnTo>
                    <a:pt x="715" y="591"/>
                  </a:lnTo>
                  <a:lnTo>
                    <a:pt x="696" y="591"/>
                  </a:lnTo>
                  <a:lnTo>
                    <a:pt x="688" y="594"/>
                  </a:lnTo>
                  <a:lnTo>
                    <a:pt x="674" y="579"/>
                  </a:lnTo>
                  <a:lnTo>
                    <a:pt x="664" y="583"/>
                  </a:lnTo>
                  <a:lnTo>
                    <a:pt x="654" y="588"/>
                  </a:lnTo>
                  <a:lnTo>
                    <a:pt x="616" y="556"/>
                  </a:lnTo>
                  <a:lnTo>
                    <a:pt x="605" y="553"/>
                  </a:lnTo>
                  <a:lnTo>
                    <a:pt x="579" y="529"/>
                  </a:lnTo>
                  <a:lnTo>
                    <a:pt x="555" y="544"/>
                  </a:lnTo>
                  <a:lnTo>
                    <a:pt x="550" y="534"/>
                  </a:lnTo>
                  <a:lnTo>
                    <a:pt x="514" y="532"/>
                  </a:lnTo>
                  <a:lnTo>
                    <a:pt x="501" y="515"/>
                  </a:lnTo>
                  <a:lnTo>
                    <a:pt x="482" y="516"/>
                  </a:lnTo>
                  <a:lnTo>
                    <a:pt x="475" y="524"/>
                  </a:lnTo>
                  <a:lnTo>
                    <a:pt x="451" y="528"/>
                  </a:lnTo>
                  <a:lnTo>
                    <a:pt x="444" y="524"/>
                  </a:lnTo>
                  <a:lnTo>
                    <a:pt x="435" y="537"/>
                  </a:lnTo>
                  <a:lnTo>
                    <a:pt x="428" y="534"/>
                  </a:lnTo>
                  <a:lnTo>
                    <a:pt x="399" y="538"/>
                  </a:lnTo>
                  <a:lnTo>
                    <a:pt x="389" y="534"/>
                  </a:lnTo>
                  <a:lnTo>
                    <a:pt x="386" y="538"/>
                  </a:lnTo>
                  <a:lnTo>
                    <a:pt x="401" y="553"/>
                  </a:lnTo>
                  <a:lnTo>
                    <a:pt x="391" y="562"/>
                  </a:lnTo>
                  <a:lnTo>
                    <a:pt x="392" y="575"/>
                  </a:lnTo>
                  <a:lnTo>
                    <a:pt x="408" y="576"/>
                  </a:lnTo>
                  <a:lnTo>
                    <a:pt x="415" y="588"/>
                  </a:lnTo>
                  <a:lnTo>
                    <a:pt x="411" y="597"/>
                  </a:lnTo>
                  <a:lnTo>
                    <a:pt x="399" y="591"/>
                  </a:lnTo>
                  <a:lnTo>
                    <a:pt x="389" y="596"/>
                  </a:lnTo>
                  <a:lnTo>
                    <a:pt x="380" y="591"/>
                  </a:lnTo>
                  <a:lnTo>
                    <a:pt x="376" y="583"/>
                  </a:lnTo>
                  <a:lnTo>
                    <a:pt x="365" y="588"/>
                  </a:lnTo>
                  <a:lnTo>
                    <a:pt x="356" y="583"/>
                  </a:lnTo>
                  <a:lnTo>
                    <a:pt x="347" y="591"/>
                  </a:lnTo>
                  <a:lnTo>
                    <a:pt x="335" y="592"/>
                  </a:lnTo>
                  <a:lnTo>
                    <a:pt x="327" y="583"/>
                  </a:lnTo>
                  <a:lnTo>
                    <a:pt x="283" y="580"/>
                  </a:lnTo>
                  <a:lnTo>
                    <a:pt x="278" y="585"/>
                  </a:lnTo>
                  <a:lnTo>
                    <a:pt x="274" y="585"/>
                  </a:lnTo>
                  <a:lnTo>
                    <a:pt x="267" y="595"/>
                  </a:lnTo>
                  <a:lnTo>
                    <a:pt x="268" y="605"/>
                  </a:lnTo>
                  <a:lnTo>
                    <a:pt x="263" y="605"/>
                  </a:lnTo>
                  <a:lnTo>
                    <a:pt x="259" y="597"/>
                  </a:lnTo>
                  <a:lnTo>
                    <a:pt x="253" y="598"/>
                  </a:lnTo>
                  <a:lnTo>
                    <a:pt x="251" y="627"/>
                  </a:lnTo>
                  <a:lnTo>
                    <a:pt x="258" y="636"/>
                  </a:lnTo>
                  <a:lnTo>
                    <a:pt x="258" y="644"/>
                  </a:lnTo>
                  <a:lnTo>
                    <a:pt x="265" y="643"/>
                  </a:lnTo>
                  <a:lnTo>
                    <a:pt x="274" y="639"/>
                  </a:lnTo>
                  <a:lnTo>
                    <a:pt x="282" y="652"/>
                  </a:lnTo>
                  <a:lnTo>
                    <a:pt x="288" y="660"/>
                  </a:lnTo>
                  <a:lnTo>
                    <a:pt x="294" y="671"/>
                  </a:lnTo>
                  <a:lnTo>
                    <a:pt x="304" y="673"/>
                  </a:lnTo>
                  <a:lnTo>
                    <a:pt x="291" y="682"/>
                  </a:lnTo>
                  <a:lnTo>
                    <a:pt x="282" y="674"/>
                  </a:lnTo>
                  <a:lnTo>
                    <a:pt x="273" y="707"/>
                  </a:lnTo>
                  <a:lnTo>
                    <a:pt x="284" y="715"/>
                  </a:lnTo>
                  <a:lnTo>
                    <a:pt x="294" y="747"/>
                  </a:lnTo>
                  <a:lnTo>
                    <a:pt x="285" y="741"/>
                  </a:lnTo>
                  <a:lnTo>
                    <a:pt x="276" y="738"/>
                  </a:lnTo>
                  <a:lnTo>
                    <a:pt x="265" y="736"/>
                  </a:lnTo>
                  <a:lnTo>
                    <a:pt x="258" y="733"/>
                  </a:lnTo>
                  <a:lnTo>
                    <a:pt x="250" y="731"/>
                  </a:lnTo>
                  <a:lnTo>
                    <a:pt x="244" y="720"/>
                  </a:lnTo>
                  <a:lnTo>
                    <a:pt x="230" y="727"/>
                  </a:lnTo>
                  <a:lnTo>
                    <a:pt x="217" y="726"/>
                  </a:lnTo>
                  <a:lnTo>
                    <a:pt x="209" y="717"/>
                  </a:lnTo>
                  <a:lnTo>
                    <a:pt x="187" y="708"/>
                  </a:lnTo>
                  <a:lnTo>
                    <a:pt x="165" y="709"/>
                  </a:lnTo>
                  <a:lnTo>
                    <a:pt x="142" y="694"/>
                  </a:lnTo>
                  <a:lnTo>
                    <a:pt x="160" y="679"/>
                  </a:lnTo>
                  <a:lnTo>
                    <a:pt x="162" y="667"/>
                  </a:lnTo>
                  <a:lnTo>
                    <a:pt x="162" y="654"/>
                  </a:lnTo>
                  <a:lnTo>
                    <a:pt x="163" y="645"/>
                  </a:lnTo>
                  <a:lnTo>
                    <a:pt x="175" y="641"/>
                  </a:lnTo>
                  <a:lnTo>
                    <a:pt x="169" y="622"/>
                  </a:lnTo>
                  <a:lnTo>
                    <a:pt x="155" y="617"/>
                  </a:lnTo>
                  <a:lnTo>
                    <a:pt x="148" y="614"/>
                  </a:lnTo>
                  <a:lnTo>
                    <a:pt x="139" y="617"/>
                  </a:lnTo>
                  <a:lnTo>
                    <a:pt x="118" y="612"/>
                  </a:lnTo>
                  <a:lnTo>
                    <a:pt x="102" y="593"/>
                  </a:lnTo>
                  <a:lnTo>
                    <a:pt x="89" y="587"/>
                  </a:lnTo>
                  <a:lnTo>
                    <a:pt x="83" y="570"/>
                  </a:lnTo>
                  <a:lnTo>
                    <a:pt x="71" y="568"/>
                  </a:lnTo>
                  <a:lnTo>
                    <a:pt x="60" y="574"/>
                  </a:lnTo>
                  <a:lnTo>
                    <a:pt x="53" y="577"/>
                  </a:lnTo>
                  <a:lnTo>
                    <a:pt x="50" y="569"/>
                  </a:lnTo>
                  <a:lnTo>
                    <a:pt x="44" y="562"/>
                  </a:lnTo>
                  <a:lnTo>
                    <a:pt x="60" y="560"/>
                  </a:lnTo>
                  <a:lnTo>
                    <a:pt x="59" y="555"/>
                  </a:lnTo>
                  <a:lnTo>
                    <a:pt x="55" y="552"/>
                  </a:lnTo>
                  <a:lnTo>
                    <a:pt x="50" y="548"/>
                  </a:lnTo>
                  <a:lnTo>
                    <a:pt x="41" y="528"/>
                  </a:lnTo>
                  <a:lnTo>
                    <a:pt x="29" y="517"/>
                  </a:lnTo>
                  <a:lnTo>
                    <a:pt x="17" y="517"/>
                  </a:lnTo>
                  <a:lnTo>
                    <a:pt x="4" y="517"/>
                  </a:lnTo>
                  <a:lnTo>
                    <a:pt x="0" y="502"/>
                  </a:lnTo>
                  <a:lnTo>
                    <a:pt x="8" y="49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30" name="Freeform 411"/>
            <p:cNvSpPr>
              <a:spLocks/>
            </p:cNvSpPr>
            <p:nvPr/>
          </p:nvSpPr>
          <p:spPr bwMode="auto">
            <a:xfrm>
              <a:off x="2285550" y="1587565"/>
              <a:ext cx="46702" cy="26561"/>
            </a:xfrm>
            <a:custGeom>
              <a:avLst/>
              <a:gdLst>
                <a:gd name="T0" fmla="*/ 0 w 69"/>
                <a:gd name="T1" fmla="*/ 37227388 h 31"/>
                <a:gd name="T2" fmla="*/ 0 w 69"/>
                <a:gd name="T3" fmla="*/ 37227388 h 31"/>
                <a:gd name="T4" fmla="*/ 21608912 w 69"/>
                <a:gd name="T5" fmla="*/ 24818262 h 31"/>
                <a:gd name="T6" fmla="*/ 6174684 w 69"/>
                <a:gd name="T7" fmla="*/ 15954786 h 31"/>
                <a:gd name="T8" fmla="*/ 80263432 w 69"/>
                <a:gd name="T9" fmla="*/ 0 h 31"/>
                <a:gd name="T10" fmla="*/ 94155865 w 69"/>
                <a:gd name="T11" fmla="*/ 1772162 h 31"/>
                <a:gd name="T12" fmla="*/ 78720382 w 69"/>
                <a:gd name="T13" fmla="*/ 14182624 h 31"/>
                <a:gd name="T14" fmla="*/ 104960937 w 69"/>
                <a:gd name="T15" fmla="*/ 14182624 h 31"/>
                <a:gd name="T16" fmla="*/ 37044375 w 69"/>
                <a:gd name="T17" fmla="*/ 42546536 h 31"/>
                <a:gd name="T18" fmla="*/ 21608912 w 69"/>
                <a:gd name="T19" fmla="*/ 53183511 h 31"/>
                <a:gd name="T20" fmla="*/ 24696253 w 69"/>
                <a:gd name="T21" fmla="*/ 39000881 h 31"/>
                <a:gd name="T22" fmla="*/ 0 w 69"/>
                <a:gd name="T23" fmla="*/ 37227388 h 31"/>
                <a:gd name="T24" fmla="*/ 0 w 69"/>
                <a:gd name="T25" fmla="*/ 37227388 h 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9"/>
                <a:gd name="T40" fmla="*/ 0 h 31"/>
                <a:gd name="T41" fmla="*/ 69 w 69"/>
                <a:gd name="T42" fmla="*/ 31 h 3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9" h="31">
                  <a:moveTo>
                    <a:pt x="0" y="21"/>
                  </a:moveTo>
                  <a:lnTo>
                    <a:pt x="0" y="21"/>
                  </a:lnTo>
                  <a:lnTo>
                    <a:pt x="14" y="14"/>
                  </a:lnTo>
                  <a:lnTo>
                    <a:pt x="4" y="9"/>
                  </a:lnTo>
                  <a:lnTo>
                    <a:pt x="52" y="0"/>
                  </a:lnTo>
                  <a:lnTo>
                    <a:pt x="61" y="1"/>
                  </a:lnTo>
                  <a:lnTo>
                    <a:pt x="51" y="8"/>
                  </a:lnTo>
                  <a:lnTo>
                    <a:pt x="68" y="8"/>
                  </a:lnTo>
                  <a:lnTo>
                    <a:pt x="24" y="24"/>
                  </a:lnTo>
                  <a:lnTo>
                    <a:pt x="14" y="30"/>
                  </a:lnTo>
                  <a:lnTo>
                    <a:pt x="16" y="22"/>
                  </a:lnTo>
                  <a:lnTo>
                    <a:pt x="0" y="21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31" name="Freeform 412"/>
            <p:cNvSpPr>
              <a:spLocks/>
            </p:cNvSpPr>
            <p:nvPr/>
          </p:nvSpPr>
          <p:spPr bwMode="auto">
            <a:xfrm>
              <a:off x="2299387" y="1852144"/>
              <a:ext cx="19027" cy="13281"/>
            </a:xfrm>
            <a:custGeom>
              <a:avLst/>
              <a:gdLst>
                <a:gd name="T0" fmla="*/ 0 w 28"/>
                <a:gd name="T1" fmla="*/ 24956500 h 16"/>
                <a:gd name="T2" fmla="*/ 0 w 28"/>
                <a:gd name="T3" fmla="*/ 24956500 h 16"/>
                <a:gd name="T4" fmla="*/ 12447022 w 28"/>
                <a:gd name="T5" fmla="*/ 0 h 16"/>
                <a:gd name="T6" fmla="*/ 42007299 w 28"/>
                <a:gd name="T7" fmla="*/ 13310219 h 16"/>
                <a:gd name="T8" fmla="*/ 0 w 28"/>
                <a:gd name="T9" fmla="*/ 24956500 h 16"/>
                <a:gd name="T10" fmla="*/ 0 w 28"/>
                <a:gd name="T11" fmla="*/ 24956500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"/>
                <a:gd name="T19" fmla="*/ 0 h 16"/>
                <a:gd name="T20" fmla="*/ 28 w 28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" h="16">
                  <a:moveTo>
                    <a:pt x="0" y="15"/>
                  </a:moveTo>
                  <a:lnTo>
                    <a:pt x="0" y="15"/>
                  </a:lnTo>
                  <a:lnTo>
                    <a:pt x="8" y="0"/>
                  </a:lnTo>
                  <a:lnTo>
                    <a:pt x="27" y="8"/>
                  </a:lnTo>
                  <a:lnTo>
                    <a:pt x="0" y="15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32" name="Freeform 413"/>
            <p:cNvSpPr>
              <a:spLocks/>
            </p:cNvSpPr>
            <p:nvPr/>
          </p:nvSpPr>
          <p:spPr bwMode="auto">
            <a:xfrm>
              <a:off x="2329658" y="1775529"/>
              <a:ext cx="57946" cy="51078"/>
            </a:xfrm>
            <a:custGeom>
              <a:avLst/>
              <a:gdLst>
                <a:gd name="T0" fmla="*/ 0 w 84"/>
                <a:gd name="T1" fmla="*/ 47622488 h 63"/>
                <a:gd name="T2" fmla="*/ 0 w 84"/>
                <a:gd name="T3" fmla="*/ 47622488 h 63"/>
                <a:gd name="T4" fmla="*/ 11222458 w 84"/>
                <a:gd name="T5" fmla="*/ 69846223 h 63"/>
                <a:gd name="T6" fmla="*/ 25652236 w 84"/>
                <a:gd name="T7" fmla="*/ 61908725 h 63"/>
                <a:gd name="T8" fmla="*/ 41686311 w 84"/>
                <a:gd name="T9" fmla="*/ 76194962 h 63"/>
                <a:gd name="T10" fmla="*/ 54511791 w 84"/>
                <a:gd name="T11" fmla="*/ 69846223 h 63"/>
                <a:gd name="T12" fmla="*/ 49702711 w 84"/>
                <a:gd name="T13" fmla="*/ 95243717 h 63"/>
                <a:gd name="T14" fmla="*/ 133074048 w 84"/>
                <a:gd name="T15" fmla="*/ 98418716 h 63"/>
                <a:gd name="T16" fmla="*/ 101007183 w 84"/>
                <a:gd name="T17" fmla="*/ 80957460 h 63"/>
                <a:gd name="T18" fmla="*/ 84974383 w 84"/>
                <a:gd name="T19" fmla="*/ 50796228 h 63"/>
                <a:gd name="T20" fmla="*/ 86578676 w 84"/>
                <a:gd name="T21" fmla="*/ 17461241 h 63"/>
                <a:gd name="T22" fmla="*/ 107420556 w 84"/>
                <a:gd name="T23" fmla="*/ 0 h 63"/>
                <a:gd name="T24" fmla="*/ 35272928 w 84"/>
                <a:gd name="T25" fmla="*/ 6350001 h 63"/>
                <a:gd name="T26" fmla="*/ 17635831 w 84"/>
                <a:gd name="T27" fmla="*/ 47622488 h 63"/>
                <a:gd name="T28" fmla="*/ 0 w 84"/>
                <a:gd name="T29" fmla="*/ 47622488 h 63"/>
                <a:gd name="T30" fmla="*/ 0 w 84"/>
                <a:gd name="T31" fmla="*/ 47622488 h 6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4"/>
                <a:gd name="T49" fmla="*/ 0 h 63"/>
                <a:gd name="T50" fmla="*/ 84 w 84"/>
                <a:gd name="T51" fmla="*/ 63 h 6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4" h="63">
                  <a:moveTo>
                    <a:pt x="0" y="30"/>
                  </a:moveTo>
                  <a:lnTo>
                    <a:pt x="0" y="30"/>
                  </a:lnTo>
                  <a:lnTo>
                    <a:pt x="7" y="44"/>
                  </a:lnTo>
                  <a:lnTo>
                    <a:pt x="16" y="39"/>
                  </a:lnTo>
                  <a:lnTo>
                    <a:pt x="26" y="48"/>
                  </a:lnTo>
                  <a:lnTo>
                    <a:pt x="34" y="44"/>
                  </a:lnTo>
                  <a:lnTo>
                    <a:pt x="31" y="60"/>
                  </a:lnTo>
                  <a:lnTo>
                    <a:pt x="83" y="62"/>
                  </a:lnTo>
                  <a:lnTo>
                    <a:pt x="63" y="51"/>
                  </a:lnTo>
                  <a:lnTo>
                    <a:pt x="53" y="32"/>
                  </a:lnTo>
                  <a:lnTo>
                    <a:pt x="54" y="11"/>
                  </a:lnTo>
                  <a:lnTo>
                    <a:pt x="67" y="0"/>
                  </a:lnTo>
                  <a:lnTo>
                    <a:pt x="22" y="4"/>
                  </a:lnTo>
                  <a:lnTo>
                    <a:pt x="11" y="30"/>
                  </a:lnTo>
                  <a:lnTo>
                    <a:pt x="0" y="3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33" name="Freeform 414"/>
            <p:cNvSpPr>
              <a:spLocks/>
            </p:cNvSpPr>
            <p:nvPr/>
          </p:nvSpPr>
          <p:spPr bwMode="auto">
            <a:xfrm>
              <a:off x="2350414" y="1687676"/>
              <a:ext cx="142701" cy="87853"/>
            </a:xfrm>
            <a:custGeom>
              <a:avLst/>
              <a:gdLst>
                <a:gd name="T0" fmla="*/ 0 w 211"/>
                <a:gd name="T1" fmla="*/ 154608593 h 103"/>
                <a:gd name="T2" fmla="*/ 0 w 211"/>
                <a:gd name="T3" fmla="*/ 154608593 h 103"/>
                <a:gd name="T4" fmla="*/ 30821668 w 211"/>
                <a:gd name="T5" fmla="*/ 158122454 h 103"/>
                <a:gd name="T6" fmla="*/ 10787834 w 211"/>
                <a:gd name="T7" fmla="*/ 173934207 h 103"/>
                <a:gd name="T8" fmla="*/ 64725751 w 211"/>
                <a:gd name="T9" fmla="*/ 179205661 h 103"/>
                <a:gd name="T10" fmla="*/ 66267578 w 211"/>
                <a:gd name="T11" fmla="*/ 158122454 h 103"/>
                <a:gd name="T12" fmla="*/ 81678427 w 211"/>
                <a:gd name="T13" fmla="*/ 163392583 h 103"/>
                <a:gd name="T14" fmla="*/ 66267578 w 211"/>
                <a:gd name="T15" fmla="*/ 151094733 h 103"/>
                <a:gd name="T16" fmla="*/ 87842014 w 211"/>
                <a:gd name="T17" fmla="*/ 154608593 h 103"/>
                <a:gd name="T18" fmla="*/ 81678427 w 211"/>
                <a:gd name="T19" fmla="*/ 131767835 h 103"/>
                <a:gd name="T20" fmla="*/ 94006842 w 211"/>
                <a:gd name="T21" fmla="*/ 145823279 h 103"/>
                <a:gd name="T22" fmla="*/ 107877085 w 211"/>
                <a:gd name="T23" fmla="*/ 133525428 h 103"/>
                <a:gd name="T24" fmla="*/ 98629843 w 211"/>
                <a:gd name="T25" fmla="*/ 117713717 h 103"/>
                <a:gd name="T26" fmla="*/ 130993329 w 211"/>
                <a:gd name="T27" fmla="*/ 119469985 h 103"/>
                <a:gd name="T28" fmla="*/ 123287914 w 211"/>
                <a:gd name="T29" fmla="*/ 110685996 h 103"/>
                <a:gd name="T30" fmla="*/ 137156916 w 211"/>
                <a:gd name="T31" fmla="*/ 114199856 h 103"/>
                <a:gd name="T32" fmla="*/ 146404158 w 211"/>
                <a:gd name="T33" fmla="*/ 94872959 h 103"/>
                <a:gd name="T34" fmla="*/ 306677318 w 211"/>
                <a:gd name="T35" fmla="*/ 38652480 h 103"/>
                <a:gd name="T36" fmla="*/ 323629975 w 211"/>
                <a:gd name="T37" fmla="*/ 15811716 h 103"/>
                <a:gd name="T38" fmla="*/ 292807075 w 211"/>
                <a:gd name="T39" fmla="*/ 0 h 103"/>
                <a:gd name="T40" fmla="*/ 225000171 w 211"/>
                <a:gd name="T41" fmla="*/ 36894887 h 103"/>
                <a:gd name="T42" fmla="*/ 154109573 w 211"/>
                <a:gd name="T43" fmla="*/ 36894887 h 103"/>
                <a:gd name="T44" fmla="*/ 80136580 w 211"/>
                <a:gd name="T45" fmla="*/ 84331356 h 103"/>
                <a:gd name="T46" fmla="*/ 40068911 w 211"/>
                <a:gd name="T47" fmla="*/ 91359098 h 103"/>
                <a:gd name="T48" fmla="*/ 41609507 w 211"/>
                <a:gd name="T49" fmla="*/ 110685996 h 103"/>
                <a:gd name="T50" fmla="*/ 63185164 w 211"/>
                <a:gd name="T51" fmla="*/ 114199856 h 103"/>
                <a:gd name="T52" fmla="*/ 38527083 w 211"/>
                <a:gd name="T53" fmla="*/ 114199856 h 103"/>
                <a:gd name="T54" fmla="*/ 49314921 w 211"/>
                <a:gd name="T55" fmla="*/ 122983846 h 103"/>
                <a:gd name="T56" fmla="*/ 30821668 w 211"/>
                <a:gd name="T57" fmla="*/ 133525428 h 103"/>
                <a:gd name="T58" fmla="*/ 52397336 w 211"/>
                <a:gd name="T59" fmla="*/ 142309418 h 103"/>
                <a:gd name="T60" fmla="*/ 0 w 211"/>
                <a:gd name="T61" fmla="*/ 154608593 h 103"/>
                <a:gd name="T62" fmla="*/ 0 w 211"/>
                <a:gd name="T63" fmla="*/ 154608593 h 10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1"/>
                <a:gd name="T97" fmla="*/ 0 h 103"/>
                <a:gd name="T98" fmla="*/ 211 w 211"/>
                <a:gd name="T99" fmla="*/ 103 h 10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1" h="103">
                  <a:moveTo>
                    <a:pt x="0" y="88"/>
                  </a:moveTo>
                  <a:lnTo>
                    <a:pt x="0" y="88"/>
                  </a:lnTo>
                  <a:lnTo>
                    <a:pt x="20" y="90"/>
                  </a:lnTo>
                  <a:lnTo>
                    <a:pt x="7" y="99"/>
                  </a:lnTo>
                  <a:lnTo>
                    <a:pt x="42" y="102"/>
                  </a:lnTo>
                  <a:lnTo>
                    <a:pt x="43" y="90"/>
                  </a:lnTo>
                  <a:lnTo>
                    <a:pt x="53" y="93"/>
                  </a:lnTo>
                  <a:lnTo>
                    <a:pt x="43" y="86"/>
                  </a:lnTo>
                  <a:lnTo>
                    <a:pt x="57" y="88"/>
                  </a:lnTo>
                  <a:lnTo>
                    <a:pt x="53" y="75"/>
                  </a:lnTo>
                  <a:lnTo>
                    <a:pt x="61" y="83"/>
                  </a:lnTo>
                  <a:lnTo>
                    <a:pt x="70" y="76"/>
                  </a:lnTo>
                  <a:lnTo>
                    <a:pt x="64" y="67"/>
                  </a:lnTo>
                  <a:lnTo>
                    <a:pt x="85" y="68"/>
                  </a:lnTo>
                  <a:lnTo>
                    <a:pt x="80" y="63"/>
                  </a:lnTo>
                  <a:lnTo>
                    <a:pt x="89" y="65"/>
                  </a:lnTo>
                  <a:lnTo>
                    <a:pt x="95" y="54"/>
                  </a:lnTo>
                  <a:lnTo>
                    <a:pt x="199" y="22"/>
                  </a:lnTo>
                  <a:lnTo>
                    <a:pt x="210" y="9"/>
                  </a:lnTo>
                  <a:lnTo>
                    <a:pt x="190" y="0"/>
                  </a:lnTo>
                  <a:lnTo>
                    <a:pt x="146" y="21"/>
                  </a:lnTo>
                  <a:lnTo>
                    <a:pt x="100" y="21"/>
                  </a:lnTo>
                  <a:lnTo>
                    <a:pt x="52" y="48"/>
                  </a:lnTo>
                  <a:lnTo>
                    <a:pt x="26" y="52"/>
                  </a:lnTo>
                  <a:lnTo>
                    <a:pt x="27" y="63"/>
                  </a:lnTo>
                  <a:lnTo>
                    <a:pt x="41" y="65"/>
                  </a:lnTo>
                  <a:lnTo>
                    <a:pt x="25" y="65"/>
                  </a:lnTo>
                  <a:lnTo>
                    <a:pt x="32" y="70"/>
                  </a:lnTo>
                  <a:lnTo>
                    <a:pt x="20" y="76"/>
                  </a:lnTo>
                  <a:lnTo>
                    <a:pt x="34" y="81"/>
                  </a:lnTo>
                  <a:lnTo>
                    <a:pt x="0" y="88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34" name="Freeform 415"/>
            <p:cNvSpPr>
              <a:spLocks/>
            </p:cNvSpPr>
            <p:nvPr/>
          </p:nvSpPr>
          <p:spPr bwMode="auto">
            <a:xfrm>
              <a:off x="2432576" y="1576328"/>
              <a:ext cx="27675" cy="16344"/>
            </a:xfrm>
            <a:custGeom>
              <a:avLst/>
              <a:gdLst>
                <a:gd name="T0" fmla="*/ 0 w 41"/>
                <a:gd name="T1" fmla="*/ 20480869 h 21"/>
                <a:gd name="T2" fmla="*/ 0 w 41"/>
                <a:gd name="T3" fmla="*/ 20480869 h 21"/>
                <a:gd name="T4" fmla="*/ 18421813 w 41"/>
                <a:gd name="T5" fmla="*/ 29258380 h 21"/>
                <a:gd name="T6" fmla="*/ 61407284 w 41"/>
                <a:gd name="T7" fmla="*/ 19018550 h 21"/>
                <a:gd name="T8" fmla="*/ 35309714 w 41"/>
                <a:gd name="T9" fmla="*/ 0 h 21"/>
                <a:gd name="T10" fmla="*/ 0 w 41"/>
                <a:gd name="T11" fmla="*/ 20480869 h 21"/>
                <a:gd name="T12" fmla="*/ 0 w 41"/>
                <a:gd name="T13" fmla="*/ 20480869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1"/>
                <a:gd name="T22" fmla="*/ 0 h 21"/>
                <a:gd name="T23" fmla="*/ 41 w 41"/>
                <a:gd name="T24" fmla="*/ 21 h 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1" h="21">
                  <a:moveTo>
                    <a:pt x="0" y="14"/>
                  </a:moveTo>
                  <a:lnTo>
                    <a:pt x="0" y="14"/>
                  </a:lnTo>
                  <a:lnTo>
                    <a:pt x="12" y="20"/>
                  </a:lnTo>
                  <a:lnTo>
                    <a:pt x="40" y="13"/>
                  </a:lnTo>
                  <a:lnTo>
                    <a:pt x="23" y="0"/>
                  </a:lnTo>
                  <a:lnTo>
                    <a:pt x="0" y="14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35" name="Freeform 416"/>
            <p:cNvSpPr>
              <a:spLocks/>
            </p:cNvSpPr>
            <p:nvPr/>
          </p:nvSpPr>
          <p:spPr bwMode="auto">
            <a:xfrm>
              <a:off x="2696358" y="1610038"/>
              <a:ext cx="25945" cy="11237"/>
            </a:xfrm>
            <a:custGeom>
              <a:avLst/>
              <a:gdLst>
                <a:gd name="T0" fmla="*/ 0 w 38"/>
                <a:gd name="T1" fmla="*/ 0 h 14"/>
                <a:gd name="T2" fmla="*/ 0 w 38"/>
                <a:gd name="T3" fmla="*/ 0 h 14"/>
                <a:gd name="T4" fmla="*/ 25132214 w 38"/>
                <a:gd name="T5" fmla="*/ 15557395 h 14"/>
                <a:gd name="T6" fmla="*/ 17277847 w 38"/>
                <a:gd name="T7" fmla="*/ 20224737 h 14"/>
                <a:gd name="T8" fmla="*/ 39268060 w 38"/>
                <a:gd name="T9" fmla="*/ 20224737 h 14"/>
                <a:gd name="T10" fmla="*/ 58117536 w 38"/>
                <a:gd name="T11" fmla="*/ 9334686 h 14"/>
                <a:gd name="T12" fmla="*/ 0 w 38"/>
                <a:gd name="T13" fmla="*/ 0 h 14"/>
                <a:gd name="T14" fmla="*/ 0 w 38"/>
                <a:gd name="T15" fmla="*/ 0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8"/>
                <a:gd name="T25" fmla="*/ 0 h 14"/>
                <a:gd name="T26" fmla="*/ 38 w 38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8" h="14">
                  <a:moveTo>
                    <a:pt x="0" y="0"/>
                  </a:moveTo>
                  <a:lnTo>
                    <a:pt x="0" y="0"/>
                  </a:lnTo>
                  <a:lnTo>
                    <a:pt x="16" y="10"/>
                  </a:lnTo>
                  <a:lnTo>
                    <a:pt x="11" y="13"/>
                  </a:lnTo>
                  <a:lnTo>
                    <a:pt x="25" y="13"/>
                  </a:lnTo>
                  <a:lnTo>
                    <a:pt x="37" y="6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36" name="Freeform 417"/>
            <p:cNvSpPr>
              <a:spLocks/>
            </p:cNvSpPr>
            <p:nvPr/>
          </p:nvSpPr>
          <p:spPr bwMode="auto">
            <a:xfrm>
              <a:off x="2701547" y="1579393"/>
              <a:ext cx="59675" cy="31667"/>
            </a:xfrm>
            <a:custGeom>
              <a:avLst/>
              <a:gdLst>
                <a:gd name="T0" fmla="*/ 0 w 88"/>
                <a:gd name="T1" fmla="*/ 51992477 h 38"/>
                <a:gd name="T2" fmla="*/ 0 w 88"/>
                <a:gd name="T3" fmla="*/ 51992477 h 38"/>
                <a:gd name="T4" fmla="*/ 35635620 w 88"/>
                <a:gd name="T5" fmla="*/ 16772225 h 38"/>
                <a:gd name="T6" fmla="*/ 86764515 w 88"/>
                <a:gd name="T7" fmla="*/ 0 h 38"/>
                <a:gd name="T8" fmla="*/ 134795229 w 88"/>
                <a:gd name="T9" fmla="*/ 30188970 h 38"/>
                <a:gd name="T10" fmla="*/ 119301972 w 88"/>
                <a:gd name="T11" fmla="*/ 35220247 h 38"/>
                <a:gd name="T12" fmla="*/ 122400126 w 88"/>
                <a:gd name="T13" fmla="*/ 48638292 h 38"/>
                <a:gd name="T14" fmla="*/ 52678585 w 88"/>
                <a:gd name="T15" fmla="*/ 62055032 h 38"/>
                <a:gd name="T16" fmla="*/ 0 w 88"/>
                <a:gd name="T17" fmla="*/ 51992477 h 38"/>
                <a:gd name="T18" fmla="*/ 0 w 88"/>
                <a:gd name="T19" fmla="*/ 51992477 h 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8"/>
                <a:gd name="T31" fmla="*/ 0 h 38"/>
                <a:gd name="T32" fmla="*/ 88 w 88"/>
                <a:gd name="T33" fmla="*/ 38 h 3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8" h="38">
                  <a:moveTo>
                    <a:pt x="0" y="31"/>
                  </a:moveTo>
                  <a:lnTo>
                    <a:pt x="0" y="31"/>
                  </a:lnTo>
                  <a:lnTo>
                    <a:pt x="23" y="10"/>
                  </a:lnTo>
                  <a:lnTo>
                    <a:pt x="56" y="0"/>
                  </a:lnTo>
                  <a:lnTo>
                    <a:pt x="87" y="18"/>
                  </a:lnTo>
                  <a:lnTo>
                    <a:pt x="77" y="21"/>
                  </a:lnTo>
                  <a:lnTo>
                    <a:pt x="79" y="29"/>
                  </a:lnTo>
                  <a:lnTo>
                    <a:pt x="34" y="37"/>
                  </a:lnTo>
                  <a:lnTo>
                    <a:pt x="0" y="31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37" name="Freeform 418"/>
            <p:cNvSpPr>
              <a:spLocks/>
            </p:cNvSpPr>
            <p:nvPr/>
          </p:nvSpPr>
          <p:spPr bwMode="auto">
            <a:xfrm>
              <a:off x="2713655" y="1606973"/>
              <a:ext cx="65729" cy="37797"/>
            </a:xfrm>
            <a:custGeom>
              <a:avLst/>
              <a:gdLst>
                <a:gd name="T0" fmla="*/ 0 w 98"/>
                <a:gd name="T1" fmla="*/ 32371164 h 45"/>
                <a:gd name="T2" fmla="*/ 0 w 98"/>
                <a:gd name="T3" fmla="*/ 32371164 h 45"/>
                <a:gd name="T4" fmla="*/ 27281675 w 98"/>
                <a:gd name="T5" fmla="*/ 37482673 h 45"/>
                <a:gd name="T6" fmla="*/ 45470282 w 98"/>
                <a:gd name="T7" fmla="*/ 63040231 h 45"/>
                <a:gd name="T8" fmla="*/ 60626625 w 98"/>
                <a:gd name="T9" fmla="*/ 54520614 h 45"/>
                <a:gd name="T10" fmla="*/ 121253251 w 98"/>
                <a:gd name="T11" fmla="*/ 74966652 h 45"/>
                <a:gd name="T12" fmla="*/ 142472871 w 98"/>
                <a:gd name="T13" fmla="*/ 66447034 h 45"/>
                <a:gd name="T14" fmla="*/ 125799785 w 98"/>
                <a:gd name="T15" fmla="*/ 47705703 h 45"/>
                <a:gd name="T16" fmla="*/ 137925106 w 98"/>
                <a:gd name="T17" fmla="*/ 52817212 h 45"/>
                <a:gd name="T18" fmla="*/ 147019404 w 98"/>
                <a:gd name="T19" fmla="*/ 22149450 h 45"/>
                <a:gd name="T20" fmla="*/ 115189975 w 98"/>
                <a:gd name="T21" fmla="*/ 6814914 h 45"/>
                <a:gd name="T22" fmla="*/ 83361776 w 98"/>
                <a:gd name="T23" fmla="*/ 28964361 h 45"/>
                <a:gd name="T24" fmla="*/ 109127929 w 98"/>
                <a:gd name="T25" fmla="*/ 17037935 h 45"/>
                <a:gd name="T26" fmla="*/ 93971586 w 98"/>
                <a:gd name="T27" fmla="*/ 0 h 45"/>
                <a:gd name="T28" fmla="*/ 42438028 w 98"/>
                <a:gd name="T29" fmla="*/ 6814914 h 45"/>
                <a:gd name="T30" fmla="*/ 0 w 98"/>
                <a:gd name="T31" fmla="*/ 32371164 h 45"/>
                <a:gd name="T32" fmla="*/ 0 w 98"/>
                <a:gd name="T33" fmla="*/ 32371164 h 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8"/>
                <a:gd name="T52" fmla="*/ 0 h 45"/>
                <a:gd name="T53" fmla="*/ 98 w 98"/>
                <a:gd name="T54" fmla="*/ 45 h 4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8" h="45">
                  <a:moveTo>
                    <a:pt x="0" y="19"/>
                  </a:moveTo>
                  <a:lnTo>
                    <a:pt x="0" y="19"/>
                  </a:lnTo>
                  <a:lnTo>
                    <a:pt x="18" y="22"/>
                  </a:lnTo>
                  <a:lnTo>
                    <a:pt x="30" y="37"/>
                  </a:lnTo>
                  <a:lnTo>
                    <a:pt x="40" y="32"/>
                  </a:lnTo>
                  <a:lnTo>
                    <a:pt x="80" y="44"/>
                  </a:lnTo>
                  <a:lnTo>
                    <a:pt x="94" y="39"/>
                  </a:lnTo>
                  <a:lnTo>
                    <a:pt x="83" y="28"/>
                  </a:lnTo>
                  <a:lnTo>
                    <a:pt x="91" y="31"/>
                  </a:lnTo>
                  <a:lnTo>
                    <a:pt x="97" y="13"/>
                  </a:lnTo>
                  <a:lnTo>
                    <a:pt x="76" y="4"/>
                  </a:lnTo>
                  <a:lnTo>
                    <a:pt x="55" y="17"/>
                  </a:lnTo>
                  <a:lnTo>
                    <a:pt x="72" y="10"/>
                  </a:lnTo>
                  <a:lnTo>
                    <a:pt x="62" y="0"/>
                  </a:lnTo>
                  <a:lnTo>
                    <a:pt x="28" y="4"/>
                  </a:lnTo>
                  <a:lnTo>
                    <a:pt x="0" y="19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38" name="Freeform 419"/>
            <p:cNvSpPr>
              <a:spLocks/>
            </p:cNvSpPr>
            <p:nvPr/>
          </p:nvSpPr>
          <p:spPr bwMode="auto">
            <a:xfrm>
              <a:off x="2775924" y="1626383"/>
              <a:ext cx="55351" cy="37797"/>
            </a:xfrm>
            <a:custGeom>
              <a:avLst/>
              <a:gdLst>
                <a:gd name="T0" fmla="*/ 0 w 82"/>
                <a:gd name="T1" fmla="*/ 61957319 h 46"/>
                <a:gd name="T2" fmla="*/ 0 w 82"/>
                <a:gd name="T3" fmla="*/ 61957319 h 46"/>
                <a:gd name="T4" fmla="*/ 9210906 w 82"/>
                <a:gd name="T5" fmla="*/ 73370170 h 46"/>
                <a:gd name="T6" fmla="*/ 113603665 w 82"/>
                <a:gd name="T7" fmla="*/ 58696140 h 46"/>
                <a:gd name="T8" fmla="*/ 124349719 w 82"/>
                <a:gd name="T9" fmla="*/ 34239839 h 46"/>
                <a:gd name="T10" fmla="*/ 95181857 w 82"/>
                <a:gd name="T11" fmla="*/ 14674035 h 46"/>
                <a:gd name="T12" fmla="*/ 70618188 w 82"/>
                <a:gd name="T13" fmla="*/ 22825711 h 46"/>
                <a:gd name="T14" fmla="*/ 73688489 w 82"/>
                <a:gd name="T15" fmla="*/ 6522361 h 46"/>
                <a:gd name="T16" fmla="*/ 59872134 w 82"/>
                <a:gd name="T17" fmla="*/ 0 h 46"/>
                <a:gd name="T18" fmla="*/ 12281210 w 82"/>
                <a:gd name="T19" fmla="*/ 53804371 h 46"/>
                <a:gd name="T20" fmla="*/ 0 w 82"/>
                <a:gd name="T21" fmla="*/ 61957319 h 46"/>
                <a:gd name="T22" fmla="*/ 0 w 82"/>
                <a:gd name="T23" fmla="*/ 61957319 h 4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2"/>
                <a:gd name="T37" fmla="*/ 0 h 46"/>
                <a:gd name="T38" fmla="*/ 82 w 82"/>
                <a:gd name="T39" fmla="*/ 46 h 4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2" h="46">
                  <a:moveTo>
                    <a:pt x="0" y="38"/>
                  </a:moveTo>
                  <a:lnTo>
                    <a:pt x="0" y="38"/>
                  </a:lnTo>
                  <a:lnTo>
                    <a:pt x="6" y="45"/>
                  </a:lnTo>
                  <a:lnTo>
                    <a:pt x="74" y="36"/>
                  </a:lnTo>
                  <a:lnTo>
                    <a:pt x="81" y="21"/>
                  </a:lnTo>
                  <a:lnTo>
                    <a:pt x="62" y="9"/>
                  </a:lnTo>
                  <a:lnTo>
                    <a:pt x="46" y="14"/>
                  </a:lnTo>
                  <a:lnTo>
                    <a:pt x="48" y="4"/>
                  </a:lnTo>
                  <a:lnTo>
                    <a:pt x="39" y="0"/>
                  </a:lnTo>
                  <a:lnTo>
                    <a:pt x="8" y="33"/>
                  </a:lnTo>
                  <a:lnTo>
                    <a:pt x="0" y="38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39" name="Freeform 420"/>
            <p:cNvSpPr>
              <a:spLocks/>
            </p:cNvSpPr>
            <p:nvPr/>
          </p:nvSpPr>
          <p:spPr bwMode="auto">
            <a:xfrm>
              <a:off x="3120138" y="1705042"/>
              <a:ext cx="62270" cy="36775"/>
            </a:xfrm>
            <a:custGeom>
              <a:avLst/>
              <a:gdLst>
                <a:gd name="T0" fmla="*/ 0 w 92"/>
                <a:gd name="T1" fmla="*/ 40628330 h 43"/>
                <a:gd name="T2" fmla="*/ 0 w 92"/>
                <a:gd name="T3" fmla="*/ 40628330 h 43"/>
                <a:gd name="T4" fmla="*/ 27783597 w 92"/>
                <a:gd name="T5" fmla="*/ 1766334 h 43"/>
                <a:gd name="T6" fmla="*/ 47849462 w 92"/>
                <a:gd name="T7" fmla="*/ 0 h 43"/>
                <a:gd name="T8" fmla="*/ 80263441 w 92"/>
                <a:gd name="T9" fmla="*/ 28262669 h 43"/>
                <a:gd name="T10" fmla="*/ 84895093 w 92"/>
                <a:gd name="T11" fmla="*/ 7065335 h 43"/>
                <a:gd name="T12" fmla="*/ 120396413 w 92"/>
                <a:gd name="T13" fmla="*/ 24730003 h 43"/>
                <a:gd name="T14" fmla="*/ 117309072 w 92"/>
                <a:gd name="T15" fmla="*/ 51226339 h 43"/>
                <a:gd name="T16" fmla="*/ 140462268 w 92"/>
                <a:gd name="T17" fmla="*/ 61824337 h 43"/>
                <a:gd name="T18" fmla="*/ 66372268 w 92"/>
                <a:gd name="T19" fmla="*/ 65358332 h 43"/>
                <a:gd name="T20" fmla="*/ 61741877 w 92"/>
                <a:gd name="T21" fmla="*/ 54759005 h 43"/>
                <a:gd name="T22" fmla="*/ 49393754 w 92"/>
                <a:gd name="T23" fmla="*/ 74189998 h 43"/>
                <a:gd name="T24" fmla="*/ 0 w 92"/>
                <a:gd name="T25" fmla="*/ 40628330 h 43"/>
                <a:gd name="T26" fmla="*/ 0 w 92"/>
                <a:gd name="T27" fmla="*/ 40628330 h 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2"/>
                <a:gd name="T43" fmla="*/ 0 h 43"/>
                <a:gd name="T44" fmla="*/ 92 w 92"/>
                <a:gd name="T45" fmla="*/ 43 h 4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2" h="43">
                  <a:moveTo>
                    <a:pt x="0" y="23"/>
                  </a:moveTo>
                  <a:lnTo>
                    <a:pt x="0" y="23"/>
                  </a:lnTo>
                  <a:lnTo>
                    <a:pt x="18" y="1"/>
                  </a:lnTo>
                  <a:lnTo>
                    <a:pt x="31" y="0"/>
                  </a:lnTo>
                  <a:lnTo>
                    <a:pt x="52" y="16"/>
                  </a:lnTo>
                  <a:lnTo>
                    <a:pt x="55" y="4"/>
                  </a:lnTo>
                  <a:lnTo>
                    <a:pt x="78" y="14"/>
                  </a:lnTo>
                  <a:lnTo>
                    <a:pt x="76" y="29"/>
                  </a:lnTo>
                  <a:lnTo>
                    <a:pt x="91" y="35"/>
                  </a:lnTo>
                  <a:lnTo>
                    <a:pt x="43" y="37"/>
                  </a:lnTo>
                  <a:lnTo>
                    <a:pt x="40" y="31"/>
                  </a:lnTo>
                  <a:lnTo>
                    <a:pt x="32" y="42"/>
                  </a:lnTo>
                  <a:lnTo>
                    <a:pt x="0" y="23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40" name="Freeform 421"/>
            <p:cNvSpPr>
              <a:spLocks/>
            </p:cNvSpPr>
            <p:nvPr/>
          </p:nvSpPr>
          <p:spPr bwMode="auto">
            <a:xfrm>
              <a:off x="3163381" y="1706063"/>
              <a:ext cx="38054" cy="26561"/>
            </a:xfrm>
            <a:custGeom>
              <a:avLst/>
              <a:gdLst>
                <a:gd name="T0" fmla="*/ 0 w 57"/>
                <a:gd name="T1" fmla="*/ 0 h 30"/>
                <a:gd name="T2" fmla="*/ 0 w 57"/>
                <a:gd name="T3" fmla="*/ 0 h 30"/>
                <a:gd name="T4" fmla="*/ 28531889 w 57"/>
                <a:gd name="T5" fmla="*/ 20821862 h 30"/>
                <a:gd name="T6" fmla="*/ 21023629 w 57"/>
                <a:gd name="T7" fmla="*/ 39751953 h 30"/>
                <a:gd name="T8" fmla="*/ 34538987 w 57"/>
                <a:gd name="T9" fmla="*/ 54894382 h 30"/>
                <a:gd name="T10" fmla="*/ 60068552 w 57"/>
                <a:gd name="T11" fmla="*/ 54894382 h 30"/>
                <a:gd name="T12" fmla="*/ 84095739 w 57"/>
                <a:gd name="T13" fmla="*/ 34072515 h 30"/>
                <a:gd name="T14" fmla="*/ 0 w 57"/>
                <a:gd name="T15" fmla="*/ 0 h 30"/>
                <a:gd name="T16" fmla="*/ 0 w 57"/>
                <a:gd name="T17" fmla="*/ 0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"/>
                <a:gd name="T28" fmla="*/ 0 h 30"/>
                <a:gd name="T29" fmla="*/ 57 w 57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" h="30">
                  <a:moveTo>
                    <a:pt x="0" y="0"/>
                  </a:moveTo>
                  <a:lnTo>
                    <a:pt x="0" y="0"/>
                  </a:lnTo>
                  <a:lnTo>
                    <a:pt x="19" y="11"/>
                  </a:lnTo>
                  <a:lnTo>
                    <a:pt x="14" y="21"/>
                  </a:lnTo>
                  <a:lnTo>
                    <a:pt x="23" y="29"/>
                  </a:lnTo>
                  <a:lnTo>
                    <a:pt x="40" y="29"/>
                  </a:lnTo>
                  <a:lnTo>
                    <a:pt x="56" y="18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41" name="Freeform 422"/>
            <p:cNvSpPr>
              <a:spLocks/>
            </p:cNvSpPr>
            <p:nvPr/>
          </p:nvSpPr>
          <p:spPr bwMode="auto">
            <a:xfrm>
              <a:off x="3166841" y="2118766"/>
              <a:ext cx="28540" cy="125649"/>
            </a:xfrm>
            <a:custGeom>
              <a:avLst/>
              <a:gdLst>
                <a:gd name="T0" fmla="*/ 0 w 43"/>
                <a:gd name="T1" fmla="*/ 65259437 h 149"/>
                <a:gd name="T2" fmla="*/ 0 w 43"/>
                <a:gd name="T3" fmla="*/ 65259437 h 149"/>
                <a:gd name="T4" fmla="*/ 10389683 w 43"/>
                <a:gd name="T5" fmla="*/ 96172434 h 149"/>
                <a:gd name="T6" fmla="*/ 10389683 w 43"/>
                <a:gd name="T7" fmla="*/ 254170820 h 149"/>
                <a:gd name="T8" fmla="*/ 20779367 w 43"/>
                <a:gd name="T9" fmla="*/ 235278901 h 149"/>
                <a:gd name="T10" fmla="*/ 37107049 w 43"/>
                <a:gd name="T11" fmla="*/ 247301269 h 149"/>
                <a:gd name="T12" fmla="*/ 19295470 w 43"/>
                <a:gd name="T13" fmla="*/ 204365925 h 149"/>
                <a:gd name="T14" fmla="*/ 29685153 w 43"/>
                <a:gd name="T15" fmla="*/ 159715118 h 149"/>
                <a:gd name="T16" fmla="*/ 62339309 w 43"/>
                <a:gd name="T17" fmla="*/ 173454260 h 149"/>
                <a:gd name="T18" fmla="*/ 31169045 w 43"/>
                <a:gd name="T19" fmla="*/ 89302883 h 149"/>
                <a:gd name="T20" fmla="*/ 20779367 w 43"/>
                <a:gd name="T21" fmla="*/ 0 h 149"/>
                <a:gd name="T22" fmla="*/ 0 w 43"/>
                <a:gd name="T23" fmla="*/ 65259437 h 149"/>
                <a:gd name="T24" fmla="*/ 0 w 43"/>
                <a:gd name="T25" fmla="*/ 65259437 h 14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3"/>
                <a:gd name="T40" fmla="*/ 0 h 149"/>
                <a:gd name="T41" fmla="*/ 43 w 43"/>
                <a:gd name="T42" fmla="*/ 149 h 14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3" h="149">
                  <a:moveTo>
                    <a:pt x="0" y="38"/>
                  </a:moveTo>
                  <a:lnTo>
                    <a:pt x="0" y="38"/>
                  </a:lnTo>
                  <a:lnTo>
                    <a:pt x="7" y="56"/>
                  </a:lnTo>
                  <a:lnTo>
                    <a:pt x="7" y="148"/>
                  </a:lnTo>
                  <a:lnTo>
                    <a:pt x="14" y="137"/>
                  </a:lnTo>
                  <a:lnTo>
                    <a:pt x="25" y="144"/>
                  </a:lnTo>
                  <a:lnTo>
                    <a:pt x="13" y="119"/>
                  </a:lnTo>
                  <a:lnTo>
                    <a:pt x="20" y="93"/>
                  </a:lnTo>
                  <a:lnTo>
                    <a:pt x="42" y="101"/>
                  </a:lnTo>
                  <a:lnTo>
                    <a:pt x="21" y="52"/>
                  </a:lnTo>
                  <a:lnTo>
                    <a:pt x="14" y="0"/>
                  </a:lnTo>
                  <a:lnTo>
                    <a:pt x="0" y="38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42" name="Freeform 423"/>
            <p:cNvSpPr>
              <a:spLocks/>
            </p:cNvSpPr>
            <p:nvPr/>
          </p:nvSpPr>
          <p:spPr bwMode="auto">
            <a:xfrm>
              <a:off x="3209219" y="1721385"/>
              <a:ext cx="43242" cy="18387"/>
            </a:xfrm>
            <a:custGeom>
              <a:avLst/>
              <a:gdLst>
                <a:gd name="T0" fmla="*/ 0 w 64"/>
                <a:gd name="T1" fmla="*/ 0 h 22"/>
                <a:gd name="T2" fmla="*/ 0 w 64"/>
                <a:gd name="T3" fmla="*/ 0 h 22"/>
                <a:gd name="T4" fmla="*/ 16920514 w 64"/>
                <a:gd name="T5" fmla="*/ 23618538 h 22"/>
                <a:gd name="T6" fmla="*/ 61526777 w 64"/>
                <a:gd name="T7" fmla="*/ 35427802 h 22"/>
                <a:gd name="T8" fmla="*/ 96905705 w 64"/>
                <a:gd name="T9" fmla="*/ 28680208 h 22"/>
                <a:gd name="T10" fmla="*/ 0 w 64"/>
                <a:gd name="T11" fmla="*/ 0 h 22"/>
                <a:gd name="T12" fmla="*/ 0 w 64"/>
                <a:gd name="T13" fmla="*/ 0 h 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22"/>
                <a:gd name="T23" fmla="*/ 64 w 64"/>
                <a:gd name="T24" fmla="*/ 22 h 2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22">
                  <a:moveTo>
                    <a:pt x="0" y="0"/>
                  </a:moveTo>
                  <a:lnTo>
                    <a:pt x="0" y="0"/>
                  </a:lnTo>
                  <a:lnTo>
                    <a:pt x="11" y="14"/>
                  </a:lnTo>
                  <a:lnTo>
                    <a:pt x="40" y="21"/>
                  </a:lnTo>
                  <a:lnTo>
                    <a:pt x="63" y="17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43" name="Freeform 425"/>
            <p:cNvSpPr>
              <a:spLocks/>
            </p:cNvSpPr>
            <p:nvPr/>
          </p:nvSpPr>
          <p:spPr bwMode="auto">
            <a:xfrm>
              <a:off x="2758628" y="2567221"/>
              <a:ext cx="74378" cy="176727"/>
            </a:xfrm>
            <a:custGeom>
              <a:avLst/>
              <a:gdLst>
                <a:gd name="T0" fmla="*/ 0 w 109"/>
                <a:gd name="T1" fmla="*/ 56982790 h 209"/>
                <a:gd name="T2" fmla="*/ 0 w 109"/>
                <a:gd name="T3" fmla="*/ 56982790 h 209"/>
                <a:gd name="T4" fmla="*/ 10982123 w 109"/>
                <a:gd name="T5" fmla="*/ 29354730 h 209"/>
                <a:gd name="T6" fmla="*/ 56477515 w 109"/>
                <a:gd name="T7" fmla="*/ 0 h 209"/>
                <a:gd name="T8" fmla="*/ 76872341 w 109"/>
                <a:gd name="T9" fmla="*/ 27628059 h 209"/>
                <a:gd name="T10" fmla="*/ 70597203 w 109"/>
                <a:gd name="T11" fmla="*/ 75977484 h 209"/>
                <a:gd name="T12" fmla="*/ 125505307 w 109"/>
                <a:gd name="T13" fmla="*/ 55256119 h 209"/>
                <a:gd name="T14" fmla="*/ 149037702 w 109"/>
                <a:gd name="T15" fmla="*/ 75977484 h 209"/>
                <a:gd name="T16" fmla="*/ 169431313 w 109"/>
                <a:gd name="T17" fmla="*/ 124325605 h 209"/>
                <a:gd name="T18" fmla="*/ 161587978 w 109"/>
                <a:gd name="T19" fmla="*/ 153680325 h 209"/>
                <a:gd name="T20" fmla="*/ 120798327 w 109"/>
                <a:gd name="T21" fmla="*/ 151953654 h 209"/>
                <a:gd name="T22" fmla="*/ 105110482 w 109"/>
                <a:gd name="T23" fmla="*/ 165768336 h 209"/>
                <a:gd name="T24" fmla="*/ 112955031 w 109"/>
                <a:gd name="T25" fmla="*/ 215843148 h 209"/>
                <a:gd name="T26" fmla="*/ 58045674 w 109"/>
                <a:gd name="T27" fmla="*/ 172675061 h 209"/>
                <a:gd name="T28" fmla="*/ 34514522 w 109"/>
                <a:gd name="T29" fmla="*/ 250377881 h 209"/>
                <a:gd name="T30" fmla="*/ 61183243 w 109"/>
                <a:gd name="T31" fmla="*/ 319448661 h 209"/>
                <a:gd name="T32" fmla="*/ 98835344 w 109"/>
                <a:gd name="T33" fmla="*/ 345348807 h 209"/>
                <a:gd name="T34" fmla="*/ 78440499 w 109"/>
                <a:gd name="T35" fmla="*/ 359163489 h 209"/>
                <a:gd name="T36" fmla="*/ 73734772 w 109"/>
                <a:gd name="T37" fmla="*/ 336715370 h 209"/>
                <a:gd name="T38" fmla="*/ 58045674 w 109"/>
                <a:gd name="T39" fmla="*/ 336715370 h 209"/>
                <a:gd name="T40" fmla="*/ 15687850 w 109"/>
                <a:gd name="T41" fmla="*/ 298727295 h 209"/>
                <a:gd name="T42" fmla="*/ 23532404 w 109"/>
                <a:gd name="T43" fmla="*/ 252104552 h 209"/>
                <a:gd name="T44" fmla="*/ 45495397 w 109"/>
                <a:gd name="T45" fmla="*/ 210663135 h 209"/>
                <a:gd name="T46" fmla="*/ 15687850 w 109"/>
                <a:gd name="T47" fmla="*/ 141593628 h 209"/>
                <a:gd name="T48" fmla="*/ 25100562 w 109"/>
                <a:gd name="T49" fmla="*/ 110512237 h 209"/>
                <a:gd name="T50" fmla="*/ 0 w 109"/>
                <a:gd name="T51" fmla="*/ 56982790 h 209"/>
                <a:gd name="T52" fmla="*/ 0 w 109"/>
                <a:gd name="T53" fmla="*/ 56982790 h 20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09"/>
                <a:gd name="T82" fmla="*/ 0 h 209"/>
                <a:gd name="T83" fmla="*/ 109 w 109"/>
                <a:gd name="T84" fmla="*/ 209 h 209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09" h="209">
                  <a:moveTo>
                    <a:pt x="0" y="33"/>
                  </a:moveTo>
                  <a:lnTo>
                    <a:pt x="0" y="33"/>
                  </a:lnTo>
                  <a:lnTo>
                    <a:pt x="7" y="17"/>
                  </a:lnTo>
                  <a:lnTo>
                    <a:pt x="36" y="0"/>
                  </a:lnTo>
                  <a:lnTo>
                    <a:pt x="49" y="16"/>
                  </a:lnTo>
                  <a:lnTo>
                    <a:pt x="45" y="44"/>
                  </a:lnTo>
                  <a:lnTo>
                    <a:pt x="80" y="32"/>
                  </a:lnTo>
                  <a:lnTo>
                    <a:pt x="95" y="44"/>
                  </a:lnTo>
                  <a:lnTo>
                    <a:pt x="108" y="72"/>
                  </a:lnTo>
                  <a:lnTo>
                    <a:pt x="103" y="89"/>
                  </a:lnTo>
                  <a:lnTo>
                    <a:pt x="77" y="88"/>
                  </a:lnTo>
                  <a:lnTo>
                    <a:pt x="67" y="96"/>
                  </a:lnTo>
                  <a:lnTo>
                    <a:pt x="72" y="125"/>
                  </a:lnTo>
                  <a:lnTo>
                    <a:pt x="37" y="100"/>
                  </a:lnTo>
                  <a:lnTo>
                    <a:pt x="22" y="145"/>
                  </a:lnTo>
                  <a:lnTo>
                    <a:pt x="39" y="185"/>
                  </a:lnTo>
                  <a:lnTo>
                    <a:pt x="63" y="200"/>
                  </a:lnTo>
                  <a:lnTo>
                    <a:pt x="50" y="208"/>
                  </a:lnTo>
                  <a:lnTo>
                    <a:pt x="47" y="195"/>
                  </a:lnTo>
                  <a:lnTo>
                    <a:pt x="37" y="195"/>
                  </a:lnTo>
                  <a:lnTo>
                    <a:pt x="10" y="173"/>
                  </a:lnTo>
                  <a:lnTo>
                    <a:pt x="15" y="146"/>
                  </a:lnTo>
                  <a:lnTo>
                    <a:pt x="29" y="122"/>
                  </a:lnTo>
                  <a:lnTo>
                    <a:pt x="10" y="82"/>
                  </a:lnTo>
                  <a:lnTo>
                    <a:pt x="16" y="64"/>
                  </a:lnTo>
                  <a:lnTo>
                    <a:pt x="0" y="33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44" name="Freeform 426"/>
            <p:cNvSpPr>
              <a:spLocks/>
            </p:cNvSpPr>
            <p:nvPr/>
          </p:nvSpPr>
          <p:spPr bwMode="auto">
            <a:xfrm>
              <a:off x="2097011" y="2296513"/>
              <a:ext cx="172107" cy="82744"/>
            </a:xfrm>
            <a:custGeom>
              <a:avLst/>
              <a:gdLst>
                <a:gd name="T0" fmla="*/ 0 w 252"/>
                <a:gd name="T1" fmla="*/ 55671680 h 99"/>
                <a:gd name="T2" fmla="*/ 0 w 252"/>
                <a:gd name="T3" fmla="*/ 55671680 h 99"/>
                <a:gd name="T4" fmla="*/ 17287462 w 252"/>
                <a:gd name="T5" fmla="*/ 97848223 h 99"/>
                <a:gd name="T6" fmla="*/ 1572043 w 252"/>
                <a:gd name="T7" fmla="*/ 102908575 h 99"/>
                <a:gd name="T8" fmla="*/ 17287462 w 252"/>
                <a:gd name="T9" fmla="*/ 109657442 h 99"/>
                <a:gd name="T10" fmla="*/ 23573131 w 252"/>
                <a:gd name="T11" fmla="*/ 136650313 h 99"/>
                <a:gd name="T12" fmla="*/ 45575473 w 252"/>
                <a:gd name="T13" fmla="*/ 133275879 h 99"/>
                <a:gd name="T14" fmla="*/ 23573131 w 252"/>
                <a:gd name="T15" fmla="*/ 145085098 h 99"/>
                <a:gd name="T16" fmla="*/ 48718305 w 252"/>
                <a:gd name="T17" fmla="*/ 140023447 h 99"/>
                <a:gd name="T18" fmla="*/ 75435513 w 252"/>
                <a:gd name="T19" fmla="*/ 156894316 h 99"/>
                <a:gd name="T20" fmla="*/ 100580697 w 252"/>
                <a:gd name="T21" fmla="*/ 138336230 h 99"/>
                <a:gd name="T22" fmla="*/ 139869232 w 252"/>
                <a:gd name="T23" fmla="*/ 161954668 h 99"/>
                <a:gd name="T24" fmla="*/ 207447058 w 252"/>
                <a:gd name="T25" fmla="*/ 138336230 h 99"/>
                <a:gd name="T26" fmla="*/ 205876268 w 252"/>
                <a:gd name="T27" fmla="*/ 165329101 h 99"/>
                <a:gd name="T28" fmla="*/ 218448850 w 252"/>
                <a:gd name="T29" fmla="*/ 138336230 h 99"/>
                <a:gd name="T30" fmla="*/ 347317583 w 252"/>
                <a:gd name="T31" fmla="*/ 133275879 h 99"/>
                <a:gd name="T32" fmla="*/ 394463826 w 252"/>
                <a:gd name="T33" fmla="*/ 129901445 h 99"/>
                <a:gd name="T34" fmla="*/ 380320454 w 252"/>
                <a:gd name="T35" fmla="*/ 72542549 h 99"/>
                <a:gd name="T36" fmla="*/ 391320994 w 252"/>
                <a:gd name="T37" fmla="*/ 60733330 h 99"/>
                <a:gd name="T38" fmla="*/ 350460415 w 252"/>
                <a:gd name="T39" fmla="*/ 11809224 h 99"/>
                <a:gd name="T40" fmla="*/ 323743129 w 252"/>
                <a:gd name="T41" fmla="*/ 11809224 h 99"/>
                <a:gd name="T42" fmla="*/ 253022511 w 252"/>
                <a:gd name="T43" fmla="*/ 32053232 h 99"/>
                <a:gd name="T44" fmla="*/ 190159600 w 252"/>
                <a:gd name="T45" fmla="*/ 0 h 99"/>
                <a:gd name="T46" fmla="*/ 150871025 w 252"/>
                <a:gd name="T47" fmla="*/ 1687217 h 99"/>
                <a:gd name="T48" fmla="*/ 102152740 w 252"/>
                <a:gd name="T49" fmla="*/ 30366016 h 99"/>
                <a:gd name="T50" fmla="*/ 61290888 w 252"/>
                <a:gd name="T51" fmla="*/ 21931231 h 99"/>
                <a:gd name="T52" fmla="*/ 73863470 w 252"/>
                <a:gd name="T53" fmla="*/ 37114883 h 99"/>
                <a:gd name="T54" fmla="*/ 0 w 252"/>
                <a:gd name="T55" fmla="*/ 55671680 h 99"/>
                <a:gd name="T56" fmla="*/ 0 w 252"/>
                <a:gd name="T57" fmla="*/ 55671680 h 9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2"/>
                <a:gd name="T88" fmla="*/ 0 h 99"/>
                <a:gd name="T89" fmla="*/ 252 w 252"/>
                <a:gd name="T90" fmla="*/ 99 h 99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2" h="99">
                  <a:moveTo>
                    <a:pt x="0" y="33"/>
                  </a:moveTo>
                  <a:lnTo>
                    <a:pt x="0" y="33"/>
                  </a:lnTo>
                  <a:lnTo>
                    <a:pt x="11" y="58"/>
                  </a:lnTo>
                  <a:lnTo>
                    <a:pt x="1" y="61"/>
                  </a:lnTo>
                  <a:lnTo>
                    <a:pt x="11" y="65"/>
                  </a:lnTo>
                  <a:lnTo>
                    <a:pt x="15" y="81"/>
                  </a:lnTo>
                  <a:lnTo>
                    <a:pt x="29" y="79"/>
                  </a:lnTo>
                  <a:lnTo>
                    <a:pt x="15" y="86"/>
                  </a:lnTo>
                  <a:lnTo>
                    <a:pt x="31" y="83"/>
                  </a:lnTo>
                  <a:lnTo>
                    <a:pt x="48" y="93"/>
                  </a:lnTo>
                  <a:lnTo>
                    <a:pt x="64" y="82"/>
                  </a:lnTo>
                  <a:lnTo>
                    <a:pt x="89" y="96"/>
                  </a:lnTo>
                  <a:lnTo>
                    <a:pt x="132" y="82"/>
                  </a:lnTo>
                  <a:lnTo>
                    <a:pt x="131" y="98"/>
                  </a:lnTo>
                  <a:lnTo>
                    <a:pt x="139" y="82"/>
                  </a:lnTo>
                  <a:lnTo>
                    <a:pt x="221" y="79"/>
                  </a:lnTo>
                  <a:lnTo>
                    <a:pt x="251" y="77"/>
                  </a:lnTo>
                  <a:lnTo>
                    <a:pt x="242" y="43"/>
                  </a:lnTo>
                  <a:lnTo>
                    <a:pt x="249" y="36"/>
                  </a:lnTo>
                  <a:lnTo>
                    <a:pt x="223" y="7"/>
                  </a:lnTo>
                  <a:lnTo>
                    <a:pt x="206" y="7"/>
                  </a:lnTo>
                  <a:lnTo>
                    <a:pt x="161" y="19"/>
                  </a:lnTo>
                  <a:lnTo>
                    <a:pt x="121" y="0"/>
                  </a:lnTo>
                  <a:lnTo>
                    <a:pt x="96" y="1"/>
                  </a:lnTo>
                  <a:lnTo>
                    <a:pt x="65" y="18"/>
                  </a:lnTo>
                  <a:lnTo>
                    <a:pt x="39" y="13"/>
                  </a:lnTo>
                  <a:lnTo>
                    <a:pt x="47" y="22"/>
                  </a:lnTo>
                  <a:lnTo>
                    <a:pt x="0" y="33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45" name="Freeform 427"/>
            <p:cNvSpPr>
              <a:spLocks/>
            </p:cNvSpPr>
            <p:nvPr/>
          </p:nvSpPr>
          <p:spPr bwMode="auto">
            <a:xfrm>
              <a:off x="296375" y="1813325"/>
              <a:ext cx="275891" cy="297269"/>
            </a:xfrm>
            <a:custGeom>
              <a:avLst/>
              <a:gdLst>
                <a:gd name="T0" fmla="*/ 0 w 408"/>
                <a:gd name="T1" fmla="*/ 228607924 h 355"/>
                <a:gd name="T2" fmla="*/ 24649159 w 408"/>
                <a:gd name="T3" fmla="*/ 243848794 h 355"/>
                <a:gd name="T4" fmla="*/ 103220134 w 408"/>
                <a:gd name="T5" fmla="*/ 264168652 h 355"/>
                <a:gd name="T6" fmla="*/ 152519673 w 408"/>
                <a:gd name="T7" fmla="*/ 260782660 h 355"/>
                <a:gd name="T8" fmla="*/ 146357076 w 408"/>
                <a:gd name="T9" fmla="*/ 304810972 h 355"/>
                <a:gd name="T10" fmla="*/ 38514693 w 408"/>
                <a:gd name="T11" fmla="*/ 379319803 h 355"/>
                <a:gd name="T12" fmla="*/ 43136961 w 408"/>
                <a:gd name="T13" fmla="*/ 382707097 h 355"/>
                <a:gd name="T14" fmla="*/ 90894939 w 408"/>
                <a:gd name="T15" fmla="*/ 401333959 h 355"/>
                <a:gd name="T16" fmla="*/ 87814261 w 408"/>
                <a:gd name="T17" fmla="*/ 440281982 h 355"/>
                <a:gd name="T18" fmla="*/ 137113800 w 408"/>
                <a:gd name="T19" fmla="*/ 401333959 h 355"/>
                <a:gd name="T20" fmla="*/ 134031881 w 408"/>
                <a:gd name="T21" fmla="*/ 460603141 h 355"/>
                <a:gd name="T22" fmla="*/ 164843666 w 408"/>
                <a:gd name="T23" fmla="*/ 453829855 h 355"/>
                <a:gd name="T24" fmla="*/ 198737332 w 408"/>
                <a:gd name="T25" fmla="*/ 465683431 h 355"/>
                <a:gd name="T26" fmla="*/ 237252015 w 408"/>
                <a:gd name="T27" fmla="*/ 462296138 h 355"/>
                <a:gd name="T28" fmla="*/ 164843666 w 408"/>
                <a:gd name="T29" fmla="*/ 552045758 h 355"/>
                <a:gd name="T30" fmla="*/ 124788605 w 408"/>
                <a:gd name="T31" fmla="*/ 568979624 h 355"/>
                <a:gd name="T32" fmla="*/ 134031881 w 408"/>
                <a:gd name="T33" fmla="*/ 577447208 h 355"/>
                <a:gd name="T34" fmla="*/ 197196993 w 408"/>
                <a:gd name="T35" fmla="*/ 558819044 h 355"/>
                <a:gd name="T36" fmla="*/ 212602866 w 408"/>
                <a:gd name="T37" fmla="*/ 546965468 h 355"/>
                <a:gd name="T38" fmla="*/ 306578444 w 408"/>
                <a:gd name="T39" fmla="*/ 469069424 h 355"/>
                <a:gd name="T40" fmla="*/ 360500319 w 408"/>
                <a:gd name="T41" fmla="*/ 384400093 h 355"/>
                <a:gd name="T42" fmla="*/ 363580997 w 408"/>
                <a:gd name="T43" fmla="*/ 384400093 h 355"/>
                <a:gd name="T44" fmla="*/ 375906192 w 408"/>
                <a:gd name="T45" fmla="*/ 392867677 h 355"/>
                <a:gd name="T46" fmla="*/ 348175124 w 408"/>
                <a:gd name="T47" fmla="*/ 404721253 h 355"/>
                <a:gd name="T48" fmla="*/ 357418400 w 408"/>
                <a:gd name="T49" fmla="*/ 436895989 h 355"/>
                <a:gd name="T50" fmla="*/ 406717939 w 408"/>
                <a:gd name="T51" fmla="*/ 430121402 h 355"/>
                <a:gd name="T52" fmla="*/ 406717939 w 408"/>
                <a:gd name="T53" fmla="*/ 403026956 h 355"/>
                <a:gd name="T54" fmla="*/ 419043134 w 408"/>
                <a:gd name="T55" fmla="*/ 399640963 h 355"/>
                <a:gd name="T56" fmla="*/ 445232622 w 408"/>
                <a:gd name="T57" fmla="*/ 406414249 h 355"/>
                <a:gd name="T58" fmla="*/ 582346383 w 408"/>
                <a:gd name="T59" fmla="*/ 440281982 h 355"/>
                <a:gd name="T60" fmla="*/ 606995532 w 408"/>
                <a:gd name="T61" fmla="*/ 433508695 h 355"/>
                <a:gd name="T62" fmla="*/ 616238808 w 408"/>
                <a:gd name="T63" fmla="*/ 460603141 h 355"/>
                <a:gd name="T64" fmla="*/ 606995532 w 408"/>
                <a:gd name="T65" fmla="*/ 421655119 h 355"/>
                <a:gd name="T66" fmla="*/ 566940510 w 408"/>
                <a:gd name="T67" fmla="*/ 67735485 h 355"/>
                <a:gd name="T68" fmla="*/ 332769251 w 408"/>
                <a:gd name="T69" fmla="*/ 22014166 h 355"/>
                <a:gd name="T70" fmla="*/ 264983083 w 408"/>
                <a:gd name="T71" fmla="*/ 25401460 h 355"/>
                <a:gd name="T72" fmla="*/ 263442744 w 408"/>
                <a:gd name="T73" fmla="*/ 8467586 h 355"/>
                <a:gd name="T74" fmla="*/ 212602866 w 408"/>
                <a:gd name="T75" fmla="*/ 22014166 h 355"/>
                <a:gd name="T76" fmla="*/ 171006263 w 408"/>
                <a:gd name="T77" fmla="*/ 45721329 h 355"/>
                <a:gd name="T78" fmla="*/ 127869283 w 408"/>
                <a:gd name="T79" fmla="*/ 44028332 h 355"/>
                <a:gd name="T80" fmla="*/ 117085668 w 408"/>
                <a:gd name="T81" fmla="*/ 55881908 h 355"/>
                <a:gd name="T82" fmla="*/ 38514693 w 408"/>
                <a:gd name="T83" fmla="*/ 103297535 h 355"/>
                <a:gd name="T84" fmla="*/ 24649159 w 408"/>
                <a:gd name="T85" fmla="*/ 121924397 h 355"/>
                <a:gd name="T86" fmla="*/ 180249539 w 408"/>
                <a:gd name="T87" fmla="*/ 194740192 h 355"/>
                <a:gd name="T88" fmla="*/ 127869283 w 408"/>
                <a:gd name="T89" fmla="*/ 203206474 h 355"/>
                <a:gd name="T90" fmla="*/ 130951202 w 408"/>
                <a:gd name="T91" fmla="*/ 213367054 h 355"/>
                <a:gd name="T92" fmla="*/ 90894939 w 408"/>
                <a:gd name="T93" fmla="*/ 189659902 h 355"/>
                <a:gd name="T94" fmla="*/ 0 w 408"/>
                <a:gd name="T95" fmla="*/ 228607924 h 35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08"/>
                <a:gd name="T145" fmla="*/ 0 h 355"/>
                <a:gd name="T146" fmla="*/ 408 w 408"/>
                <a:gd name="T147" fmla="*/ 355 h 35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08" h="355">
                  <a:moveTo>
                    <a:pt x="0" y="135"/>
                  </a:moveTo>
                  <a:lnTo>
                    <a:pt x="0" y="135"/>
                  </a:lnTo>
                  <a:lnTo>
                    <a:pt x="26" y="142"/>
                  </a:lnTo>
                  <a:lnTo>
                    <a:pt x="16" y="144"/>
                  </a:lnTo>
                  <a:lnTo>
                    <a:pt x="27" y="157"/>
                  </a:lnTo>
                  <a:lnTo>
                    <a:pt x="67" y="156"/>
                  </a:lnTo>
                  <a:lnTo>
                    <a:pt x="73" y="165"/>
                  </a:lnTo>
                  <a:lnTo>
                    <a:pt x="99" y="154"/>
                  </a:lnTo>
                  <a:lnTo>
                    <a:pt x="90" y="159"/>
                  </a:lnTo>
                  <a:lnTo>
                    <a:pt x="95" y="180"/>
                  </a:lnTo>
                  <a:lnTo>
                    <a:pt x="40" y="201"/>
                  </a:lnTo>
                  <a:lnTo>
                    <a:pt x="25" y="224"/>
                  </a:lnTo>
                  <a:lnTo>
                    <a:pt x="38" y="220"/>
                  </a:lnTo>
                  <a:lnTo>
                    <a:pt x="28" y="226"/>
                  </a:lnTo>
                  <a:lnTo>
                    <a:pt x="38" y="234"/>
                  </a:lnTo>
                  <a:lnTo>
                    <a:pt x="59" y="237"/>
                  </a:lnTo>
                  <a:lnTo>
                    <a:pt x="47" y="249"/>
                  </a:lnTo>
                  <a:lnTo>
                    <a:pt x="57" y="260"/>
                  </a:lnTo>
                  <a:lnTo>
                    <a:pt x="67" y="261"/>
                  </a:lnTo>
                  <a:lnTo>
                    <a:pt x="89" y="237"/>
                  </a:lnTo>
                  <a:lnTo>
                    <a:pt x="76" y="249"/>
                  </a:lnTo>
                  <a:lnTo>
                    <a:pt x="87" y="272"/>
                  </a:lnTo>
                  <a:lnTo>
                    <a:pt x="81" y="282"/>
                  </a:lnTo>
                  <a:lnTo>
                    <a:pt x="107" y="268"/>
                  </a:lnTo>
                  <a:lnTo>
                    <a:pt x="124" y="285"/>
                  </a:lnTo>
                  <a:lnTo>
                    <a:pt x="129" y="275"/>
                  </a:lnTo>
                  <a:lnTo>
                    <a:pt x="135" y="282"/>
                  </a:lnTo>
                  <a:lnTo>
                    <a:pt x="154" y="273"/>
                  </a:lnTo>
                  <a:lnTo>
                    <a:pt x="127" y="317"/>
                  </a:lnTo>
                  <a:lnTo>
                    <a:pt x="107" y="326"/>
                  </a:lnTo>
                  <a:lnTo>
                    <a:pt x="107" y="335"/>
                  </a:lnTo>
                  <a:lnTo>
                    <a:pt x="81" y="336"/>
                  </a:lnTo>
                  <a:lnTo>
                    <a:pt x="63" y="354"/>
                  </a:lnTo>
                  <a:lnTo>
                    <a:pt x="87" y="341"/>
                  </a:lnTo>
                  <a:lnTo>
                    <a:pt x="113" y="341"/>
                  </a:lnTo>
                  <a:lnTo>
                    <a:pt x="128" y="330"/>
                  </a:lnTo>
                  <a:lnTo>
                    <a:pt x="121" y="321"/>
                  </a:lnTo>
                  <a:lnTo>
                    <a:pt x="138" y="323"/>
                  </a:lnTo>
                  <a:lnTo>
                    <a:pt x="189" y="290"/>
                  </a:lnTo>
                  <a:lnTo>
                    <a:pt x="199" y="277"/>
                  </a:lnTo>
                  <a:lnTo>
                    <a:pt x="190" y="268"/>
                  </a:lnTo>
                  <a:lnTo>
                    <a:pt x="234" y="227"/>
                  </a:lnTo>
                  <a:lnTo>
                    <a:pt x="241" y="207"/>
                  </a:lnTo>
                  <a:lnTo>
                    <a:pt x="236" y="227"/>
                  </a:lnTo>
                  <a:lnTo>
                    <a:pt x="254" y="223"/>
                  </a:lnTo>
                  <a:lnTo>
                    <a:pt x="244" y="232"/>
                  </a:lnTo>
                  <a:lnTo>
                    <a:pt x="259" y="236"/>
                  </a:lnTo>
                  <a:lnTo>
                    <a:pt x="226" y="239"/>
                  </a:lnTo>
                  <a:lnTo>
                    <a:pt x="220" y="258"/>
                  </a:lnTo>
                  <a:lnTo>
                    <a:pt x="232" y="258"/>
                  </a:lnTo>
                  <a:lnTo>
                    <a:pt x="221" y="271"/>
                  </a:lnTo>
                  <a:lnTo>
                    <a:pt x="264" y="254"/>
                  </a:lnTo>
                  <a:lnTo>
                    <a:pt x="270" y="243"/>
                  </a:lnTo>
                  <a:lnTo>
                    <a:pt x="264" y="238"/>
                  </a:lnTo>
                  <a:lnTo>
                    <a:pt x="274" y="228"/>
                  </a:lnTo>
                  <a:lnTo>
                    <a:pt x="272" y="236"/>
                  </a:lnTo>
                  <a:lnTo>
                    <a:pt x="294" y="231"/>
                  </a:lnTo>
                  <a:lnTo>
                    <a:pt x="289" y="240"/>
                  </a:lnTo>
                  <a:lnTo>
                    <a:pt x="325" y="254"/>
                  </a:lnTo>
                  <a:lnTo>
                    <a:pt x="378" y="260"/>
                  </a:lnTo>
                  <a:lnTo>
                    <a:pt x="387" y="252"/>
                  </a:lnTo>
                  <a:lnTo>
                    <a:pt x="394" y="256"/>
                  </a:lnTo>
                  <a:lnTo>
                    <a:pt x="385" y="264"/>
                  </a:lnTo>
                  <a:lnTo>
                    <a:pt x="400" y="272"/>
                  </a:lnTo>
                  <a:lnTo>
                    <a:pt x="407" y="266"/>
                  </a:lnTo>
                  <a:lnTo>
                    <a:pt x="394" y="249"/>
                  </a:lnTo>
                  <a:lnTo>
                    <a:pt x="368" y="249"/>
                  </a:lnTo>
                  <a:lnTo>
                    <a:pt x="368" y="40"/>
                  </a:lnTo>
                  <a:lnTo>
                    <a:pt x="222" y="23"/>
                  </a:lnTo>
                  <a:lnTo>
                    <a:pt x="216" y="13"/>
                  </a:lnTo>
                  <a:lnTo>
                    <a:pt x="176" y="6"/>
                  </a:lnTo>
                  <a:lnTo>
                    <a:pt x="172" y="15"/>
                  </a:lnTo>
                  <a:lnTo>
                    <a:pt x="160" y="12"/>
                  </a:lnTo>
                  <a:lnTo>
                    <a:pt x="171" y="5"/>
                  </a:lnTo>
                  <a:lnTo>
                    <a:pt x="154" y="0"/>
                  </a:lnTo>
                  <a:lnTo>
                    <a:pt x="138" y="13"/>
                  </a:lnTo>
                  <a:lnTo>
                    <a:pt x="112" y="15"/>
                  </a:lnTo>
                  <a:lnTo>
                    <a:pt x="111" y="27"/>
                  </a:lnTo>
                  <a:lnTo>
                    <a:pt x="108" y="20"/>
                  </a:lnTo>
                  <a:lnTo>
                    <a:pt x="83" y="26"/>
                  </a:lnTo>
                  <a:lnTo>
                    <a:pt x="87" y="36"/>
                  </a:lnTo>
                  <a:lnTo>
                    <a:pt x="76" y="33"/>
                  </a:lnTo>
                  <a:lnTo>
                    <a:pt x="61" y="53"/>
                  </a:lnTo>
                  <a:lnTo>
                    <a:pt x="25" y="61"/>
                  </a:lnTo>
                  <a:lnTo>
                    <a:pt x="27" y="70"/>
                  </a:lnTo>
                  <a:lnTo>
                    <a:pt x="16" y="72"/>
                  </a:lnTo>
                  <a:lnTo>
                    <a:pt x="59" y="101"/>
                  </a:lnTo>
                  <a:lnTo>
                    <a:pt x="117" y="115"/>
                  </a:lnTo>
                  <a:lnTo>
                    <a:pt x="81" y="111"/>
                  </a:lnTo>
                  <a:lnTo>
                    <a:pt x="83" y="120"/>
                  </a:lnTo>
                  <a:lnTo>
                    <a:pt x="97" y="120"/>
                  </a:lnTo>
                  <a:lnTo>
                    <a:pt x="85" y="126"/>
                  </a:lnTo>
                  <a:lnTo>
                    <a:pt x="59" y="125"/>
                  </a:lnTo>
                  <a:lnTo>
                    <a:pt x="59" y="112"/>
                  </a:lnTo>
                  <a:lnTo>
                    <a:pt x="46" y="114"/>
                  </a:lnTo>
                  <a:lnTo>
                    <a:pt x="0" y="135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46" name="Freeform 428"/>
            <p:cNvSpPr>
              <a:spLocks/>
            </p:cNvSpPr>
            <p:nvPr/>
          </p:nvSpPr>
          <p:spPr bwMode="auto">
            <a:xfrm>
              <a:off x="418321" y="2062581"/>
              <a:ext cx="24216" cy="18387"/>
            </a:xfrm>
            <a:custGeom>
              <a:avLst/>
              <a:gdLst>
                <a:gd name="T0" fmla="*/ 0 w 36"/>
                <a:gd name="T1" fmla="*/ 15183716 h 22"/>
                <a:gd name="T2" fmla="*/ 0 w 36"/>
                <a:gd name="T3" fmla="*/ 15183716 h 22"/>
                <a:gd name="T4" fmla="*/ 15245114 w 36"/>
                <a:gd name="T5" fmla="*/ 35427802 h 22"/>
                <a:gd name="T6" fmla="*/ 53358518 w 36"/>
                <a:gd name="T7" fmla="*/ 6747597 h 22"/>
                <a:gd name="T8" fmla="*/ 16769995 w 36"/>
                <a:gd name="T9" fmla="*/ 0 h 22"/>
                <a:gd name="T10" fmla="*/ 21343409 w 36"/>
                <a:gd name="T11" fmla="*/ 13496492 h 22"/>
                <a:gd name="T12" fmla="*/ 0 w 36"/>
                <a:gd name="T13" fmla="*/ 15183716 h 22"/>
                <a:gd name="T14" fmla="*/ 0 w 36"/>
                <a:gd name="T15" fmla="*/ 15183716 h 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6"/>
                <a:gd name="T25" fmla="*/ 0 h 22"/>
                <a:gd name="T26" fmla="*/ 36 w 36"/>
                <a:gd name="T27" fmla="*/ 22 h 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6" h="22">
                  <a:moveTo>
                    <a:pt x="0" y="9"/>
                  </a:moveTo>
                  <a:lnTo>
                    <a:pt x="0" y="9"/>
                  </a:lnTo>
                  <a:lnTo>
                    <a:pt x="10" y="21"/>
                  </a:lnTo>
                  <a:lnTo>
                    <a:pt x="35" y="4"/>
                  </a:lnTo>
                  <a:lnTo>
                    <a:pt x="11" y="0"/>
                  </a:lnTo>
                  <a:lnTo>
                    <a:pt x="14" y="8"/>
                  </a:lnTo>
                  <a:lnTo>
                    <a:pt x="0" y="9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47" name="Freeform 429"/>
            <p:cNvSpPr>
              <a:spLocks/>
            </p:cNvSpPr>
            <p:nvPr/>
          </p:nvSpPr>
          <p:spPr bwMode="auto">
            <a:xfrm>
              <a:off x="572265" y="2028871"/>
              <a:ext cx="76107" cy="83767"/>
            </a:xfrm>
            <a:custGeom>
              <a:avLst/>
              <a:gdLst>
                <a:gd name="T0" fmla="*/ 0 w 110"/>
                <a:gd name="T1" fmla="*/ 17289607 h 99"/>
                <a:gd name="T2" fmla="*/ 0 w 110"/>
                <a:gd name="T3" fmla="*/ 17289607 h 99"/>
                <a:gd name="T4" fmla="*/ 6451601 w 110"/>
                <a:gd name="T5" fmla="*/ 41495580 h 99"/>
                <a:gd name="T6" fmla="*/ 30645101 w 110"/>
                <a:gd name="T7" fmla="*/ 51868825 h 99"/>
                <a:gd name="T8" fmla="*/ 41935408 w 110"/>
                <a:gd name="T9" fmla="*/ 43223367 h 99"/>
                <a:gd name="T10" fmla="*/ 20967704 w 110"/>
                <a:gd name="T11" fmla="*/ 31121030 h 99"/>
                <a:gd name="T12" fmla="*/ 41935408 w 110"/>
                <a:gd name="T13" fmla="*/ 31121030 h 99"/>
                <a:gd name="T14" fmla="*/ 59677303 w 110"/>
                <a:gd name="T15" fmla="*/ 51868825 h 99"/>
                <a:gd name="T16" fmla="*/ 54838605 w 110"/>
                <a:gd name="T17" fmla="*/ 15560515 h 99"/>
                <a:gd name="T18" fmla="*/ 69354701 w 110"/>
                <a:gd name="T19" fmla="*/ 48410642 h 99"/>
                <a:gd name="T20" fmla="*/ 106451410 w 110"/>
                <a:gd name="T21" fmla="*/ 67429335 h 99"/>
                <a:gd name="T22" fmla="*/ 99999812 w 110"/>
                <a:gd name="T23" fmla="*/ 89906232 h 99"/>
                <a:gd name="T24" fmla="*/ 141935200 w 110"/>
                <a:gd name="T25" fmla="*/ 119298160 h 99"/>
                <a:gd name="T26" fmla="*/ 130644903 w 110"/>
                <a:gd name="T27" fmla="*/ 143504128 h 99"/>
                <a:gd name="T28" fmla="*/ 153225497 w 110"/>
                <a:gd name="T29" fmla="*/ 124485435 h 99"/>
                <a:gd name="T30" fmla="*/ 156451296 w 110"/>
                <a:gd name="T31" fmla="*/ 169437873 h 99"/>
                <a:gd name="T32" fmla="*/ 174193231 w 110"/>
                <a:gd name="T33" fmla="*/ 160793729 h 99"/>
                <a:gd name="T34" fmla="*/ 175806131 w 110"/>
                <a:gd name="T35" fmla="*/ 127943618 h 99"/>
                <a:gd name="T36" fmla="*/ 133870703 w 110"/>
                <a:gd name="T37" fmla="*/ 108924925 h 99"/>
                <a:gd name="T38" fmla="*/ 56451504 w 110"/>
                <a:gd name="T39" fmla="*/ 0 h 99"/>
                <a:gd name="T40" fmla="*/ 11290302 w 110"/>
                <a:gd name="T41" fmla="*/ 31121030 h 99"/>
                <a:gd name="T42" fmla="*/ 0 w 110"/>
                <a:gd name="T43" fmla="*/ 17289607 h 99"/>
                <a:gd name="T44" fmla="*/ 0 w 110"/>
                <a:gd name="T45" fmla="*/ 17289607 h 9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10"/>
                <a:gd name="T70" fmla="*/ 0 h 99"/>
                <a:gd name="T71" fmla="*/ 110 w 110"/>
                <a:gd name="T72" fmla="*/ 99 h 99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10" h="99">
                  <a:moveTo>
                    <a:pt x="0" y="10"/>
                  </a:moveTo>
                  <a:lnTo>
                    <a:pt x="0" y="10"/>
                  </a:lnTo>
                  <a:lnTo>
                    <a:pt x="4" y="24"/>
                  </a:lnTo>
                  <a:lnTo>
                    <a:pt x="19" y="30"/>
                  </a:lnTo>
                  <a:lnTo>
                    <a:pt x="26" y="25"/>
                  </a:lnTo>
                  <a:lnTo>
                    <a:pt x="13" y="18"/>
                  </a:lnTo>
                  <a:lnTo>
                    <a:pt x="26" y="18"/>
                  </a:lnTo>
                  <a:lnTo>
                    <a:pt x="37" y="30"/>
                  </a:lnTo>
                  <a:lnTo>
                    <a:pt x="34" y="9"/>
                  </a:lnTo>
                  <a:lnTo>
                    <a:pt x="43" y="28"/>
                  </a:lnTo>
                  <a:lnTo>
                    <a:pt x="66" y="39"/>
                  </a:lnTo>
                  <a:lnTo>
                    <a:pt x="62" y="52"/>
                  </a:lnTo>
                  <a:lnTo>
                    <a:pt x="88" y="69"/>
                  </a:lnTo>
                  <a:lnTo>
                    <a:pt x="81" y="83"/>
                  </a:lnTo>
                  <a:lnTo>
                    <a:pt x="95" y="72"/>
                  </a:lnTo>
                  <a:lnTo>
                    <a:pt x="97" y="98"/>
                  </a:lnTo>
                  <a:lnTo>
                    <a:pt x="108" y="93"/>
                  </a:lnTo>
                  <a:lnTo>
                    <a:pt x="109" y="74"/>
                  </a:lnTo>
                  <a:lnTo>
                    <a:pt x="83" y="63"/>
                  </a:lnTo>
                  <a:lnTo>
                    <a:pt x="35" y="0"/>
                  </a:lnTo>
                  <a:lnTo>
                    <a:pt x="7" y="18"/>
                  </a:lnTo>
                  <a:lnTo>
                    <a:pt x="0" y="10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48" name="Freeform 430"/>
            <p:cNvSpPr>
              <a:spLocks/>
            </p:cNvSpPr>
            <p:nvPr/>
          </p:nvSpPr>
          <p:spPr bwMode="auto">
            <a:xfrm>
              <a:off x="589562" y="2056451"/>
              <a:ext cx="13838" cy="14302"/>
            </a:xfrm>
            <a:custGeom>
              <a:avLst/>
              <a:gdLst>
                <a:gd name="T0" fmla="*/ 0 w 20"/>
                <a:gd name="T1" fmla="*/ 0 h 16"/>
                <a:gd name="T2" fmla="*/ 0 w 20"/>
                <a:gd name="T3" fmla="*/ 0 h 16"/>
                <a:gd name="T4" fmla="*/ 9677399 w 20"/>
                <a:gd name="T5" fmla="*/ 28942503 h 16"/>
                <a:gd name="T6" fmla="*/ 11290301 w 20"/>
                <a:gd name="T7" fmla="*/ 13505854 h 16"/>
                <a:gd name="T8" fmla="*/ 30645098 w 20"/>
                <a:gd name="T9" fmla="*/ 27013096 h 16"/>
                <a:gd name="T10" fmla="*/ 12903200 w 20"/>
                <a:gd name="T11" fmla="*/ 13505854 h 16"/>
                <a:gd name="T12" fmla="*/ 29032199 w 20"/>
                <a:gd name="T13" fmla="*/ 3858815 h 16"/>
                <a:gd name="T14" fmla="*/ 0 w 20"/>
                <a:gd name="T15" fmla="*/ 0 h 16"/>
                <a:gd name="T16" fmla="*/ 0 w 20"/>
                <a:gd name="T17" fmla="*/ 0 h 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"/>
                <a:gd name="T28" fmla="*/ 0 h 16"/>
                <a:gd name="T29" fmla="*/ 20 w 20"/>
                <a:gd name="T30" fmla="*/ 16 h 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" h="16">
                  <a:moveTo>
                    <a:pt x="0" y="0"/>
                  </a:moveTo>
                  <a:lnTo>
                    <a:pt x="0" y="0"/>
                  </a:lnTo>
                  <a:lnTo>
                    <a:pt x="6" y="15"/>
                  </a:lnTo>
                  <a:lnTo>
                    <a:pt x="7" y="7"/>
                  </a:lnTo>
                  <a:lnTo>
                    <a:pt x="19" y="14"/>
                  </a:lnTo>
                  <a:lnTo>
                    <a:pt x="8" y="7"/>
                  </a:lnTo>
                  <a:lnTo>
                    <a:pt x="18" y="2"/>
                  </a:lnTo>
                  <a:lnTo>
                    <a:pt x="0" y="0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49" name="Freeform 431"/>
            <p:cNvSpPr>
              <a:spLocks/>
            </p:cNvSpPr>
            <p:nvPr/>
          </p:nvSpPr>
          <p:spPr bwMode="auto">
            <a:xfrm>
              <a:off x="594752" y="2067689"/>
              <a:ext cx="8649" cy="21452"/>
            </a:xfrm>
            <a:custGeom>
              <a:avLst/>
              <a:gdLst>
                <a:gd name="T0" fmla="*/ 0 w 12"/>
                <a:gd name="T1" fmla="*/ 0 h 25"/>
                <a:gd name="T2" fmla="*/ 0 w 12"/>
                <a:gd name="T3" fmla="*/ 0 h 25"/>
                <a:gd name="T4" fmla="*/ 17500864 w 12"/>
                <a:gd name="T5" fmla="*/ 7112783 h 25"/>
                <a:gd name="T6" fmla="*/ 19251082 w 12"/>
                <a:gd name="T7" fmla="*/ 42676691 h 25"/>
                <a:gd name="T8" fmla="*/ 0 w 12"/>
                <a:gd name="T9" fmla="*/ 0 h 25"/>
                <a:gd name="T10" fmla="*/ 0 w 12"/>
                <a:gd name="T11" fmla="*/ 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25"/>
                <a:gd name="T20" fmla="*/ 12 w 12"/>
                <a:gd name="T21" fmla="*/ 25 h 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25">
                  <a:moveTo>
                    <a:pt x="0" y="0"/>
                  </a:moveTo>
                  <a:lnTo>
                    <a:pt x="0" y="0"/>
                  </a:lnTo>
                  <a:lnTo>
                    <a:pt x="10" y="4"/>
                  </a:lnTo>
                  <a:lnTo>
                    <a:pt x="11" y="24"/>
                  </a:lnTo>
                  <a:lnTo>
                    <a:pt x="0" y="0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50" name="Freeform 432"/>
            <p:cNvSpPr>
              <a:spLocks/>
            </p:cNvSpPr>
            <p:nvPr/>
          </p:nvSpPr>
          <p:spPr bwMode="auto">
            <a:xfrm>
              <a:off x="603401" y="2057473"/>
              <a:ext cx="11243" cy="14302"/>
            </a:xfrm>
            <a:custGeom>
              <a:avLst/>
              <a:gdLst>
                <a:gd name="T0" fmla="*/ 0 w 15"/>
                <a:gd name="T1" fmla="*/ 0 h 16"/>
                <a:gd name="T2" fmla="*/ 0 w 15"/>
                <a:gd name="T3" fmla="*/ 0 h 16"/>
                <a:gd name="T4" fmla="*/ 5677928 w 15"/>
                <a:gd name="T5" fmla="*/ 28942503 h 16"/>
                <a:gd name="T6" fmla="*/ 20821357 w 15"/>
                <a:gd name="T7" fmla="*/ 28942503 h 16"/>
                <a:gd name="T8" fmla="*/ 13250332 w 15"/>
                <a:gd name="T9" fmla="*/ 3858815 h 16"/>
                <a:gd name="T10" fmla="*/ 26499288 w 15"/>
                <a:gd name="T11" fmla="*/ 21224870 h 16"/>
                <a:gd name="T12" fmla="*/ 15142056 w 15"/>
                <a:gd name="T13" fmla="*/ 0 h 16"/>
                <a:gd name="T14" fmla="*/ 0 w 15"/>
                <a:gd name="T15" fmla="*/ 0 h 16"/>
                <a:gd name="T16" fmla="*/ 0 w 15"/>
                <a:gd name="T17" fmla="*/ 0 h 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"/>
                <a:gd name="T28" fmla="*/ 0 h 16"/>
                <a:gd name="T29" fmla="*/ 15 w 15"/>
                <a:gd name="T30" fmla="*/ 16 h 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" h="16">
                  <a:moveTo>
                    <a:pt x="0" y="0"/>
                  </a:moveTo>
                  <a:lnTo>
                    <a:pt x="0" y="0"/>
                  </a:lnTo>
                  <a:lnTo>
                    <a:pt x="3" y="15"/>
                  </a:lnTo>
                  <a:lnTo>
                    <a:pt x="11" y="15"/>
                  </a:lnTo>
                  <a:lnTo>
                    <a:pt x="7" y="2"/>
                  </a:lnTo>
                  <a:lnTo>
                    <a:pt x="14" y="11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51" name="Freeform 433"/>
            <p:cNvSpPr>
              <a:spLocks/>
            </p:cNvSpPr>
            <p:nvPr/>
          </p:nvSpPr>
          <p:spPr bwMode="auto">
            <a:xfrm>
              <a:off x="612049" y="2075860"/>
              <a:ext cx="7784" cy="9194"/>
            </a:xfrm>
            <a:custGeom>
              <a:avLst/>
              <a:gdLst>
                <a:gd name="T0" fmla="*/ 0 w 13"/>
                <a:gd name="T1" fmla="*/ 0 h 11"/>
                <a:gd name="T2" fmla="*/ 0 w 13"/>
                <a:gd name="T3" fmla="*/ 0 h 11"/>
                <a:gd name="T4" fmla="*/ 14493612 w 13"/>
                <a:gd name="T5" fmla="*/ 16869050 h 11"/>
                <a:gd name="T6" fmla="*/ 14493612 w 13"/>
                <a:gd name="T7" fmla="*/ 1687165 h 11"/>
                <a:gd name="T8" fmla="*/ 0 w 13"/>
                <a:gd name="T9" fmla="*/ 0 h 11"/>
                <a:gd name="T10" fmla="*/ 0 w 13"/>
                <a:gd name="T11" fmla="*/ 0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11"/>
                <a:gd name="T20" fmla="*/ 13 w 13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11">
                  <a:moveTo>
                    <a:pt x="0" y="0"/>
                  </a:moveTo>
                  <a:lnTo>
                    <a:pt x="0" y="0"/>
                  </a:lnTo>
                  <a:lnTo>
                    <a:pt x="12" y="10"/>
                  </a:lnTo>
                  <a:lnTo>
                    <a:pt x="12" y="1"/>
                  </a:lnTo>
                  <a:lnTo>
                    <a:pt x="0" y="0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52" name="Freeform 434"/>
            <p:cNvSpPr>
              <a:spLocks/>
            </p:cNvSpPr>
            <p:nvPr/>
          </p:nvSpPr>
          <p:spPr bwMode="auto">
            <a:xfrm>
              <a:off x="614644" y="2087099"/>
              <a:ext cx="12108" cy="22473"/>
            </a:xfrm>
            <a:custGeom>
              <a:avLst/>
              <a:gdLst>
                <a:gd name="T0" fmla="*/ 0 w 19"/>
                <a:gd name="T1" fmla="*/ 0 h 26"/>
                <a:gd name="T2" fmla="*/ 0 w 19"/>
                <a:gd name="T3" fmla="*/ 0 h 26"/>
                <a:gd name="T4" fmla="*/ 19155607 w 19"/>
                <a:gd name="T5" fmla="*/ 14434772 h 26"/>
                <a:gd name="T6" fmla="*/ 24628808 w 19"/>
                <a:gd name="T7" fmla="*/ 45109675 h 26"/>
                <a:gd name="T8" fmla="*/ 0 w 19"/>
                <a:gd name="T9" fmla="*/ 0 h 26"/>
                <a:gd name="T10" fmla="*/ 0 w 19"/>
                <a:gd name="T11" fmla="*/ 0 h 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"/>
                <a:gd name="T19" fmla="*/ 0 h 26"/>
                <a:gd name="T20" fmla="*/ 19 w 19"/>
                <a:gd name="T21" fmla="*/ 26 h 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" h="26">
                  <a:moveTo>
                    <a:pt x="0" y="0"/>
                  </a:moveTo>
                  <a:lnTo>
                    <a:pt x="0" y="0"/>
                  </a:lnTo>
                  <a:lnTo>
                    <a:pt x="14" y="8"/>
                  </a:lnTo>
                  <a:lnTo>
                    <a:pt x="18" y="25"/>
                  </a:lnTo>
                  <a:lnTo>
                    <a:pt x="0" y="0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53" name="Freeform 435"/>
            <p:cNvSpPr>
              <a:spLocks/>
            </p:cNvSpPr>
            <p:nvPr/>
          </p:nvSpPr>
          <p:spPr bwMode="auto">
            <a:xfrm>
              <a:off x="632805" y="2094250"/>
              <a:ext cx="7784" cy="11237"/>
            </a:xfrm>
            <a:custGeom>
              <a:avLst/>
              <a:gdLst>
                <a:gd name="T0" fmla="*/ 0 w 10"/>
                <a:gd name="T1" fmla="*/ 10841576 h 15"/>
                <a:gd name="T2" fmla="*/ 0 w 10"/>
                <a:gd name="T3" fmla="*/ 10841576 h 15"/>
                <a:gd name="T4" fmla="*/ 8165020 w 10"/>
                <a:gd name="T5" fmla="*/ 0 h 15"/>
                <a:gd name="T6" fmla="*/ 18370223 w 10"/>
                <a:gd name="T7" fmla="*/ 18973045 h 15"/>
                <a:gd name="T8" fmla="*/ 0 w 10"/>
                <a:gd name="T9" fmla="*/ 10841576 h 15"/>
                <a:gd name="T10" fmla="*/ 0 w 10"/>
                <a:gd name="T11" fmla="*/ 10841576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15"/>
                <a:gd name="T20" fmla="*/ 10 w 10"/>
                <a:gd name="T21" fmla="*/ 15 h 1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15">
                  <a:moveTo>
                    <a:pt x="0" y="8"/>
                  </a:moveTo>
                  <a:lnTo>
                    <a:pt x="0" y="8"/>
                  </a:lnTo>
                  <a:lnTo>
                    <a:pt x="4" y="0"/>
                  </a:lnTo>
                  <a:lnTo>
                    <a:pt x="9" y="14"/>
                  </a:lnTo>
                  <a:lnTo>
                    <a:pt x="0" y="8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54" name="Freeform 436"/>
            <p:cNvSpPr>
              <a:spLocks/>
            </p:cNvSpPr>
            <p:nvPr/>
          </p:nvSpPr>
          <p:spPr bwMode="auto">
            <a:xfrm>
              <a:off x="697669" y="2193338"/>
              <a:ext cx="535348" cy="321786"/>
            </a:xfrm>
            <a:custGeom>
              <a:avLst/>
              <a:gdLst>
                <a:gd name="T0" fmla="*/ 0 w 787"/>
                <a:gd name="T1" fmla="*/ 35986208 h 382"/>
                <a:gd name="T2" fmla="*/ 31180509 w 787"/>
                <a:gd name="T3" fmla="*/ 94251414 h 382"/>
                <a:gd name="T4" fmla="*/ 6235603 w 787"/>
                <a:gd name="T5" fmla="*/ 260475223 h 382"/>
                <a:gd name="T6" fmla="*/ 57684942 w 787"/>
                <a:gd name="T7" fmla="*/ 322166221 h 382"/>
                <a:gd name="T8" fmla="*/ 88865460 w 787"/>
                <a:gd name="T9" fmla="*/ 414704110 h 382"/>
                <a:gd name="T10" fmla="*/ 162140632 w 787"/>
                <a:gd name="T11" fmla="*/ 469540844 h 382"/>
                <a:gd name="T12" fmla="*/ 291542490 w 787"/>
                <a:gd name="T13" fmla="*/ 500386343 h 382"/>
                <a:gd name="T14" fmla="*/ 445888036 w 787"/>
                <a:gd name="T15" fmla="*/ 555223077 h 382"/>
                <a:gd name="T16" fmla="*/ 544108107 w 787"/>
                <a:gd name="T17" fmla="*/ 622056083 h 382"/>
                <a:gd name="T18" fmla="*/ 581525455 w 787"/>
                <a:gd name="T19" fmla="*/ 589497017 h 382"/>
                <a:gd name="T20" fmla="*/ 629855728 w 787"/>
                <a:gd name="T21" fmla="*/ 538087416 h 382"/>
                <a:gd name="T22" fmla="*/ 748343529 w 787"/>
                <a:gd name="T23" fmla="*/ 555223077 h 382"/>
                <a:gd name="T24" fmla="*/ 728075955 w 787"/>
                <a:gd name="T25" fmla="*/ 524377578 h 382"/>
                <a:gd name="T26" fmla="*/ 776406228 w 787"/>
                <a:gd name="T27" fmla="*/ 508954173 h 382"/>
                <a:gd name="T28" fmla="*/ 866831174 w 787"/>
                <a:gd name="T29" fmla="*/ 531231842 h 382"/>
                <a:gd name="T30" fmla="*/ 893335597 w 787"/>
                <a:gd name="T31" fmla="*/ 596351282 h 382"/>
                <a:gd name="T32" fmla="*/ 938548070 w 787"/>
                <a:gd name="T33" fmla="*/ 651188016 h 382"/>
                <a:gd name="T34" fmla="*/ 916720971 w 787"/>
                <a:gd name="T35" fmla="*/ 508954173 h 382"/>
                <a:gd name="T36" fmla="*/ 1041444217 w 787"/>
                <a:gd name="T37" fmla="*/ 387285743 h 382"/>
                <a:gd name="T38" fmla="*/ 1039885941 w 787"/>
                <a:gd name="T39" fmla="*/ 375289471 h 382"/>
                <a:gd name="T40" fmla="*/ 1028971767 w 787"/>
                <a:gd name="T41" fmla="*/ 325593353 h 382"/>
                <a:gd name="T42" fmla="*/ 1028971767 w 787"/>
                <a:gd name="T43" fmla="*/ 320452655 h 382"/>
                <a:gd name="T44" fmla="*/ 1036768141 w 787"/>
                <a:gd name="T45" fmla="*/ 282752891 h 382"/>
                <a:gd name="T46" fmla="*/ 1055476190 w 787"/>
                <a:gd name="T47" fmla="*/ 308457692 h 382"/>
                <a:gd name="T48" fmla="*/ 1057035715 w 787"/>
                <a:gd name="T49" fmla="*/ 296461420 h 382"/>
                <a:gd name="T50" fmla="*/ 1164609186 w 787"/>
                <a:gd name="T51" fmla="*/ 222775459 h 382"/>
                <a:gd name="T52" fmla="*/ 1158373586 w 787"/>
                <a:gd name="T53" fmla="*/ 167937375 h 382"/>
                <a:gd name="T54" fmla="*/ 1225411908 w 787"/>
                <a:gd name="T55" fmla="*/ 123383347 h 382"/>
                <a:gd name="T56" fmla="*/ 1209821659 w 787"/>
                <a:gd name="T57" fmla="*/ 71973725 h 382"/>
                <a:gd name="T58" fmla="*/ 1147459412 w 787"/>
                <a:gd name="T59" fmla="*/ 121669781 h 382"/>
                <a:gd name="T60" fmla="*/ 1032090816 w 787"/>
                <a:gd name="T61" fmla="*/ 171365816 h 382"/>
                <a:gd name="T62" fmla="*/ 974405894 w 787"/>
                <a:gd name="T63" fmla="*/ 190215085 h 382"/>
                <a:gd name="T64" fmla="*/ 885540472 w 787"/>
                <a:gd name="T65" fmla="*/ 226202591 h 382"/>
                <a:gd name="T66" fmla="*/ 888658272 w 787"/>
                <a:gd name="T67" fmla="*/ 203924923 h 382"/>
                <a:gd name="T68" fmla="*/ 898012922 w 787"/>
                <a:gd name="T69" fmla="*/ 185074386 h 382"/>
                <a:gd name="T70" fmla="*/ 866831174 w 787"/>
                <a:gd name="T71" fmla="*/ 167937375 h 382"/>
                <a:gd name="T72" fmla="*/ 841886275 w 787"/>
                <a:gd name="T73" fmla="*/ 109673509 h 382"/>
                <a:gd name="T74" fmla="*/ 807587976 w 787"/>
                <a:gd name="T75" fmla="*/ 217633452 h 382"/>
                <a:gd name="T76" fmla="*/ 781083553 w 787"/>
                <a:gd name="T77" fmla="*/ 183360820 h 382"/>
                <a:gd name="T78" fmla="*/ 782643077 w 787"/>
                <a:gd name="T79" fmla="*/ 133664744 h 382"/>
                <a:gd name="T80" fmla="*/ 865272898 w 787"/>
                <a:gd name="T81" fmla="*/ 101105678 h 382"/>
                <a:gd name="T82" fmla="*/ 851240924 w 787"/>
                <a:gd name="T83" fmla="*/ 85682254 h 382"/>
                <a:gd name="T84" fmla="*/ 782643077 w 787"/>
                <a:gd name="T85" fmla="*/ 58263887 h 382"/>
                <a:gd name="T86" fmla="*/ 692218131 w 787"/>
                <a:gd name="T87" fmla="*/ 83968688 h 382"/>
                <a:gd name="T88" fmla="*/ 639210377 w 787"/>
                <a:gd name="T89" fmla="*/ 20564108 h 382"/>
                <a:gd name="T90" fmla="*/ 625178404 w 787"/>
                <a:gd name="T91" fmla="*/ 13709843 h 382"/>
                <a:gd name="T92" fmla="*/ 51448093 w 787"/>
                <a:gd name="T93" fmla="*/ 39414649 h 382"/>
                <a:gd name="T94" fmla="*/ 42094692 w 787"/>
                <a:gd name="T95" fmla="*/ 37699774 h 382"/>
                <a:gd name="T96" fmla="*/ 0 w 787"/>
                <a:gd name="T97" fmla="*/ 35986208 h 38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787"/>
                <a:gd name="T148" fmla="*/ 0 h 382"/>
                <a:gd name="T149" fmla="*/ 787 w 787"/>
                <a:gd name="T150" fmla="*/ 382 h 38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787" h="382">
                  <a:moveTo>
                    <a:pt x="0" y="21"/>
                  </a:moveTo>
                  <a:lnTo>
                    <a:pt x="0" y="21"/>
                  </a:lnTo>
                  <a:lnTo>
                    <a:pt x="9" y="52"/>
                  </a:lnTo>
                  <a:lnTo>
                    <a:pt x="20" y="55"/>
                  </a:lnTo>
                  <a:lnTo>
                    <a:pt x="11" y="57"/>
                  </a:lnTo>
                  <a:lnTo>
                    <a:pt x="4" y="152"/>
                  </a:lnTo>
                  <a:lnTo>
                    <a:pt x="24" y="188"/>
                  </a:lnTo>
                  <a:lnTo>
                    <a:pt x="37" y="188"/>
                  </a:lnTo>
                  <a:lnTo>
                    <a:pt x="32" y="202"/>
                  </a:lnTo>
                  <a:lnTo>
                    <a:pt x="57" y="242"/>
                  </a:lnTo>
                  <a:lnTo>
                    <a:pt x="83" y="251"/>
                  </a:lnTo>
                  <a:lnTo>
                    <a:pt x="104" y="274"/>
                  </a:lnTo>
                  <a:lnTo>
                    <a:pt x="135" y="271"/>
                  </a:lnTo>
                  <a:lnTo>
                    <a:pt x="187" y="292"/>
                  </a:lnTo>
                  <a:lnTo>
                    <a:pt x="249" y="284"/>
                  </a:lnTo>
                  <a:lnTo>
                    <a:pt x="286" y="324"/>
                  </a:lnTo>
                  <a:lnTo>
                    <a:pt x="315" y="314"/>
                  </a:lnTo>
                  <a:lnTo>
                    <a:pt x="349" y="363"/>
                  </a:lnTo>
                  <a:lnTo>
                    <a:pt x="376" y="372"/>
                  </a:lnTo>
                  <a:lnTo>
                    <a:pt x="373" y="344"/>
                  </a:lnTo>
                  <a:lnTo>
                    <a:pt x="401" y="327"/>
                  </a:lnTo>
                  <a:lnTo>
                    <a:pt x="404" y="314"/>
                  </a:lnTo>
                  <a:lnTo>
                    <a:pt x="445" y="314"/>
                  </a:lnTo>
                  <a:lnTo>
                    <a:pt x="480" y="324"/>
                  </a:lnTo>
                  <a:lnTo>
                    <a:pt x="481" y="308"/>
                  </a:lnTo>
                  <a:lnTo>
                    <a:pt x="467" y="306"/>
                  </a:lnTo>
                  <a:lnTo>
                    <a:pt x="497" y="305"/>
                  </a:lnTo>
                  <a:lnTo>
                    <a:pt x="498" y="297"/>
                  </a:lnTo>
                  <a:lnTo>
                    <a:pt x="501" y="307"/>
                  </a:lnTo>
                  <a:lnTo>
                    <a:pt x="556" y="310"/>
                  </a:lnTo>
                  <a:lnTo>
                    <a:pt x="571" y="324"/>
                  </a:lnTo>
                  <a:lnTo>
                    <a:pt x="573" y="348"/>
                  </a:lnTo>
                  <a:lnTo>
                    <a:pt x="591" y="381"/>
                  </a:lnTo>
                  <a:lnTo>
                    <a:pt x="602" y="380"/>
                  </a:lnTo>
                  <a:lnTo>
                    <a:pt x="606" y="355"/>
                  </a:lnTo>
                  <a:lnTo>
                    <a:pt x="588" y="297"/>
                  </a:lnTo>
                  <a:lnTo>
                    <a:pt x="599" y="273"/>
                  </a:lnTo>
                  <a:lnTo>
                    <a:pt x="668" y="226"/>
                  </a:lnTo>
                  <a:lnTo>
                    <a:pt x="655" y="221"/>
                  </a:lnTo>
                  <a:lnTo>
                    <a:pt x="667" y="219"/>
                  </a:lnTo>
                  <a:lnTo>
                    <a:pt x="657" y="204"/>
                  </a:lnTo>
                  <a:lnTo>
                    <a:pt x="660" y="190"/>
                  </a:lnTo>
                  <a:lnTo>
                    <a:pt x="646" y="180"/>
                  </a:lnTo>
                  <a:lnTo>
                    <a:pt x="660" y="187"/>
                  </a:lnTo>
                  <a:lnTo>
                    <a:pt x="655" y="170"/>
                  </a:lnTo>
                  <a:lnTo>
                    <a:pt x="665" y="165"/>
                  </a:lnTo>
                  <a:lnTo>
                    <a:pt x="667" y="202"/>
                  </a:lnTo>
                  <a:lnTo>
                    <a:pt x="677" y="180"/>
                  </a:lnTo>
                  <a:lnTo>
                    <a:pt x="671" y="163"/>
                  </a:lnTo>
                  <a:lnTo>
                    <a:pt x="678" y="173"/>
                  </a:lnTo>
                  <a:lnTo>
                    <a:pt x="692" y="143"/>
                  </a:lnTo>
                  <a:lnTo>
                    <a:pt x="747" y="130"/>
                  </a:lnTo>
                  <a:lnTo>
                    <a:pt x="733" y="121"/>
                  </a:lnTo>
                  <a:lnTo>
                    <a:pt x="743" y="98"/>
                  </a:lnTo>
                  <a:lnTo>
                    <a:pt x="785" y="81"/>
                  </a:lnTo>
                  <a:lnTo>
                    <a:pt x="786" y="72"/>
                  </a:lnTo>
                  <a:lnTo>
                    <a:pt x="776" y="64"/>
                  </a:lnTo>
                  <a:lnTo>
                    <a:pt x="776" y="42"/>
                  </a:lnTo>
                  <a:lnTo>
                    <a:pt x="753" y="35"/>
                  </a:lnTo>
                  <a:lnTo>
                    <a:pt x="736" y="71"/>
                  </a:lnTo>
                  <a:lnTo>
                    <a:pt x="667" y="84"/>
                  </a:lnTo>
                  <a:lnTo>
                    <a:pt x="662" y="100"/>
                  </a:lnTo>
                  <a:lnTo>
                    <a:pt x="622" y="106"/>
                  </a:lnTo>
                  <a:lnTo>
                    <a:pt x="625" y="111"/>
                  </a:lnTo>
                  <a:lnTo>
                    <a:pt x="585" y="133"/>
                  </a:lnTo>
                  <a:lnTo>
                    <a:pt x="568" y="132"/>
                  </a:lnTo>
                  <a:lnTo>
                    <a:pt x="567" y="126"/>
                  </a:lnTo>
                  <a:lnTo>
                    <a:pt x="570" y="119"/>
                  </a:lnTo>
                  <a:lnTo>
                    <a:pt x="574" y="114"/>
                  </a:lnTo>
                  <a:lnTo>
                    <a:pt x="576" y="108"/>
                  </a:lnTo>
                  <a:lnTo>
                    <a:pt x="570" y="91"/>
                  </a:lnTo>
                  <a:lnTo>
                    <a:pt x="556" y="98"/>
                  </a:lnTo>
                  <a:lnTo>
                    <a:pt x="561" y="71"/>
                  </a:lnTo>
                  <a:lnTo>
                    <a:pt x="540" y="64"/>
                  </a:lnTo>
                  <a:lnTo>
                    <a:pt x="524" y="81"/>
                  </a:lnTo>
                  <a:lnTo>
                    <a:pt x="518" y="127"/>
                  </a:lnTo>
                  <a:lnTo>
                    <a:pt x="505" y="128"/>
                  </a:lnTo>
                  <a:lnTo>
                    <a:pt x="501" y="107"/>
                  </a:lnTo>
                  <a:lnTo>
                    <a:pt x="511" y="72"/>
                  </a:lnTo>
                  <a:lnTo>
                    <a:pt x="502" y="78"/>
                  </a:lnTo>
                  <a:lnTo>
                    <a:pt x="519" y="60"/>
                  </a:lnTo>
                  <a:lnTo>
                    <a:pt x="555" y="59"/>
                  </a:lnTo>
                  <a:lnTo>
                    <a:pt x="549" y="50"/>
                  </a:lnTo>
                  <a:lnTo>
                    <a:pt x="546" y="50"/>
                  </a:lnTo>
                  <a:lnTo>
                    <a:pt x="493" y="45"/>
                  </a:lnTo>
                  <a:lnTo>
                    <a:pt x="502" y="34"/>
                  </a:lnTo>
                  <a:lnTo>
                    <a:pt x="469" y="49"/>
                  </a:lnTo>
                  <a:lnTo>
                    <a:pt x="444" y="49"/>
                  </a:lnTo>
                  <a:lnTo>
                    <a:pt x="475" y="25"/>
                  </a:lnTo>
                  <a:lnTo>
                    <a:pt x="410" y="12"/>
                  </a:lnTo>
                  <a:lnTo>
                    <a:pt x="402" y="0"/>
                  </a:lnTo>
                  <a:lnTo>
                    <a:pt x="401" y="8"/>
                  </a:lnTo>
                  <a:lnTo>
                    <a:pt x="25" y="8"/>
                  </a:lnTo>
                  <a:lnTo>
                    <a:pt x="33" y="23"/>
                  </a:lnTo>
                  <a:lnTo>
                    <a:pt x="24" y="35"/>
                  </a:lnTo>
                  <a:lnTo>
                    <a:pt x="27" y="22"/>
                  </a:lnTo>
                  <a:lnTo>
                    <a:pt x="0" y="21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55" name="Freeform 437"/>
            <p:cNvSpPr>
              <a:spLocks/>
            </p:cNvSpPr>
            <p:nvPr/>
          </p:nvSpPr>
          <p:spPr bwMode="auto">
            <a:xfrm>
              <a:off x="3594946" y="1962469"/>
              <a:ext cx="30270" cy="12258"/>
            </a:xfrm>
            <a:custGeom>
              <a:avLst/>
              <a:gdLst>
                <a:gd name="T0" fmla="*/ 0 w 43"/>
                <a:gd name="T1" fmla="*/ 7406368 h 14"/>
                <a:gd name="T2" fmla="*/ 0 w 43"/>
                <a:gd name="T3" fmla="*/ 7406368 h 14"/>
                <a:gd name="T4" fmla="*/ 41742022 w 43"/>
                <a:gd name="T5" fmla="*/ 0 h 14"/>
                <a:gd name="T6" fmla="*/ 70126962 w 43"/>
                <a:gd name="T7" fmla="*/ 11108871 h 14"/>
                <a:gd name="T8" fmla="*/ 55099114 w 43"/>
                <a:gd name="T9" fmla="*/ 24069679 h 14"/>
                <a:gd name="T10" fmla="*/ 0 w 43"/>
                <a:gd name="T11" fmla="*/ 7406368 h 14"/>
                <a:gd name="T12" fmla="*/ 0 w 43"/>
                <a:gd name="T13" fmla="*/ 7406368 h 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3"/>
                <a:gd name="T22" fmla="*/ 0 h 14"/>
                <a:gd name="T23" fmla="*/ 43 w 43"/>
                <a:gd name="T24" fmla="*/ 14 h 1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3" h="14">
                  <a:moveTo>
                    <a:pt x="0" y="4"/>
                  </a:moveTo>
                  <a:lnTo>
                    <a:pt x="0" y="4"/>
                  </a:lnTo>
                  <a:lnTo>
                    <a:pt x="25" y="0"/>
                  </a:lnTo>
                  <a:lnTo>
                    <a:pt x="42" y="6"/>
                  </a:lnTo>
                  <a:lnTo>
                    <a:pt x="33" y="13"/>
                  </a:lnTo>
                  <a:lnTo>
                    <a:pt x="0" y="4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56" name="Freeform 564"/>
            <p:cNvSpPr>
              <a:spLocks/>
            </p:cNvSpPr>
            <p:nvPr/>
          </p:nvSpPr>
          <p:spPr bwMode="auto">
            <a:xfrm>
              <a:off x="1229759" y="2593124"/>
              <a:ext cx="14298" cy="6725"/>
            </a:xfrm>
            <a:custGeom>
              <a:avLst/>
              <a:gdLst>
                <a:gd name="T0" fmla="*/ 0 w 21"/>
                <a:gd name="T1" fmla="*/ 0 h 8"/>
                <a:gd name="T2" fmla="*/ 0 w 21"/>
                <a:gd name="T3" fmla="*/ 0 h 8"/>
                <a:gd name="T4" fmla="*/ 2 w 21"/>
                <a:gd name="T5" fmla="*/ 7 h 8"/>
                <a:gd name="T6" fmla="*/ 20 w 21"/>
                <a:gd name="T7" fmla="*/ 4 h 8"/>
                <a:gd name="T8" fmla="*/ 0 w 21"/>
                <a:gd name="T9" fmla="*/ 0 h 8"/>
                <a:gd name="T10" fmla="*/ 0 w 21"/>
                <a:gd name="T11" fmla="*/ 0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"/>
                <a:gd name="T19" fmla="*/ 0 h 8"/>
                <a:gd name="T20" fmla="*/ 21 w 21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" h="8">
                  <a:moveTo>
                    <a:pt x="0" y="0"/>
                  </a:moveTo>
                  <a:lnTo>
                    <a:pt x="0" y="0"/>
                  </a:lnTo>
                  <a:lnTo>
                    <a:pt x="2" y="7"/>
                  </a:lnTo>
                  <a:lnTo>
                    <a:pt x="20" y="4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57" name="Freeform 565"/>
            <p:cNvSpPr>
              <a:spLocks/>
            </p:cNvSpPr>
            <p:nvPr/>
          </p:nvSpPr>
          <p:spPr bwMode="auto">
            <a:xfrm>
              <a:off x="1172566" y="3057950"/>
              <a:ext cx="183834" cy="404306"/>
            </a:xfrm>
            <a:custGeom>
              <a:avLst/>
              <a:gdLst>
                <a:gd name="T0" fmla="*/ 0 w 270"/>
                <a:gd name="T1" fmla="*/ 444 h 481"/>
                <a:gd name="T2" fmla="*/ 0 w 270"/>
                <a:gd name="T3" fmla="*/ 444 h 481"/>
                <a:gd name="T4" fmla="*/ 3 w 270"/>
                <a:gd name="T5" fmla="*/ 455 h 481"/>
                <a:gd name="T6" fmla="*/ 14 w 270"/>
                <a:gd name="T7" fmla="*/ 451 h 481"/>
                <a:gd name="T8" fmla="*/ 18 w 270"/>
                <a:gd name="T9" fmla="*/ 475 h 481"/>
                <a:gd name="T10" fmla="*/ 68 w 270"/>
                <a:gd name="T11" fmla="*/ 480 h 481"/>
                <a:gd name="T12" fmla="*/ 54 w 270"/>
                <a:gd name="T13" fmla="*/ 468 h 481"/>
                <a:gd name="T14" fmla="*/ 64 w 270"/>
                <a:gd name="T15" fmla="*/ 435 h 481"/>
                <a:gd name="T16" fmla="*/ 74 w 270"/>
                <a:gd name="T17" fmla="*/ 442 h 481"/>
                <a:gd name="T18" fmla="*/ 105 w 270"/>
                <a:gd name="T19" fmla="*/ 396 h 481"/>
                <a:gd name="T20" fmla="*/ 81 w 270"/>
                <a:gd name="T21" fmla="*/ 370 h 481"/>
                <a:gd name="T22" fmla="*/ 108 w 270"/>
                <a:gd name="T23" fmla="*/ 354 h 481"/>
                <a:gd name="T24" fmla="*/ 112 w 270"/>
                <a:gd name="T25" fmla="*/ 331 h 481"/>
                <a:gd name="T26" fmla="*/ 124 w 270"/>
                <a:gd name="T27" fmla="*/ 320 h 481"/>
                <a:gd name="T28" fmla="*/ 113 w 270"/>
                <a:gd name="T29" fmla="*/ 316 h 481"/>
                <a:gd name="T30" fmla="*/ 134 w 270"/>
                <a:gd name="T31" fmla="*/ 316 h 481"/>
                <a:gd name="T32" fmla="*/ 131 w 270"/>
                <a:gd name="T33" fmla="*/ 305 h 481"/>
                <a:gd name="T34" fmla="*/ 122 w 270"/>
                <a:gd name="T35" fmla="*/ 312 h 481"/>
                <a:gd name="T36" fmla="*/ 113 w 270"/>
                <a:gd name="T37" fmla="*/ 304 h 481"/>
                <a:gd name="T38" fmla="*/ 112 w 270"/>
                <a:gd name="T39" fmla="*/ 287 h 481"/>
                <a:gd name="T40" fmla="*/ 149 w 270"/>
                <a:gd name="T41" fmla="*/ 288 h 481"/>
                <a:gd name="T42" fmla="*/ 152 w 270"/>
                <a:gd name="T43" fmla="*/ 253 h 481"/>
                <a:gd name="T44" fmla="*/ 210 w 270"/>
                <a:gd name="T45" fmla="*/ 247 h 481"/>
                <a:gd name="T46" fmla="*/ 227 w 270"/>
                <a:gd name="T47" fmla="*/ 223 h 481"/>
                <a:gd name="T48" fmla="*/ 204 w 270"/>
                <a:gd name="T49" fmla="*/ 178 h 481"/>
                <a:gd name="T50" fmla="*/ 216 w 270"/>
                <a:gd name="T51" fmla="*/ 122 h 481"/>
                <a:gd name="T52" fmla="*/ 269 w 270"/>
                <a:gd name="T53" fmla="*/ 76 h 481"/>
                <a:gd name="T54" fmla="*/ 267 w 270"/>
                <a:gd name="T55" fmla="*/ 55 h 481"/>
                <a:gd name="T56" fmla="*/ 256 w 270"/>
                <a:gd name="T57" fmla="*/ 55 h 481"/>
                <a:gd name="T58" fmla="*/ 242 w 270"/>
                <a:gd name="T59" fmla="*/ 79 h 481"/>
                <a:gd name="T60" fmla="*/ 205 w 270"/>
                <a:gd name="T61" fmla="*/ 78 h 481"/>
                <a:gd name="T62" fmla="*/ 213 w 270"/>
                <a:gd name="T63" fmla="*/ 50 h 481"/>
                <a:gd name="T64" fmla="*/ 147 w 270"/>
                <a:gd name="T65" fmla="*/ 7 h 481"/>
                <a:gd name="T66" fmla="*/ 125 w 270"/>
                <a:gd name="T67" fmla="*/ 3 h 481"/>
                <a:gd name="T68" fmla="*/ 123 w 270"/>
                <a:gd name="T69" fmla="*/ 12 h 481"/>
                <a:gd name="T70" fmla="*/ 98 w 270"/>
                <a:gd name="T71" fmla="*/ 0 h 481"/>
                <a:gd name="T72" fmla="*/ 84 w 270"/>
                <a:gd name="T73" fmla="*/ 15 h 481"/>
                <a:gd name="T74" fmla="*/ 82 w 270"/>
                <a:gd name="T75" fmla="*/ 32 h 481"/>
                <a:gd name="T76" fmla="*/ 67 w 270"/>
                <a:gd name="T77" fmla="*/ 39 h 481"/>
                <a:gd name="T78" fmla="*/ 68 w 270"/>
                <a:gd name="T79" fmla="*/ 73 h 481"/>
                <a:gd name="T80" fmla="*/ 51 w 270"/>
                <a:gd name="T81" fmla="*/ 91 h 481"/>
                <a:gd name="T82" fmla="*/ 39 w 270"/>
                <a:gd name="T83" fmla="*/ 138 h 481"/>
                <a:gd name="T84" fmla="*/ 48 w 270"/>
                <a:gd name="T85" fmla="*/ 182 h 481"/>
                <a:gd name="T86" fmla="*/ 31 w 270"/>
                <a:gd name="T87" fmla="*/ 220 h 481"/>
                <a:gd name="T88" fmla="*/ 18 w 270"/>
                <a:gd name="T89" fmla="*/ 313 h 481"/>
                <a:gd name="T90" fmla="*/ 28 w 270"/>
                <a:gd name="T91" fmla="*/ 348 h 481"/>
                <a:gd name="T92" fmla="*/ 19 w 270"/>
                <a:gd name="T93" fmla="*/ 351 h 481"/>
                <a:gd name="T94" fmla="*/ 23 w 270"/>
                <a:gd name="T95" fmla="*/ 381 h 481"/>
                <a:gd name="T96" fmla="*/ 0 w 270"/>
                <a:gd name="T97" fmla="*/ 444 h 481"/>
                <a:gd name="T98" fmla="*/ 0 w 270"/>
                <a:gd name="T99" fmla="*/ 444 h 48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0"/>
                <a:gd name="T151" fmla="*/ 0 h 481"/>
                <a:gd name="T152" fmla="*/ 270 w 270"/>
                <a:gd name="T153" fmla="*/ 481 h 48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0" h="481">
                  <a:moveTo>
                    <a:pt x="0" y="444"/>
                  </a:moveTo>
                  <a:lnTo>
                    <a:pt x="0" y="444"/>
                  </a:lnTo>
                  <a:lnTo>
                    <a:pt x="3" y="455"/>
                  </a:lnTo>
                  <a:lnTo>
                    <a:pt x="14" y="451"/>
                  </a:lnTo>
                  <a:lnTo>
                    <a:pt x="18" y="475"/>
                  </a:lnTo>
                  <a:lnTo>
                    <a:pt x="68" y="480"/>
                  </a:lnTo>
                  <a:lnTo>
                    <a:pt x="54" y="468"/>
                  </a:lnTo>
                  <a:lnTo>
                    <a:pt x="64" y="435"/>
                  </a:lnTo>
                  <a:lnTo>
                    <a:pt x="74" y="442"/>
                  </a:lnTo>
                  <a:lnTo>
                    <a:pt x="105" y="396"/>
                  </a:lnTo>
                  <a:lnTo>
                    <a:pt x="81" y="370"/>
                  </a:lnTo>
                  <a:lnTo>
                    <a:pt x="108" y="354"/>
                  </a:lnTo>
                  <a:lnTo>
                    <a:pt x="112" y="331"/>
                  </a:lnTo>
                  <a:lnTo>
                    <a:pt x="124" y="320"/>
                  </a:lnTo>
                  <a:lnTo>
                    <a:pt x="113" y="316"/>
                  </a:lnTo>
                  <a:lnTo>
                    <a:pt x="134" y="316"/>
                  </a:lnTo>
                  <a:lnTo>
                    <a:pt x="131" y="305"/>
                  </a:lnTo>
                  <a:lnTo>
                    <a:pt x="122" y="312"/>
                  </a:lnTo>
                  <a:lnTo>
                    <a:pt x="113" y="304"/>
                  </a:lnTo>
                  <a:lnTo>
                    <a:pt x="112" y="287"/>
                  </a:lnTo>
                  <a:lnTo>
                    <a:pt x="149" y="288"/>
                  </a:lnTo>
                  <a:lnTo>
                    <a:pt x="152" y="253"/>
                  </a:lnTo>
                  <a:lnTo>
                    <a:pt x="210" y="247"/>
                  </a:lnTo>
                  <a:lnTo>
                    <a:pt x="227" y="223"/>
                  </a:lnTo>
                  <a:lnTo>
                    <a:pt x="204" y="178"/>
                  </a:lnTo>
                  <a:lnTo>
                    <a:pt x="216" y="122"/>
                  </a:lnTo>
                  <a:lnTo>
                    <a:pt x="269" y="76"/>
                  </a:lnTo>
                  <a:lnTo>
                    <a:pt x="267" y="55"/>
                  </a:lnTo>
                  <a:lnTo>
                    <a:pt x="256" y="55"/>
                  </a:lnTo>
                  <a:lnTo>
                    <a:pt x="242" y="79"/>
                  </a:lnTo>
                  <a:lnTo>
                    <a:pt x="205" y="78"/>
                  </a:lnTo>
                  <a:lnTo>
                    <a:pt x="213" y="50"/>
                  </a:lnTo>
                  <a:lnTo>
                    <a:pt x="147" y="7"/>
                  </a:lnTo>
                  <a:lnTo>
                    <a:pt x="125" y="3"/>
                  </a:lnTo>
                  <a:lnTo>
                    <a:pt x="123" y="12"/>
                  </a:lnTo>
                  <a:lnTo>
                    <a:pt x="98" y="0"/>
                  </a:lnTo>
                  <a:lnTo>
                    <a:pt x="84" y="15"/>
                  </a:lnTo>
                  <a:lnTo>
                    <a:pt x="82" y="32"/>
                  </a:lnTo>
                  <a:lnTo>
                    <a:pt x="67" y="39"/>
                  </a:lnTo>
                  <a:lnTo>
                    <a:pt x="68" y="73"/>
                  </a:lnTo>
                  <a:lnTo>
                    <a:pt x="51" y="91"/>
                  </a:lnTo>
                  <a:lnTo>
                    <a:pt x="39" y="138"/>
                  </a:lnTo>
                  <a:lnTo>
                    <a:pt x="48" y="182"/>
                  </a:lnTo>
                  <a:lnTo>
                    <a:pt x="31" y="220"/>
                  </a:lnTo>
                  <a:lnTo>
                    <a:pt x="18" y="313"/>
                  </a:lnTo>
                  <a:lnTo>
                    <a:pt x="28" y="348"/>
                  </a:lnTo>
                  <a:lnTo>
                    <a:pt x="19" y="351"/>
                  </a:lnTo>
                  <a:lnTo>
                    <a:pt x="23" y="381"/>
                  </a:lnTo>
                  <a:lnTo>
                    <a:pt x="0" y="444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58" name="Freeform 566"/>
            <p:cNvSpPr>
              <a:spLocks/>
            </p:cNvSpPr>
            <p:nvPr/>
          </p:nvSpPr>
          <p:spPr bwMode="auto">
            <a:xfrm>
              <a:off x="1216141" y="3468140"/>
              <a:ext cx="33362" cy="35303"/>
            </a:xfrm>
            <a:custGeom>
              <a:avLst/>
              <a:gdLst>
                <a:gd name="T0" fmla="*/ 0 w 49"/>
                <a:gd name="T1" fmla="*/ 0 h 42"/>
                <a:gd name="T2" fmla="*/ 0 w 49"/>
                <a:gd name="T3" fmla="*/ 0 h 42"/>
                <a:gd name="T4" fmla="*/ 2 w 49"/>
                <a:gd name="T5" fmla="*/ 41 h 42"/>
                <a:gd name="T6" fmla="*/ 48 w 49"/>
                <a:gd name="T7" fmla="*/ 37 h 42"/>
                <a:gd name="T8" fmla="*/ 11 w 49"/>
                <a:gd name="T9" fmla="*/ 20 h 42"/>
                <a:gd name="T10" fmla="*/ 0 w 49"/>
                <a:gd name="T11" fmla="*/ 0 h 42"/>
                <a:gd name="T12" fmla="*/ 0 w 49"/>
                <a:gd name="T13" fmla="*/ 0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9"/>
                <a:gd name="T22" fmla="*/ 0 h 42"/>
                <a:gd name="T23" fmla="*/ 49 w 49"/>
                <a:gd name="T24" fmla="*/ 42 h 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9" h="42">
                  <a:moveTo>
                    <a:pt x="0" y="0"/>
                  </a:moveTo>
                  <a:lnTo>
                    <a:pt x="0" y="0"/>
                  </a:lnTo>
                  <a:lnTo>
                    <a:pt x="2" y="41"/>
                  </a:lnTo>
                  <a:lnTo>
                    <a:pt x="48" y="37"/>
                  </a:lnTo>
                  <a:lnTo>
                    <a:pt x="11" y="20"/>
                  </a:lnTo>
                  <a:lnTo>
                    <a:pt x="0" y="0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59" name="Freeform 567"/>
            <p:cNvSpPr>
              <a:spLocks/>
            </p:cNvSpPr>
            <p:nvPr/>
          </p:nvSpPr>
          <p:spPr bwMode="auto">
            <a:xfrm>
              <a:off x="1206609" y="2915896"/>
              <a:ext cx="112343" cy="155502"/>
            </a:xfrm>
            <a:custGeom>
              <a:avLst/>
              <a:gdLst>
                <a:gd name="T0" fmla="*/ 0 w 165"/>
                <a:gd name="T1" fmla="*/ 18 h 185"/>
                <a:gd name="T2" fmla="*/ 0 w 165"/>
                <a:gd name="T3" fmla="*/ 18 h 185"/>
                <a:gd name="T4" fmla="*/ 13 w 165"/>
                <a:gd name="T5" fmla="*/ 38 h 185"/>
                <a:gd name="T6" fmla="*/ 4 w 165"/>
                <a:gd name="T7" fmla="*/ 80 h 185"/>
                <a:gd name="T8" fmla="*/ 13 w 165"/>
                <a:gd name="T9" fmla="*/ 84 h 185"/>
                <a:gd name="T10" fmla="*/ 9 w 165"/>
                <a:gd name="T11" fmla="*/ 91 h 185"/>
                <a:gd name="T12" fmla="*/ 1 w 165"/>
                <a:gd name="T13" fmla="*/ 108 h 185"/>
                <a:gd name="T14" fmla="*/ 16 w 165"/>
                <a:gd name="T15" fmla="*/ 133 h 185"/>
                <a:gd name="T16" fmla="*/ 24 w 165"/>
                <a:gd name="T17" fmla="*/ 183 h 185"/>
                <a:gd name="T18" fmla="*/ 34 w 165"/>
                <a:gd name="T19" fmla="*/ 184 h 185"/>
                <a:gd name="T20" fmla="*/ 48 w 165"/>
                <a:gd name="T21" fmla="*/ 169 h 185"/>
                <a:gd name="T22" fmla="*/ 73 w 165"/>
                <a:gd name="T23" fmla="*/ 181 h 185"/>
                <a:gd name="T24" fmla="*/ 75 w 165"/>
                <a:gd name="T25" fmla="*/ 172 h 185"/>
                <a:gd name="T26" fmla="*/ 97 w 165"/>
                <a:gd name="T27" fmla="*/ 176 h 185"/>
                <a:gd name="T28" fmla="*/ 106 w 165"/>
                <a:gd name="T29" fmla="*/ 139 h 185"/>
                <a:gd name="T30" fmla="*/ 145 w 165"/>
                <a:gd name="T31" fmla="*/ 133 h 185"/>
                <a:gd name="T32" fmla="*/ 159 w 165"/>
                <a:gd name="T33" fmla="*/ 145 h 185"/>
                <a:gd name="T34" fmla="*/ 164 w 165"/>
                <a:gd name="T35" fmla="*/ 117 h 185"/>
                <a:gd name="T36" fmla="*/ 155 w 165"/>
                <a:gd name="T37" fmla="*/ 93 h 185"/>
                <a:gd name="T38" fmla="*/ 132 w 165"/>
                <a:gd name="T39" fmla="*/ 91 h 185"/>
                <a:gd name="T40" fmla="*/ 122 w 165"/>
                <a:gd name="T41" fmla="*/ 55 h 185"/>
                <a:gd name="T42" fmla="*/ 62 w 165"/>
                <a:gd name="T43" fmla="*/ 31 h 185"/>
                <a:gd name="T44" fmla="*/ 58 w 165"/>
                <a:gd name="T45" fmla="*/ 0 h 185"/>
                <a:gd name="T46" fmla="*/ 17 w 165"/>
                <a:gd name="T47" fmla="*/ 19 h 185"/>
                <a:gd name="T48" fmla="*/ 0 w 165"/>
                <a:gd name="T49" fmla="*/ 18 h 185"/>
                <a:gd name="T50" fmla="*/ 0 w 165"/>
                <a:gd name="T51" fmla="*/ 18 h 18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65"/>
                <a:gd name="T79" fmla="*/ 0 h 185"/>
                <a:gd name="T80" fmla="*/ 165 w 165"/>
                <a:gd name="T81" fmla="*/ 185 h 185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65" h="185">
                  <a:moveTo>
                    <a:pt x="0" y="18"/>
                  </a:moveTo>
                  <a:lnTo>
                    <a:pt x="0" y="18"/>
                  </a:lnTo>
                  <a:lnTo>
                    <a:pt x="13" y="38"/>
                  </a:lnTo>
                  <a:lnTo>
                    <a:pt x="4" y="80"/>
                  </a:lnTo>
                  <a:lnTo>
                    <a:pt x="13" y="84"/>
                  </a:lnTo>
                  <a:lnTo>
                    <a:pt x="9" y="91"/>
                  </a:lnTo>
                  <a:lnTo>
                    <a:pt x="1" y="108"/>
                  </a:lnTo>
                  <a:lnTo>
                    <a:pt x="16" y="133"/>
                  </a:lnTo>
                  <a:lnTo>
                    <a:pt x="24" y="183"/>
                  </a:lnTo>
                  <a:lnTo>
                    <a:pt x="34" y="184"/>
                  </a:lnTo>
                  <a:lnTo>
                    <a:pt x="48" y="169"/>
                  </a:lnTo>
                  <a:lnTo>
                    <a:pt x="73" y="181"/>
                  </a:lnTo>
                  <a:lnTo>
                    <a:pt x="75" y="172"/>
                  </a:lnTo>
                  <a:lnTo>
                    <a:pt x="97" y="176"/>
                  </a:lnTo>
                  <a:lnTo>
                    <a:pt x="106" y="139"/>
                  </a:lnTo>
                  <a:lnTo>
                    <a:pt x="145" y="133"/>
                  </a:lnTo>
                  <a:lnTo>
                    <a:pt x="159" y="145"/>
                  </a:lnTo>
                  <a:lnTo>
                    <a:pt x="164" y="117"/>
                  </a:lnTo>
                  <a:lnTo>
                    <a:pt x="155" y="93"/>
                  </a:lnTo>
                  <a:lnTo>
                    <a:pt x="132" y="91"/>
                  </a:lnTo>
                  <a:lnTo>
                    <a:pt x="122" y="55"/>
                  </a:lnTo>
                  <a:lnTo>
                    <a:pt x="62" y="31"/>
                  </a:lnTo>
                  <a:lnTo>
                    <a:pt x="58" y="0"/>
                  </a:lnTo>
                  <a:lnTo>
                    <a:pt x="17" y="19"/>
                  </a:lnTo>
                  <a:lnTo>
                    <a:pt x="0" y="18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60" name="Freeform 568"/>
            <p:cNvSpPr>
              <a:spLocks/>
            </p:cNvSpPr>
            <p:nvPr/>
          </p:nvSpPr>
          <p:spPr bwMode="auto">
            <a:xfrm>
              <a:off x="1168480" y="2747786"/>
              <a:ext cx="362902" cy="457261"/>
            </a:xfrm>
            <a:custGeom>
              <a:avLst/>
              <a:gdLst>
                <a:gd name="T0" fmla="*/ 0 w 533"/>
                <a:gd name="T1" fmla="*/ 172 h 544"/>
                <a:gd name="T2" fmla="*/ 30 w 533"/>
                <a:gd name="T3" fmla="*/ 205 h 544"/>
                <a:gd name="T4" fmla="*/ 45 w 533"/>
                <a:gd name="T5" fmla="*/ 218 h 544"/>
                <a:gd name="T6" fmla="*/ 73 w 533"/>
                <a:gd name="T7" fmla="*/ 219 h 544"/>
                <a:gd name="T8" fmla="*/ 118 w 533"/>
                <a:gd name="T9" fmla="*/ 231 h 544"/>
                <a:gd name="T10" fmla="*/ 188 w 533"/>
                <a:gd name="T11" fmla="*/ 291 h 544"/>
                <a:gd name="T12" fmla="*/ 220 w 533"/>
                <a:gd name="T13" fmla="*/ 317 h 544"/>
                <a:gd name="T14" fmla="*/ 218 w 533"/>
                <a:gd name="T15" fmla="*/ 372 h 544"/>
                <a:gd name="T16" fmla="*/ 250 w 533"/>
                <a:gd name="T17" fmla="*/ 396 h 544"/>
                <a:gd name="T18" fmla="*/ 262 w 533"/>
                <a:gd name="T19" fmla="*/ 424 h 544"/>
                <a:gd name="T20" fmla="*/ 275 w 533"/>
                <a:gd name="T21" fmla="*/ 445 h 544"/>
                <a:gd name="T22" fmla="*/ 232 w 533"/>
                <a:gd name="T23" fmla="*/ 488 h 544"/>
                <a:gd name="T24" fmla="*/ 281 w 533"/>
                <a:gd name="T25" fmla="*/ 529 h 544"/>
                <a:gd name="T26" fmla="*/ 343 w 533"/>
                <a:gd name="T27" fmla="*/ 462 h 544"/>
                <a:gd name="T28" fmla="*/ 399 w 533"/>
                <a:gd name="T29" fmla="*/ 384 h 544"/>
                <a:gd name="T30" fmla="*/ 445 w 533"/>
                <a:gd name="T31" fmla="*/ 371 h 544"/>
                <a:gd name="T32" fmla="*/ 475 w 533"/>
                <a:gd name="T33" fmla="*/ 249 h 544"/>
                <a:gd name="T34" fmla="*/ 532 w 533"/>
                <a:gd name="T35" fmla="*/ 166 h 544"/>
                <a:gd name="T36" fmla="*/ 502 w 533"/>
                <a:gd name="T37" fmla="*/ 137 h 544"/>
                <a:gd name="T38" fmla="*/ 401 w 533"/>
                <a:gd name="T39" fmla="*/ 106 h 544"/>
                <a:gd name="T40" fmla="*/ 365 w 533"/>
                <a:gd name="T41" fmla="*/ 78 h 544"/>
                <a:gd name="T42" fmla="*/ 334 w 533"/>
                <a:gd name="T43" fmla="*/ 102 h 544"/>
                <a:gd name="T44" fmla="*/ 305 w 533"/>
                <a:gd name="T45" fmla="*/ 98 h 544"/>
                <a:gd name="T46" fmla="*/ 306 w 533"/>
                <a:gd name="T47" fmla="*/ 75 h 544"/>
                <a:gd name="T48" fmla="*/ 305 w 533"/>
                <a:gd name="T49" fmla="*/ 15 h 544"/>
                <a:gd name="T50" fmla="*/ 265 w 533"/>
                <a:gd name="T51" fmla="*/ 39 h 544"/>
                <a:gd name="T52" fmla="*/ 198 w 533"/>
                <a:gd name="T53" fmla="*/ 49 h 544"/>
                <a:gd name="T54" fmla="*/ 194 w 533"/>
                <a:gd name="T55" fmla="*/ 9 h 544"/>
                <a:gd name="T56" fmla="*/ 147 w 533"/>
                <a:gd name="T57" fmla="*/ 16 h 544"/>
                <a:gd name="T58" fmla="*/ 131 w 533"/>
                <a:gd name="T59" fmla="*/ 37 h 544"/>
                <a:gd name="T60" fmla="*/ 111 w 533"/>
                <a:gd name="T61" fmla="*/ 59 h 544"/>
                <a:gd name="T62" fmla="*/ 87 w 533"/>
                <a:gd name="T63" fmla="*/ 42 h 544"/>
                <a:gd name="T64" fmla="*/ 65 w 533"/>
                <a:gd name="T65" fmla="*/ 61 h 544"/>
                <a:gd name="T66" fmla="*/ 59 w 533"/>
                <a:gd name="T67" fmla="*/ 87 h 544"/>
                <a:gd name="T68" fmla="*/ 19 w 533"/>
                <a:gd name="T69" fmla="*/ 140 h 544"/>
                <a:gd name="T70" fmla="*/ 0 w 533"/>
                <a:gd name="T71" fmla="*/ 172 h 54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33"/>
                <a:gd name="T109" fmla="*/ 0 h 544"/>
                <a:gd name="T110" fmla="*/ 533 w 533"/>
                <a:gd name="T111" fmla="*/ 544 h 54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33" h="544">
                  <a:moveTo>
                    <a:pt x="0" y="172"/>
                  </a:moveTo>
                  <a:lnTo>
                    <a:pt x="0" y="172"/>
                  </a:lnTo>
                  <a:lnTo>
                    <a:pt x="11" y="197"/>
                  </a:lnTo>
                  <a:lnTo>
                    <a:pt x="30" y="205"/>
                  </a:lnTo>
                  <a:lnTo>
                    <a:pt x="45" y="196"/>
                  </a:lnTo>
                  <a:lnTo>
                    <a:pt x="45" y="218"/>
                  </a:lnTo>
                  <a:lnTo>
                    <a:pt x="56" y="218"/>
                  </a:lnTo>
                  <a:lnTo>
                    <a:pt x="73" y="219"/>
                  </a:lnTo>
                  <a:lnTo>
                    <a:pt x="114" y="200"/>
                  </a:lnTo>
                  <a:lnTo>
                    <a:pt x="118" y="231"/>
                  </a:lnTo>
                  <a:lnTo>
                    <a:pt x="178" y="255"/>
                  </a:lnTo>
                  <a:lnTo>
                    <a:pt x="188" y="291"/>
                  </a:lnTo>
                  <a:lnTo>
                    <a:pt x="211" y="293"/>
                  </a:lnTo>
                  <a:lnTo>
                    <a:pt x="220" y="317"/>
                  </a:lnTo>
                  <a:lnTo>
                    <a:pt x="215" y="345"/>
                  </a:lnTo>
                  <a:lnTo>
                    <a:pt x="218" y="372"/>
                  </a:lnTo>
                  <a:lnTo>
                    <a:pt x="246" y="377"/>
                  </a:lnTo>
                  <a:lnTo>
                    <a:pt x="250" y="396"/>
                  </a:lnTo>
                  <a:lnTo>
                    <a:pt x="264" y="399"/>
                  </a:lnTo>
                  <a:lnTo>
                    <a:pt x="262" y="424"/>
                  </a:lnTo>
                  <a:lnTo>
                    <a:pt x="273" y="424"/>
                  </a:lnTo>
                  <a:lnTo>
                    <a:pt x="275" y="445"/>
                  </a:lnTo>
                  <a:lnTo>
                    <a:pt x="222" y="491"/>
                  </a:lnTo>
                  <a:lnTo>
                    <a:pt x="232" y="488"/>
                  </a:lnTo>
                  <a:lnTo>
                    <a:pt x="273" y="517"/>
                  </a:lnTo>
                  <a:lnTo>
                    <a:pt x="281" y="529"/>
                  </a:lnTo>
                  <a:lnTo>
                    <a:pt x="278" y="543"/>
                  </a:lnTo>
                  <a:lnTo>
                    <a:pt x="343" y="462"/>
                  </a:lnTo>
                  <a:lnTo>
                    <a:pt x="347" y="421"/>
                  </a:lnTo>
                  <a:lnTo>
                    <a:pt x="399" y="384"/>
                  </a:lnTo>
                  <a:lnTo>
                    <a:pt x="432" y="384"/>
                  </a:lnTo>
                  <a:lnTo>
                    <a:pt x="445" y="371"/>
                  </a:lnTo>
                  <a:lnTo>
                    <a:pt x="472" y="310"/>
                  </a:lnTo>
                  <a:lnTo>
                    <a:pt x="475" y="249"/>
                  </a:lnTo>
                  <a:lnTo>
                    <a:pt x="527" y="191"/>
                  </a:lnTo>
                  <a:lnTo>
                    <a:pt x="532" y="166"/>
                  </a:lnTo>
                  <a:lnTo>
                    <a:pt x="524" y="141"/>
                  </a:lnTo>
                  <a:lnTo>
                    <a:pt x="502" y="137"/>
                  </a:lnTo>
                  <a:lnTo>
                    <a:pt x="468" y="111"/>
                  </a:lnTo>
                  <a:lnTo>
                    <a:pt x="401" y="106"/>
                  </a:lnTo>
                  <a:lnTo>
                    <a:pt x="395" y="90"/>
                  </a:lnTo>
                  <a:lnTo>
                    <a:pt x="365" y="78"/>
                  </a:lnTo>
                  <a:lnTo>
                    <a:pt x="352" y="79"/>
                  </a:lnTo>
                  <a:lnTo>
                    <a:pt x="334" y="102"/>
                  </a:lnTo>
                  <a:lnTo>
                    <a:pt x="334" y="94"/>
                  </a:lnTo>
                  <a:lnTo>
                    <a:pt x="305" y="98"/>
                  </a:lnTo>
                  <a:lnTo>
                    <a:pt x="317" y="93"/>
                  </a:lnTo>
                  <a:lnTo>
                    <a:pt x="306" y="75"/>
                  </a:lnTo>
                  <a:lnTo>
                    <a:pt x="327" y="48"/>
                  </a:lnTo>
                  <a:lnTo>
                    <a:pt x="305" y="15"/>
                  </a:lnTo>
                  <a:lnTo>
                    <a:pt x="285" y="41"/>
                  </a:lnTo>
                  <a:lnTo>
                    <a:pt x="265" y="39"/>
                  </a:lnTo>
                  <a:lnTo>
                    <a:pt x="237" y="43"/>
                  </a:lnTo>
                  <a:lnTo>
                    <a:pt x="198" y="49"/>
                  </a:lnTo>
                  <a:lnTo>
                    <a:pt x="191" y="35"/>
                  </a:lnTo>
                  <a:lnTo>
                    <a:pt x="194" y="9"/>
                  </a:lnTo>
                  <a:lnTo>
                    <a:pt x="181" y="0"/>
                  </a:lnTo>
                  <a:lnTo>
                    <a:pt x="147" y="16"/>
                  </a:lnTo>
                  <a:lnTo>
                    <a:pt x="124" y="11"/>
                  </a:lnTo>
                  <a:lnTo>
                    <a:pt x="131" y="37"/>
                  </a:lnTo>
                  <a:lnTo>
                    <a:pt x="144" y="40"/>
                  </a:lnTo>
                  <a:lnTo>
                    <a:pt x="111" y="59"/>
                  </a:lnTo>
                  <a:lnTo>
                    <a:pt x="95" y="52"/>
                  </a:lnTo>
                  <a:lnTo>
                    <a:pt x="87" y="42"/>
                  </a:lnTo>
                  <a:lnTo>
                    <a:pt x="55" y="47"/>
                  </a:lnTo>
                  <a:lnTo>
                    <a:pt x="65" y="61"/>
                  </a:lnTo>
                  <a:lnTo>
                    <a:pt x="52" y="63"/>
                  </a:lnTo>
                  <a:lnTo>
                    <a:pt x="59" y="87"/>
                  </a:lnTo>
                  <a:lnTo>
                    <a:pt x="53" y="126"/>
                  </a:lnTo>
                  <a:lnTo>
                    <a:pt x="19" y="140"/>
                  </a:lnTo>
                  <a:lnTo>
                    <a:pt x="0" y="172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61" name="Freeform 569"/>
            <p:cNvSpPr>
              <a:spLocks/>
            </p:cNvSpPr>
            <p:nvPr/>
          </p:nvSpPr>
          <p:spPr bwMode="auto">
            <a:xfrm>
              <a:off x="1025498" y="2593124"/>
              <a:ext cx="8851" cy="31100"/>
            </a:xfrm>
            <a:custGeom>
              <a:avLst/>
              <a:gdLst>
                <a:gd name="T0" fmla="*/ 0 w 13"/>
                <a:gd name="T1" fmla="*/ 8 h 37"/>
                <a:gd name="T2" fmla="*/ 0 w 13"/>
                <a:gd name="T3" fmla="*/ 8 h 37"/>
                <a:gd name="T4" fmla="*/ 5 w 13"/>
                <a:gd name="T5" fmla="*/ 36 h 37"/>
                <a:gd name="T6" fmla="*/ 12 w 13"/>
                <a:gd name="T7" fmla="*/ 0 h 37"/>
                <a:gd name="T8" fmla="*/ 0 w 13"/>
                <a:gd name="T9" fmla="*/ 8 h 37"/>
                <a:gd name="T10" fmla="*/ 0 w 13"/>
                <a:gd name="T11" fmla="*/ 8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37"/>
                <a:gd name="T20" fmla="*/ 13 w 13"/>
                <a:gd name="T21" fmla="*/ 37 h 3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37">
                  <a:moveTo>
                    <a:pt x="0" y="8"/>
                  </a:moveTo>
                  <a:lnTo>
                    <a:pt x="0" y="8"/>
                  </a:lnTo>
                  <a:lnTo>
                    <a:pt x="5" y="36"/>
                  </a:lnTo>
                  <a:lnTo>
                    <a:pt x="12" y="0"/>
                  </a:lnTo>
                  <a:lnTo>
                    <a:pt x="0" y="8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62" name="Freeform 570"/>
            <p:cNvSpPr>
              <a:spLocks/>
            </p:cNvSpPr>
            <p:nvPr/>
          </p:nvSpPr>
          <p:spPr bwMode="auto">
            <a:xfrm>
              <a:off x="1152139" y="3006676"/>
              <a:ext cx="78300" cy="479957"/>
            </a:xfrm>
            <a:custGeom>
              <a:avLst/>
              <a:gdLst>
                <a:gd name="T0" fmla="*/ 0 w 115"/>
                <a:gd name="T1" fmla="*/ 445 h 571"/>
                <a:gd name="T2" fmla="*/ 0 w 115"/>
                <a:gd name="T3" fmla="*/ 445 h 571"/>
                <a:gd name="T4" fmla="*/ 9 w 115"/>
                <a:gd name="T5" fmla="*/ 430 h 571"/>
                <a:gd name="T6" fmla="*/ 24 w 115"/>
                <a:gd name="T7" fmla="*/ 441 h 571"/>
                <a:gd name="T8" fmla="*/ 39 w 115"/>
                <a:gd name="T9" fmla="*/ 412 h 571"/>
                <a:gd name="T10" fmla="*/ 33 w 115"/>
                <a:gd name="T11" fmla="*/ 400 h 571"/>
                <a:gd name="T12" fmla="*/ 45 w 115"/>
                <a:gd name="T13" fmla="*/ 360 h 571"/>
                <a:gd name="T14" fmla="*/ 24 w 115"/>
                <a:gd name="T15" fmla="*/ 357 h 571"/>
                <a:gd name="T16" fmla="*/ 27 w 115"/>
                <a:gd name="T17" fmla="*/ 292 h 571"/>
                <a:gd name="T18" fmla="*/ 55 w 115"/>
                <a:gd name="T19" fmla="*/ 224 h 571"/>
                <a:gd name="T20" fmla="*/ 54 w 115"/>
                <a:gd name="T21" fmla="*/ 166 h 571"/>
                <a:gd name="T22" fmla="*/ 74 w 115"/>
                <a:gd name="T23" fmla="*/ 58 h 571"/>
                <a:gd name="T24" fmla="*/ 68 w 115"/>
                <a:gd name="T25" fmla="*/ 9 h 571"/>
                <a:gd name="T26" fmla="*/ 81 w 115"/>
                <a:gd name="T27" fmla="*/ 0 h 571"/>
                <a:gd name="T28" fmla="*/ 96 w 115"/>
                <a:gd name="T29" fmla="*/ 25 h 571"/>
                <a:gd name="T30" fmla="*/ 104 w 115"/>
                <a:gd name="T31" fmla="*/ 75 h 571"/>
                <a:gd name="T32" fmla="*/ 114 w 115"/>
                <a:gd name="T33" fmla="*/ 76 h 571"/>
                <a:gd name="T34" fmla="*/ 112 w 115"/>
                <a:gd name="T35" fmla="*/ 93 h 571"/>
                <a:gd name="T36" fmla="*/ 97 w 115"/>
                <a:gd name="T37" fmla="*/ 100 h 571"/>
                <a:gd name="T38" fmla="*/ 98 w 115"/>
                <a:gd name="T39" fmla="*/ 134 h 571"/>
                <a:gd name="T40" fmla="*/ 81 w 115"/>
                <a:gd name="T41" fmla="*/ 152 h 571"/>
                <a:gd name="T42" fmla="*/ 69 w 115"/>
                <a:gd name="T43" fmla="*/ 199 h 571"/>
                <a:gd name="T44" fmla="*/ 78 w 115"/>
                <a:gd name="T45" fmla="*/ 243 h 571"/>
                <a:gd name="T46" fmla="*/ 61 w 115"/>
                <a:gd name="T47" fmla="*/ 281 h 571"/>
                <a:gd name="T48" fmla="*/ 48 w 115"/>
                <a:gd name="T49" fmla="*/ 374 h 571"/>
                <a:gd name="T50" fmla="*/ 58 w 115"/>
                <a:gd name="T51" fmla="*/ 409 h 571"/>
                <a:gd name="T52" fmla="*/ 49 w 115"/>
                <a:gd name="T53" fmla="*/ 412 h 571"/>
                <a:gd name="T54" fmla="*/ 53 w 115"/>
                <a:gd name="T55" fmla="*/ 442 h 571"/>
                <a:gd name="T56" fmla="*/ 30 w 115"/>
                <a:gd name="T57" fmla="*/ 505 h 571"/>
                <a:gd name="T58" fmla="*/ 33 w 115"/>
                <a:gd name="T59" fmla="*/ 516 h 571"/>
                <a:gd name="T60" fmla="*/ 44 w 115"/>
                <a:gd name="T61" fmla="*/ 512 h 571"/>
                <a:gd name="T62" fmla="*/ 48 w 115"/>
                <a:gd name="T63" fmla="*/ 536 h 571"/>
                <a:gd name="T64" fmla="*/ 98 w 115"/>
                <a:gd name="T65" fmla="*/ 541 h 571"/>
                <a:gd name="T66" fmla="*/ 65 w 115"/>
                <a:gd name="T67" fmla="*/ 551 h 571"/>
                <a:gd name="T68" fmla="*/ 61 w 115"/>
                <a:gd name="T69" fmla="*/ 570 h 571"/>
                <a:gd name="T70" fmla="*/ 46 w 115"/>
                <a:gd name="T71" fmla="*/ 565 h 571"/>
                <a:gd name="T72" fmla="*/ 62 w 115"/>
                <a:gd name="T73" fmla="*/ 553 h 571"/>
                <a:gd name="T74" fmla="*/ 38 w 115"/>
                <a:gd name="T75" fmla="*/ 548 h 571"/>
                <a:gd name="T76" fmla="*/ 35 w 115"/>
                <a:gd name="T77" fmla="*/ 527 h 571"/>
                <a:gd name="T78" fmla="*/ 29 w 115"/>
                <a:gd name="T79" fmla="*/ 537 h 571"/>
                <a:gd name="T80" fmla="*/ 20 w 115"/>
                <a:gd name="T81" fmla="*/ 518 h 571"/>
                <a:gd name="T82" fmla="*/ 25 w 115"/>
                <a:gd name="T83" fmla="*/ 513 h 571"/>
                <a:gd name="T84" fmla="*/ 14 w 115"/>
                <a:gd name="T85" fmla="*/ 504 h 571"/>
                <a:gd name="T86" fmla="*/ 24 w 115"/>
                <a:gd name="T87" fmla="*/ 494 h 571"/>
                <a:gd name="T88" fmla="*/ 15 w 115"/>
                <a:gd name="T89" fmla="*/ 466 h 571"/>
                <a:gd name="T90" fmla="*/ 32 w 115"/>
                <a:gd name="T91" fmla="*/ 469 h 571"/>
                <a:gd name="T92" fmla="*/ 15 w 115"/>
                <a:gd name="T93" fmla="*/ 455 h 571"/>
                <a:gd name="T94" fmla="*/ 19 w 115"/>
                <a:gd name="T95" fmla="*/ 444 h 571"/>
                <a:gd name="T96" fmla="*/ 0 w 115"/>
                <a:gd name="T97" fmla="*/ 445 h 571"/>
                <a:gd name="T98" fmla="*/ 0 w 115"/>
                <a:gd name="T99" fmla="*/ 445 h 57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5"/>
                <a:gd name="T151" fmla="*/ 0 h 571"/>
                <a:gd name="T152" fmla="*/ 115 w 115"/>
                <a:gd name="T153" fmla="*/ 571 h 57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5" h="571">
                  <a:moveTo>
                    <a:pt x="0" y="445"/>
                  </a:moveTo>
                  <a:lnTo>
                    <a:pt x="0" y="445"/>
                  </a:lnTo>
                  <a:lnTo>
                    <a:pt x="9" y="430"/>
                  </a:lnTo>
                  <a:lnTo>
                    <a:pt x="24" y="441"/>
                  </a:lnTo>
                  <a:lnTo>
                    <a:pt x="39" y="412"/>
                  </a:lnTo>
                  <a:lnTo>
                    <a:pt x="33" y="400"/>
                  </a:lnTo>
                  <a:lnTo>
                    <a:pt x="45" y="360"/>
                  </a:lnTo>
                  <a:lnTo>
                    <a:pt x="24" y="357"/>
                  </a:lnTo>
                  <a:lnTo>
                    <a:pt x="27" y="292"/>
                  </a:lnTo>
                  <a:lnTo>
                    <a:pt x="55" y="224"/>
                  </a:lnTo>
                  <a:lnTo>
                    <a:pt x="54" y="166"/>
                  </a:lnTo>
                  <a:lnTo>
                    <a:pt x="74" y="58"/>
                  </a:lnTo>
                  <a:lnTo>
                    <a:pt x="68" y="9"/>
                  </a:lnTo>
                  <a:lnTo>
                    <a:pt x="81" y="0"/>
                  </a:lnTo>
                  <a:lnTo>
                    <a:pt x="96" y="25"/>
                  </a:lnTo>
                  <a:lnTo>
                    <a:pt x="104" y="75"/>
                  </a:lnTo>
                  <a:lnTo>
                    <a:pt x="114" y="76"/>
                  </a:lnTo>
                  <a:lnTo>
                    <a:pt x="112" y="93"/>
                  </a:lnTo>
                  <a:lnTo>
                    <a:pt x="97" y="100"/>
                  </a:lnTo>
                  <a:lnTo>
                    <a:pt x="98" y="134"/>
                  </a:lnTo>
                  <a:lnTo>
                    <a:pt x="81" y="152"/>
                  </a:lnTo>
                  <a:lnTo>
                    <a:pt x="69" y="199"/>
                  </a:lnTo>
                  <a:lnTo>
                    <a:pt x="78" y="243"/>
                  </a:lnTo>
                  <a:lnTo>
                    <a:pt x="61" y="281"/>
                  </a:lnTo>
                  <a:lnTo>
                    <a:pt x="48" y="374"/>
                  </a:lnTo>
                  <a:lnTo>
                    <a:pt x="58" y="409"/>
                  </a:lnTo>
                  <a:lnTo>
                    <a:pt x="49" y="412"/>
                  </a:lnTo>
                  <a:lnTo>
                    <a:pt x="53" y="442"/>
                  </a:lnTo>
                  <a:lnTo>
                    <a:pt x="30" y="505"/>
                  </a:lnTo>
                  <a:lnTo>
                    <a:pt x="33" y="516"/>
                  </a:lnTo>
                  <a:lnTo>
                    <a:pt x="44" y="512"/>
                  </a:lnTo>
                  <a:lnTo>
                    <a:pt x="48" y="536"/>
                  </a:lnTo>
                  <a:lnTo>
                    <a:pt x="98" y="541"/>
                  </a:lnTo>
                  <a:lnTo>
                    <a:pt x="65" y="551"/>
                  </a:lnTo>
                  <a:lnTo>
                    <a:pt x="61" y="570"/>
                  </a:lnTo>
                  <a:lnTo>
                    <a:pt x="46" y="565"/>
                  </a:lnTo>
                  <a:lnTo>
                    <a:pt x="62" y="553"/>
                  </a:lnTo>
                  <a:lnTo>
                    <a:pt x="38" y="548"/>
                  </a:lnTo>
                  <a:lnTo>
                    <a:pt x="35" y="527"/>
                  </a:lnTo>
                  <a:lnTo>
                    <a:pt x="29" y="537"/>
                  </a:lnTo>
                  <a:lnTo>
                    <a:pt x="20" y="518"/>
                  </a:lnTo>
                  <a:lnTo>
                    <a:pt x="25" y="513"/>
                  </a:lnTo>
                  <a:lnTo>
                    <a:pt x="14" y="504"/>
                  </a:lnTo>
                  <a:lnTo>
                    <a:pt x="24" y="494"/>
                  </a:lnTo>
                  <a:lnTo>
                    <a:pt x="15" y="466"/>
                  </a:lnTo>
                  <a:lnTo>
                    <a:pt x="32" y="469"/>
                  </a:lnTo>
                  <a:lnTo>
                    <a:pt x="15" y="455"/>
                  </a:lnTo>
                  <a:lnTo>
                    <a:pt x="19" y="444"/>
                  </a:lnTo>
                  <a:lnTo>
                    <a:pt x="0" y="445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63" name="Freeform 571"/>
            <p:cNvSpPr>
              <a:spLocks/>
            </p:cNvSpPr>
            <p:nvPr/>
          </p:nvSpPr>
          <p:spPr bwMode="auto">
            <a:xfrm>
              <a:off x="1156225" y="3408460"/>
              <a:ext cx="6809" cy="18492"/>
            </a:xfrm>
            <a:custGeom>
              <a:avLst/>
              <a:gdLst>
                <a:gd name="T0" fmla="*/ 0 w 10"/>
                <a:gd name="T1" fmla="*/ 9 h 22"/>
                <a:gd name="T2" fmla="*/ 0 w 10"/>
                <a:gd name="T3" fmla="*/ 9 h 22"/>
                <a:gd name="T4" fmla="*/ 4 w 10"/>
                <a:gd name="T5" fmla="*/ 0 h 22"/>
                <a:gd name="T6" fmla="*/ 9 w 10"/>
                <a:gd name="T7" fmla="*/ 21 h 22"/>
                <a:gd name="T8" fmla="*/ 0 w 10"/>
                <a:gd name="T9" fmla="*/ 9 h 22"/>
                <a:gd name="T10" fmla="*/ 0 w 10"/>
                <a:gd name="T11" fmla="*/ 9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22"/>
                <a:gd name="T20" fmla="*/ 10 w 10"/>
                <a:gd name="T21" fmla="*/ 22 h 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22">
                  <a:moveTo>
                    <a:pt x="0" y="9"/>
                  </a:moveTo>
                  <a:lnTo>
                    <a:pt x="0" y="9"/>
                  </a:lnTo>
                  <a:lnTo>
                    <a:pt x="4" y="0"/>
                  </a:lnTo>
                  <a:lnTo>
                    <a:pt x="9" y="21"/>
                  </a:lnTo>
                  <a:lnTo>
                    <a:pt x="0" y="9"/>
                  </a:lnTo>
                </a:path>
              </a:pathLst>
            </a:custGeom>
            <a:solidFill>
              <a:srgbClr val="7F99CF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64" name="Freeform 572"/>
            <p:cNvSpPr>
              <a:spLocks/>
            </p:cNvSpPr>
            <p:nvPr/>
          </p:nvSpPr>
          <p:spPr bwMode="auto">
            <a:xfrm>
              <a:off x="1163034" y="3310956"/>
              <a:ext cx="6128" cy="23535"/>
            </a:xfrm>
            <a:custGeom>
              <a:avLst/>
              <a:gdLst>
                <a:gd name="T0" fmla="*/ 0 w 9"/>
                <a:gd name="T1" fmla="*/ 23 h 28"/>
                <a:gd name="T2" fmla="*/ 0 w 9"/>
                <a:gd name="T3" fmla="*/ 23 h 28"/>
                <a:gd name="T4" fmla="*/ 8 w 9"/>
                <a:gd name="T5" fmla="*/ 0 h 28"/>
                <a:gd name="T6" fmla="*/ 8 w 9"/>
                <a:gd name="T7" fmla="*/ 27 h 28"/>
                <a:gd name="T8" fmla="*/ 0 w 9"/>
                <a:gd name="T9" fmla="*/ 23 h 28"/>
                <a:gd name="T10" fmla="*/ 0 w 9"/>
                <a:gd name="T11" fmla="*/ 23 h 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"/>
                <a:gd name="T19" fmla="*/ 0 h 28"/>
                <a:gd name="T20" fmla="*/ 9 w 9"/>
                <a:gd name="T21" fmla="*/ 28 h 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" h="28">
                  <a:moveTo>
                    <a:pt x="0" y="23"/>
                  </a:moveTo>
                  <a:lnTo>
                    <a:pt x="0" y="23"/>
                  </a:lnTo>
                  <a:lnTo>
                    <a:pt x="8" y="0"/>
                  </a:lnTo>
                  <a:lnTo>
                    <a:pt x="8" y="27"/>
                  </a:lnTo>
                  <a:lnTo>
                    <a:pt x="0" y="23"/>
                  </a:lnTo>
                </a:path>
              </a:pathLst>
            </a:custGeom>
            <a:solidFill>
              <a:srgbClr val="7F99CF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65" name="Freeform 573"/>
            <p:cNvSpPr>
              <a:spLocks/>
            </p:cNvSpPr>
            <p:nvPr/>
          </p:nvSpPr>
          <p:spPr bwMode="auto">
            <a:xfrm>
              <a:off x="1169162" y="3479908"/>
              <a:ext cx="12937" cy="10927"/>
            </a:xfrm>
            <a:custGeom>
              <a:avLst/>
              <a:gdLst>
                <a:gd name="T0" fmla="*/ 0 w 19"/>
                <a:gd name="T1" fmla="*/ 0 h 13"/>
                <a:gd name="T2" fmla="*/ 0 w 19"/>
                <a:gd name="T3" fmla="*/ 0 h 13"/>
                <a:gd name="T4" fmla="*/ 18 w 19"/>
                <a:gd name="T5" fmla="*/ 3 h 13"/>
                <a:gd name="T6" fmla="*/ 18 w 19"/>
                <a:gd name="T7" fmla="*/ 12 h 13"/>
                <a:gd name="T8" fmla="*/ 0 w 19"/>
                <a:gd name="T9" fmla="*/ 0 h 13"/>
                <a:gd name="T10" fmla="*/ 0 w 19"/>
                <a:gd name="T11" fmla="*/ 0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"/>
                <a:gd name="T19" fmla="*/ 0 h 13"/>
                <a:gd name="T20" fmla="*/ 19 w 19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" h="13">
                  <a:moveTo>
                    <a:pt x="0" y="0"/>
                  </a:moveTo>
                  <a:lnTo>
                    <a:pt x="0" y="0"/>
                  </a:lnTo>
                  <a:lnTo>
                    <a:pt x="18" y="3"/>
                  </a:lnTo>
                  <a:lnTo>
                    <a:pt x="18" y="12"/>
                  </a:lnTo>
                  <a:lnTo>
                    <a:pt x="0" y="0"/>
                  </a:lnTo>
                </a:path>
              </a:pathLst>
            </a:custGeom>
            <a:solidFill>
              <a:srgbClr val="7F99CF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66" name="Freeform 574"/>
            <p:cNvSpPr>
              <a:spLocks/>
            </p:cNvSpPr>
            <p:nvPr/>
          </p:nvSpPr>
          <p:spPr bwMode="auto">
            <a:xfrm>
              <a:off x="1171885" y="3457211"/>
              <a:ext cx="19065" cy="23535"/>
            </a:xfrm>
            <a:custGeom>
              <a:avLst/>
              <a:gdLst>
                <a:gd name="T0" fmla="*/ 0 w 28"/>
                <a:gd name="T1" fmla="*/ 5 h 28"/>
                <a:gd name="T2" fmla="*/ 0 w 28"/>
                <a:gd name="T3" fmla="*/ 5 h 28"/>
                <a:gd name="T4" fmla="*/ 7 w 28"/>
                <a:gd name="T5" fmla="*/ 0 h 28"/>
                <a:gd name="T6" fmla="*/ 6 w 28"/>
                <a:gd name="T7" fmla="*/ 13 h 28"/>
                <a:gd name="T8" fmla="*/ 27 w 28"/>
                <a:gd name="T9" fmla="*/ 17 h 28"/>
                <a:gd name="T10" fmla="*/ 14 w 28"/>
                <a:gd name="T11" fmla="*/ 27 h 28"/>
                <a:gd name="T12" fmla="*/ 0 w 28"/>
                <a:gd name="T13" fmla="*/ 5 h 28"/>
                <a:gd name="T14" fmla="*/ 0 w 28"/>
                <a:gd name="T15" fmla="*/ 5 h 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8"/>
                <a:gd name="T25" fmla="*/ 0 h 28"/>
                <a:gd name="T26" fmla="*/ 28 w 28"/>
                <a:gd name="T27" fmla="*/ 28 h 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8" h="28">
                  <a:moveTo>
                    <a:pt x="0" y="5"/>
                  </a:moveTo>
                  <a:lnTo>
                    <a:pt x="0" y="5"/>
                  </a:lnTo>
                  <a:lnTo>
                    <a:pt x="7" y="0"/>
                  </a:lnTo>
                  <a:lnTo>
                    <a:pt x="6" y="13"/>
                  </a:lnTo>
                  <a:lnTo>
                    <a:pt x="27" y="17"/>
                  </a:lnTo>
                  <a:lnTo>
                    <a:pt x="14" y="27"/>
                  </a:lnTo>
                  <a:lnTo>
                    <a:pt x="0" y="5"/>
                  </a:lnTo>
                </a:path>
              </a:pathLst>
            </a:custGeom>
            <a:solidFill>
              <a:srgbClr val="7F99CF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67" name="Freeform 575"/>
            <p:cNvSpPr>
              <a:spLocks/>
            </p:cNvSpPr>
            <p:nvPr/>
          </p:nvSpPr>
          <p:spPr bwMode="auto">
            <a:xfrm>
              <a:off x="1184821" y="3487474"/>
              <a:ext cx="10894" cy="6725"/>
            </a:xfrm>
            <a:custGeom>
              <a:avLst/>
              <a:gdLst>
                <a:gd name="T0" fmla="*/ 0 w 16"/>
                <a:gd name="T1" fmla="*/ 5 h 8"/>
                <a:gd name="T2" fmla="*/ 0 w 16"/>
                <a:gd name="T3" fmla="*/ 5 h 8"/>
                <a:gd name="T4" fmla="*/ 4 w 16"/>
                <a:gd name="T5" fmla="*/ 0 h 8"/>
                <a:gd name="T6" fmla="*/ 15 w 16"/>
                <a:gd name="T7" fmla="*/ 7 h 8"/>
                <a:gd name="T8" fmla="*/ 0 w 16"/>
                <a:gd name="T9" fmla="*/ 5 h 8"/>
                <a:gd name="T10" fmla="*/ 0 w 16"/>
                <a:gd name="T11" fmla="*/ 5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8"/>
                <a:gd name="T20" fmla="*/ 16 w 16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8">
                  <a:moveTo>
                    <a:pt x="0" y="5"/>
                  </a:moveTo>
                  <a:lnTo>
                    <a:pt x="0" y="5"/>
                  </a:lnTo>
                  <a:lnTo>
                    <a:pt x="4" y="0"/>
                  </a:lnTo>
                  <a:lnTo>
                    <a:pt x="15" y="7"/>
                  </a:lnTo>
                  <a:lnTo>
                    <a:pt x="0" y="5"/>
                  </a:lnTo>
                </a:path>
              </a:pathLst>
            </a:custGeom>
            <a:solidFill>
              <a:srgbClr val="7F99CF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68" name="Freeform 576"/>
            <p:cNvSpPr>
              <a:spLocks/>
            </p:cNvSpPr>
            <p:nvPr/>
          </p:nvSpPr>
          <p:spPr bwMode="auto">
            <a:xfrm>
              <a:off x="1191630" y="3468141"/>
              <a:ext cx="26554" cy="35303"/>
            </a:xfrm>
            <a:custGeom>
              <a:avLst/>
              <a:gdLst>
                <a:gd name="T0" fmla="*/ 0 w 39"/>
                <a:gd name="T1" fmla="*/ 34 h 42"/>
                <a:gd name="T2" fmla="*/ 0 w 39"/>
                <a:gd name="T3" fmla="*/ 34 h 42"/>
                <a:gd name="T4" fmla="*/ 6 w 39"/>
                <a:gd name="T5" fmla="*/ 27 h 42"/>
                <a:gd name="T6" fmla="*/ 26 w 39"/>
                <a:gd name="T7" fmla="*/ 31 h 42"/>
                <a:gd name="T8" fmla="*/ 17 w 39"/>
                <a:gd name="T9" fmla="*/ 21 h 42"/>
                <a:gd name="T10" fmla="*/ 27 w 39"/>
                <a:gd name="T11" fmla="*/ 14 h 42"/>
                <a:gd name="T12" fmla="*/ 12 w 39"/>
                <a:gd name="T13" fmla="*/ 12 h 42"/>
                <a:gd name="T14" fmla="*/ 12 w 39"/>
                <a:gd name="T15" fmla="*/ 2 h 42"/>
                <a:gd name="T16" fmla="*/ 36 w 39"/>
                <a:gd name="T17" fmla="*/ 0 h 42"/>
                <a:gd name="T18" fmla="*/ 38 w 39"/>
                <a:gd name="T19" fmla="*/ 41 h 42"/>
                <a:gd name="T20" fmla="*/ 0 w 39"/>
                <a:gd name="T21" fmla="*/ 34 h 42"/>
                <a:gd name="T22" fmla="*/ 0 w 39"/>
                <a:gd name="T23" fmla="*/ 34 h 4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9"/>
                <a:gd name="T37" fmla="*/ 0 h 42"/>
                <a:gd name="T38" fmla="*/ 39 w 39"/>
                <a:gd name="T39" fmla="*/ 42 h 4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9" h="42">
                  <a:moveTo>
                    <a:pt x="0" y="34"/>
                  </a:moveTo>
                  <a:lnTo>
                    <a:pt x="0" y="34"/>
                  </a:lnTo>
                  <a:lnTo>
                    <a:pt x="6" y="27"/>
                  </a:lnTo>
                  <a:lnTo>
                    <a:pt x="26" y="31"/>
                  </a:lnTo>
                  <a:lnTo>
                    <a:pt x="17" y="21"/>
                  </a:lnTo>
                  <a:lnTo>
                    <a:pt x="27" y="14"/>
                  </a:lnTo>
                  <a:lnTo>
                    <a:pt x="12" y="12"/>
                  </a:lnTo>
                  <a:lnTo>
                    <a:pt x="12" y="2"/>
                  </a:lnTo>
                  <a:lnTo>
                    <a:pt x="36" y="0"/>
                  </a:lnTo>
                  <a:lnTo>
                    <a:pt x="38" y="41"/>
                  </a:lnTo>
                  <a:lnTo>
                    <a:pt x="0" y="34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69" name="Freeform 577"/>
            <p:cNvSpPr>
              <a:spLocks/>
            </p:cNvSpPr>
            <p:nvPr/>
          </p:nvSpPr>
          <p:spPr bwMode="auto">
            <a:xfrm>
              <a:off x="1204566" y="3508487"/>
              <a:ext cx="19745" cy="7565"/>
            </a:xfrm>
            <a:custGeom>
              <a:avLst/>
              <a:gdLst>
                <a:gd name="T0" fmla="*/ 0 w 29"/>
                <a:gd name="T1" fmla="*/ 0 h 9"/>
                <a:gd name="T2" fmla="*/ 0 w 29"/>
                <a:gd name="T3" fmla="*/ 0 h 9"/>
                <a:gd name="T4" fmla="*/ 25 w 29"/>
                <a:gd name="T5" fmla="*/ 2 h 9"/>
                <a:gd name="T6" fmla="*/ 28 w 29"/>
                <a:gd name="T7" fmla="*/ 8 h 9"/>
                <a:gd name="T8" fmla="*/ 0 w 29"/>
                <a:gd name="T9" fmla="*/ 0 h 9"/>
                <a:gd name="T10" fmla="*/ 0 w 29"/>
                <a:gd name="T11" fmla="*/ 0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"/>
                <a:gd name="T19" fmla="*/ 0 h 9"/>
                <a:gd name="T20" fmla="*/ 29 w 29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9" h="9">
                  <a:moveTo>
                    <a:pt x="0" y="0"/>
                  </a:moveTo>
                  <a:lnTo>
                    <a:pt x="0" y="0"/>
                  </a:lnTo>
                  <a:lnTo>
                    <a:pt x="25" y="2"/>
                  </a:lnTo>
                  <a:lnTo>
                    <a:pt x="28" y="8"/>
                  </a:lnTo>
                  <a:lnTo>
                    <a:pt x="0" y="0"/>
                  </a:lnTo>
                </a:path>
              </a:pathLst>
            </a:custGeom>
            <a:solidFill>
              <a:srgbClr val="7F99CF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70" name="Freeform 578"/>
            <p:cNvSpPr>
              <a:spLocks/>
            </p:cNvSpPr>
            <p:nvPr/>
          </p:nvSpPr>
          <p:spPr bwMode="auto">
            <a:xfrm>
              <a:off x="1222949" y="3503444"/>
              <a:ext cx="9532" cy="5884"/>
            </a:xfrm>
            <a:custGeom>
              <a:avLst/>
              <a:gdLst>
                <a:gd name="T0" fmla="*/ 0 w 14"/>
                <a:gd name="T1" fmla="*/ 6 h 7"/>
                <a:gd name="T2" fmla="*/ 0 w 14"/>
                <a:gd name="T3" fmla="*/ 6 h 7"/>
                <a:gd name="T4" fmla="*/ 3 w 14"/>
                <a:gd name="T5" fmla="*/ 0 h 7"/>
                <a:gd name="T6" fmla="*/ 13 w 14"/>
                <a:gd name="T7" fmla="*/ 6 h 7"/>
                <a:gd name="T8" fmla="*/ 0 w 14"/>
                <a:gd name="T9" fmla="*/ 6 h 7"/>
                <a:gd name="T10" fmla="*/ 0 w 14"/>
                <a:gd name="T11" fmla="*/ 6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7"/>
                <a:gd name="T20" fmla="*/ 14 w 14"/>
                <a:gd name="T21" fmla="*/ 7 h 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7">
                  <a:moveTo>
                    <a:pt x="0" y="6"/>
                  </a:moveTo>
                  <a:lnTo>
                    <a:pt x="0" y="6"/>
                  </a:lnTo>
                  <a:lnTo>
                    <a:pt x="3" y="0"/>
                  </a:lnTo>
                  <a:lnTo>
                    <a:pt x="13" y="6"/>
                  </a:lnTo>
                  <a:lnTo>
                    <a:pt x="0" y="6"/>
                  </a:lnTo>
                </a:path>
              </a:pathLst>
            </a:custGeom>
            <a:solidFill>
              <a:srgbClr val="7F99CF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71" name="Freeform 579"/>
            <p:cNvSpPr>
              <a:spLocks/>
            </p:cNvSpPr>
            <p:nvPr/>
          </p:nvSpPr>
          <p:spPr bwMode="auto">
            <a:xfrm>
              <a:off x="1122181" y="2664570"/>
              <a:ext cx="111662" cy="189965"/>
            </a:xfrm>
            <a:custGeom>
              <a:avLst/>
              <a:gdLst>
                <a:gd name="T0" fmla="*/ 0 w 164"/>
                <a:gd name="T1" fmla="*/ 150 h 226"/>
                <a:gd name="T2" fmla="*/ 0 w 164"/>
                <a:gd name="T3" fmla="*/ 150 h 226"/>
                <a:gd name="T4" fmla="*/ 20 w 164"/>
                <a:gd name="T5" fmla="*/ 166 h 226"/>
                <a:gd name="T6" fmla="*/ 49 w 164"/>
                <a:gd name="T7" fmla="*/ 170 h 226"/>
                <a:gd name="T8" fmla="*/ 78 w 164"/>
                <a:gd name="T9" fmla="*/ 200 h 226"/>
                <a:gd name="T10" fmla="*/ 117 w 164"/>
                <a:gd name="T11" fmla="*/ 203 h 226"/>
                <a:gd name="T12" fmla="*/ 111 w 164"/>
                <a:gd name="T13" fmla="*/ 219 h 226"/>
                <a:gd name="T14" fmla="*/ 121 w 164"/>
                <a:gd name="T15" fmla="*/ 225 h 226"/>
                <a:gd name="T16" fmla="*/ 127 w 164"/>
                <a:gd name="T17" fmla="*/ 186 h 226"/>
                <a:gd name="T18" fmla="*/ 120 w 164"/>
                <a:gd name="T19" fmla="*/ 162 h 226"/>
                <a:gd name="T20" fmla="*/ 133 w 164"/>
                <a:gd name="T21" fmla="*/ 160 h 226"/>
                <a:gd name="T22" fmla="*/ 123 w 164"/>
                <a:gd name="T23" fmla="*/ 146 h 226"/>
                <a:gd name="T24" fmla="*/ 155 w 164"/>
                <a:gd name="T25" fmla="*/ 141 h 226"/>
                <a:gd name="T26" fmla="*/ 163 w 164"/>
                <a:gd name="T27" fmla="*/ 151 h 226"/>
                <a:gd name="T28" fmla="*/ 151 w 164"/>
                <a:gd name="T29" fmla="*/ 131 h 226"/>
                <a:gd name="T30" fmla="*/ 155 w 164"/>
                <a:gd name="T31" fmla="*/ 84 h 226"/>
                <a:gd name="T32" fmla="*/ 128 w 164"/>
                <a:gd name="T33" fmla="*/ 86 h 226"/>
                <a:gd name="T34" fmla="*/ 120 w 164"/>
                <a:gd name="T35" fmla="*/ 74 h 226"/>
                <a:gd name="T36" fmla="*/ 93 w 164"/>
                <a:gd name="T37" fmla="*/ 71 h 226"/>
                <a:gd name="T38" fmla="*/ 76 w 164"/>
                <a:gd name="T39" fmla="*/ 44 h 226"/>
                <a:gd name="T40" fmla="*/ 102 w 164"/>
                <a:gd name="T41" fmla="*/ 8 h 226"/>
                <a:gd name="T42" fmla="*/ 98 w 164"/>
                <a:gd name="T43" fmla="*/ 0 h 226"/>
                <a:gd name="T44" fmla="*/ 52 w 164"/>
                <a:gd name="T45" fmla="*/ 20 h 226"/>
                <a:gd name="T46" fmla="*/ 27 w 164"/>
                <a:gd name="T47" fmla="*/ 60 h 226"/>
                <a:gd name="T48" fmla="*/ 19 w 164"/>
                <a:gd name="T49" fmla="*/ 50 h 226"/>
                <a:gd name="T50" fmla="*/ 13 w 164"/>
                <a:gd name="T51" fmla="*/ 70 h 226"/>
                <a:gd name="T52" fmla="*/ 19 w 164"/>
                <a:gd name="T53" fmla="*/ 115 h 226"/>
                <a:gd name="T54" fmla="*/ 25 w 164"/>
                <a:gd name="T55" fmla="*/ 115 h 226"/>
                <a:gd name="T56" fmla="*/ 0 w 164"/>
                <a:gd name="T57" fmla="*/ 150 h 226"/>
                <a:gd name="T58" fmla="*/ 0 w 164"/>
                <a:gd name="T59" fmla="*/ 150 h 22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64"/>
                <a:gd name="T91" fmla="*/ 0 h 226"/>
                <a:gd name="T92" fmla="*/ 164 w 164"/>
                <a:gd name="T93" fmla="*/ 226 h 22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64" h="226">
                  <a:moveTo>
                    <a:pt x="0" y="150"/>
                  </a:moveTo>
                  <a:lnTo>
                    <a:pt x="0" y="150"/>
                  </a:lnTo>
                  <a:lnTo>
                    <a:pt x="20" y="166"/>
                  </a:lnTo>
                  <a:lnTo>
                    <a:pt x="49" y="170"/>
                  </a:lnTo>
                  <a:lnTo>
                    <a:pt x="78" y="200"/>
                  </a:lnTo>
                  <a:lnTo>
                    <a:pt x="117" y="203"/>
                  </a:lnTo>
                  <a:lnTo>
                    <a:pt x="111" y="219"/>
                  </a:lnTo>
                  <a:lnTo>
                    <a:pt x="121" y="225"/>
                  </a:lnTo>
                  <a:lnTo>
                    <a:pt x="127" y="186"/>
                  </a:lnTo>
                  <a:lnTo>
                    <a:pt x="120" y="162"/>
                  </a:lnTo>
                  <a:lnTo>
                    <a:pt x="133" y="160"/>
                  </a:lnTo>
                  <a:lnTo>
                    <a:pt x="123" y="146"/>
                  </a:lnTo>
                  <a:lnTo>
                    <a:pt x="155" y="141"/>
                  </a:lnTo>
                  <a:lnTo>
                    <a:pt x="163" y="151"/>
                  </a:lnTo>
                  <a:lnTo>
                    <a:pt x="151" y="131"/>
                  </a:lnTo>
                  <a:lnTo>
                    <a:pt x="155" y="84"/>
                  </a:lnTo>
                  <a:lnTo>
                    <a:pt x="128" y="86"/>
                  </a:lnTo>
                  <a:lnTo>
                    <a:pt x="120" y="74"/>
                  </a:lnTo>
                  <a:lnTo>
                    <a:pt x="93" y="71"/>
                  </a:lnTo>
                  <a:lnTo>
                    <a:pt x="76" y="44"/>
                  </a:lnTo>
                  <a:lnTo>
                    <a:pt x="102" y="8"/>
                  </a:lnTo>
                  <a:lnTo>
                    <a:pt x="98" y="0"/>
                  </a:lnTo>
                  <a:lnTo>
                    <a:pt x="52" y="20"/>
                  </a:lnTo>
                  <a:lnTo>
                    <a:pt x="27" y="60"/>
                  </a:lnTo>
                  <a:lnTo>
                    <a:pt x="19" y="50"/>
                  </a:lnTo>
                  <a:lnTo>
                    <a:pt x="13" y="70"/>
                  </a:lnTo>
                  <a:lnTo>
                    <a:pt x="19" y="115"/>
                  </a:lnTo>
                  <a:lnTo>
                    <a:pt x="25" y="115"/>
                  </a:lnTo>
                  <a:lnTo>
                    <a:pt x="0" y="150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72" name="Freeform 580"/>
            <p:cNvSpPr>
              <a:spLocks/>
            </p:cNvSpPr>
            <p:nvPr/>
          </p:nvSpPr>
          <p:spPr bwMode="auto">
            <a:xfrm>
              <a:off x="1058180" y="2680542"/>
              <a:ext cx="29958" cy="31100"/>
            </a:xfrm>
            <a:custGeom>
              <a:avLst/>
              <a:gdLst>
                <a:gd name="T0" fmla="*/ 0 w 44"/>
                <a:gd name="T1" fmla="*/ 0 h 37"/>
                <a:gd name="T2" fmla="*/ 0 w 44"/>
                <a:gd name="T3" fmla="*/ 0 h 37"/>
                <a:gd name="T4" fmla="*/ 1 w 44"/>
                <a:gd name="T5" fmla="*/ 14 h 37"/>
                <a:gd name="T6" fmla="*/ 10 w 44"/>
                <a:gd name="T7" fmla="*/ 12 h 37"/>
                <a:gd name="T8" fmla="*/ 37 w 44"/>
                <a:gd name="T9" fmla="*/ 36 h 37"/>
                <a:gd name="T10" fmla="*/ 43 w 44"/>
                <a:gd name="T11" fmla="*/ 18 h 37"/>
                <a:gd name="T12" fmla="*/ 28 w 44"/>
                <a:gd name="T13" fmla="*/ 1 h 37"/>
                <a:gd name="T14" fmla="*/ 0 w 44"/>
                <a:gd name="T15" fmla="*/ 0 h 37"/>
                <a:gd name="T16" fmla="*/ 0 w 44"/>
                <a:gd name="T17" fmla="*/ 0 h 3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4"/>
                <a:gd name="T28" fmla="*/ 0 h 37"/>
                <a:gd name="T29" fmla="*/ 44 w 44"/>
                <a:gd name="T30" fmla="*/ 37 h 3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4" h="37">
                  <a:moveTo>
                    <a:pt x="0" y="0"/>
                  </a:moveTo>
                  <a:lnTo>
                    <a:pt x="0" y="0"/>
                  </a:lnTo>
                  <a:lnTo>
                    <a:pt x="1" y="14"/>
                  </a:lnTo>
                  <a:lnTo>
                    <a:pt x="10" y="12"/>
                  </a:lnTo>
                  <a:lnTo>
                    <a:pt x="37" y="36"/>
                  </a:lnTo>
                  <a:lnTo>
                    <a:pt x="43" y="18"/>
                  </a:lnTo>
                  <a:lnTo>
                    <a:pt x="28" y="1"/>
                  </a:lnTo>
                  <a:lnTo>
                    <a:pt x="0" y="0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73" name="Freeform 581"/>
            <p:cNvSpPr>
              <a:spLocks/>
            </p:cNvSpPr>
            <p:nvPr/>
          </p:nvSpPr>
          <p:spPr bwMode="auto">
            <a:xfrm>
              <a:off x="1064988" y="2538487"/>
              <a:ext cx="100768" cy="39506"/>
            </a:xfrm>
            <a:custGeom>
              <a:avLst/>
              <a:gdLst>
                <a:gd name="T0" fmla="*/ 0 w 148"/>
                <a:gd name="T1" fmla="*/ 18 h 47"/>
                <a:gd name="T2" fmla="*/ 0 w 148"/>
                <a:gd name="T3" fmla="*/ 18 h 47"/>
                <a:gd name="T4" fmla="*/ 20 w 148"/>
                <a:gd name="T5" fmla="*/ 2 h 47"/>
                <a:gd name="T6" fmla="*/ 58 w 148"/>
                <a:gd name="T7" fmla="*/ 0 h 47"/>
                <a:gd name="T8" fmla="*/ 147 w 148"/>
                <a:gd name="T9" fmla="*/ 39 h 47"/>
                <a:gd name="T10" fmla="*/ 99 w 148"/>
                <a:gd name="T11" fmla="*/ 46 h 47"/>
                <a:gd name="T12" fmla="*/ 107 w 148"/>
                <a:gd name="T13" fmla="*/ 37 h 47"/>
                <a:gd name="T14" fmla="*/ 84 w 148"/>
                <a:gd name="T15" fmla="*/ 22 h 47"/>
                <a:gd name="T16" fmla="*/ 40 w 148"/>
                <a:gd name="T17" fmla="*/ 14 h 47"/>
                <a:gd name="T18" fmla="*/ 42 w 148"/>
                <a:gd name="T19" fmla="*/ 7 h 47"/>
                <a:gd name="T20" fmla="*/ 0 w 148"/>
                <a:gd name="T21" fmla="*/ 18 h 47"/>
                <a:gd name="T22" fmla="*/ 0 w 148"/>
                <a:gd name="T23" fmla="*/ 18 h 4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48"/>
                <a:gd name="T37" fmla="*/ 0 h 47"/>
                <a:gd name="T38" fmla="*/ 148 w 148"/>
                <a:gd name="T39" fmla="*/ 47 h 4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48" h="47">
                  <a:moveTo>
                    <a:pt x="0" y="18"/>
                  </a:moveTo>
                  <a:lnTo>
                    <a:pt x="0" y="18"/>
                  </a:lnTo>
                  <a:lnTo>
                    <a:pt x="20" y="2"/>
                  </a:lnTo>
                  <a:lnTo>
                    <a:pt x="58" y="0"/>
                  </a:lnTo>
                  <a:lnTo>
                    <a:pt x="147" y="39"/>
                  </a:lnTo>
                  <a:lnTo>
                    <a:pt x="99" y="46"/>
                  </a:lnTo>
                  <a:lnTo>
                    <a:pt x="107" y="37"/>
                  </a:lnTo>
                  <a:lnTo>
                    <a:pt x="84" y="22"/>
                  </a:lnTo>
                  <a:lnTo>
                    <a:pt x="40" y="14"/>
                  </a:lnTo>
                  <a:lnTo>
                    <a:pt x="42" y="7"/>
                  </a:lnTo>
                  <a:lnTo>
                    <a:pt x="0" y="18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74" name="Freeform 582"/>
            <p:cNvSpPr>
              <a:spLocks/>
            </p:cNvSpPr>
            <p:nvPr/>
          </p:nvSpPr>
          <p:spPr bwMode="auto">
            <a:xfrm>
              <a:off x="1186864" y="2577154"/>
              <a:ext cx="32000" cy="22695"/>
            </a:xfrm>
            <a:custGeom>
              <a:avLst/>
              <a:gdLst>
                <a:gd name="T0" fmla="*/ 0 w 47"/>
                <a:gd name="T1" fmla="*/ 0 h 27"/>
                <a:gd name="T2" fmla="*/ 0 w 47"/>
                <a:gd name="T3" fmla="*/ 0 h 27"/>
                <a:gd name="T4" fmla="*/ 0 w 47"/>
                <a:gd name="T5" fmla="*/ 26 h 27"/>
                <a:gd name="T6" fmla="*/ 46 w 47"/>
                <a:gd name="T7" fmla="*/ 17 h 27"/>
                <a:gd name="T8" fmla="*/ 26 w 47"/>
                <a:gd name="T9" fmla="*/ 3 h 27"/>
                <a:gd name="T10" fmla="*/ 0 w 47"/>
                <a:gd name="T11" fmla="*/ 0 h 27"/>
                <a:gd name="T12" fmla="*/ 0 w 47"/>
                <a:gd name="T13" fmla="*/ 0 h 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7"/>
                <a:gd name="T22" fmla="*/ 0 h 27"/>
                <a:gd name="T23" fmla="*/ 47 w 47"/>
                <a:gd name="T24" fmla="*/ 27 h 2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7" h="27">
                  <a:moveTo>
                    <a:pt x="0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46" y="17"/>
                  </a:lnTo>
                  <a:lnTo>
                    <a:pt x="26" y="3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75" name="Freeform 583"/>
            <p:cNvSpPr>
              <a:spLocks/>
            </p:cNvSpPr>
            <p:nvPr/>
          </p:nvSpPr>
          <p:spPr bwMode="auto">
            <a:xfrm>
              <a:off x="1103798" y="2790655"/>
              <a:ext cx="52427" cy="72288"/>
            </a:xfrm>
            <a:custGeom>
              <a:avLst/>
              <a:gdLst>
                <a:gd name="T0" fmla="*/ 0 w 77"/>
                <a:gd name="T1" fmla="*/ 32 h 86"/>
                <a:gd name="T2" fmla="*/ 0 w 77"/>
                <a:gd name="T3" fmla="*/ 32 h 86"/>
                <a:gd name="T4" fmla="*/ 1 w 77"/>
                <a:gd name="T5" fmla="*/ 49 h 86"/>
                <a:gd name="T6" fmla="*/ 14 w 77"/>
                <a:gd name="T7" fmla="*/ 53 h 86"/>
                <a:gd name="T8" fmla="*/ 7 w 77"/>
                <a:gd name="T9" fmla="*/ 67 h 86"/>
                <a:gd name="T10" fmla="*/ 4 w 77"/>
                <a:gd name="T11" fmla="*/ 81 h 86"/>
                <a:gd name="T12" fmla="*/ 22 w 77"/>
                <a:gd name="T13" fmla="*/ 85 h 86"/>
                <a:gd name="T14" fmla="*/ 38 w 77"/>
                <a:gd name="T15" fmla="*/ 61 h 86"/>
                <a:gd name="T16" fmla="*/ 69 w 77"/>
                <a:gd name="T17" fmla="*/ 42 h 86"/>
                <a:gd name="T18" fmla="*/ 76 w 77"/>
                <a:gd name="T19" fmla="*/ 20 h 86"/>
                <a:gd name="T20" fmla="*/ 47 w 77"/>
                <a:gd name="T21" fmla="*/ 16 h 86"/>
                <a:gd name="T22" fmla="*/ 27 w 77"/>
                <a:gd name="T23" fmla="*/ 0 h 86"/>
                <a:gd name="T24" fmla="*/ 9 w 77"/>
                <a:gd name="T25" fmla="*/ 8 h 86"/>
                <a:gd name="T26" fmla="*/ 0 w 77"/>
                <a:gd name="T27" fmla="*/ 32 h 86"/>
                <a:gd name="T28" fmla="*/ 0 w 77"/>
                <a:gd name="T29" fmla="*/ 32 h 8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7"/>
                <a:gd name="T46" fmla="*/ 0 h 86"/>
                <a:gd name="T47" fmla="*/ 77 w 77"/>
                <a:gd name="T48" fmla="*/ 86 h 8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7" h="86">
                  <a:moveTo>
                    <a:pt x="0" y="32"/>
                  </a:moveTo>
                  <a:lnTo>
                    <a:pt x="0" y="32"/>
                  </a:lnTo>
                  <a:lnTo>
                    <a:pt x="1" y="49"/>
                  </a:lnTo>
                  <a:lnTo>
                    <a:pt x="14" y="53"/>
                  </a:lnTo>
                  <a:lnTo>
                    <a:pt x="7" y="67"/>
                  </a:lnTo>
                  <a:lnTo>
                    <a:pt x="4" y="81"/>
                  </a:lnTo>
                  <a:lnTo>
                    <a:pt x="22" y="85"/>
                  </a:lnTo>
                  <a:lnTo>
                    <a:pt x="38" y="61"/>
                  </a:lnTo>
                  <a:lnTo>
                    <a:pt x="69" y="42"/>
                  </a:lnTo>
                  <a:lnTo>
                    <a:pt x="76" y="20"/>
                  </a:lnTo>
                  <a:lnTo>
                    <a:pt x="47" y="16"/>
                  </a:lnTo>
                  <a:lnTo>
                    <a:pt x="27" y="0"/>
                  </a:lnTo>
                  <a:lnTo>
                    <a:pt x="9" y="8"/>
                  </a:lnTo>
                  <a:lnTo>
                    <a:pt x="0" y="32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76" name="Freeform 584"/>
            <p:cNvSpPr>
              <a:spLocks/>
            </p:cNvSpPr>
            <p:nvPr/>
          </p:nvSpPr>
          <p:spPr bwMode="auto">
            <a:xfrm>
              <a:off x="1017328" y="2640195"/>
              <a:ext cx="22469" cy="12608"/>
            </a:xfrm>
            <a:custGeom>
              <a:avLst/>
              <a:gdLst>
                <a:gd name="T0" fmla="*/ 0 w 33"/>
                <a:gd name="T1" fmla="*/ 11 h 15"/>
                <a:gd name="T2" fmla="*/ 0 w 33"/>
                <a:gd name="T3" fmla="*/ 11 h 15"/>
                <a:gd name="T4" fmla="*/ 9 w 33"/>
                <a:gd name="T5" fmla="*/ 0 h 15"/>
                <a:gd name="T6" fmla="*/ 32 w 33"/>
                <a:gd name="T7" fmla="*/ 14 h 15"/>
                <a:gd name="T8" fmla="*/ 0 w 33"/>
                <a:gd name="T9" fmla="*/ 11 h 15"/>
                <a:gd name="T10" fmla="*/ 0 w 33"/>
                <a:gd name="T11" fmla="*/ 11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15"/>
                <a:gd name="T20" fmla="*/ 33 w 33"/>
                <a:gd name="T21" fmla="*/ 15 h 1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15">
                  <a:moveTo>
                    <a:pt x="0" y="11"/>
                  </a:moveTo>
                  <a:lnTo>
                    <a:pt x="0" y="11"/>
                  </a:lnTo>
                  <a:lnTo>
                    <a:pt x="9" y="0"/>
                  </a:lnTo>
                  <a:lnTo>
                    <a:pt x="32" y="14"/>
                  </a:lnTo>
                  <a:lnTo>
                    <a:pt x="0" y="11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77" name="Freeform 585"/>
            <p:cNvSpPr>
              <a:spLocks/>
            </p:cNvSpPr>
            <p:nvPr/>
          </p:nvSpPr>
          <p:spPr bwMode="auto">
            <a:xfrm>
              <a:off x="1288994" y="3448807"/>
              <a:ext cx="14979" cy="10927"/>
            </a:xfrm>
            <a:custGeom>
              <a:avLst/>
              <a:gdLst>
                <a:gd name="T0" fmla="*/ 0 w 22"/>
                <a:gd name="T1" fmla="*/ 12 h 13"/>
                <a:gd name="T2" fmla="*/ 0 w 22"/>
                <a:gd name="T3" fmla="*/ 12 h 13"/>
                <a:gd name="T4" fmla="*/ 12 w 22"/>
                <a:gd name="T5" fmla="*/ 5 h 13"/>
                <a:gd name="T6" fmla="*/ 6 w 22"/>
                <a:gd name="T7" fmla="*/ 0 h 13"/>
                <a:gd name="T8" fmla="*/ 21 w 22"/>
                <a:gd name="T9" fmla="*/ 1 h 13"/>
                <a:gd name="T10" fmla="*/ 0 w 22"/>
                <a:gd name="T11" fmla="*/ 12 h 13"/>
                <a:gd name="T12" fmla="*/ 0 w 22"/>
                <a:gd name="T13" fmla="*/ 12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"/>
                <a:gd name="T22" fmla="*/ 0 h 13"/>
                <a:gd name="T23" fmla="*/ 22 w 22"/>
                <a:gd name="T24" fmla="*/ 13 h 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" h="13">
                  <a:moveTo>
                    <a:pt x="0" y="12"/>
                  </a:moveTo>
                  <a:lnTo>
                    <a:pt x="0" y="12"/>
                  </a:lnTo>
                  <a:lnTo>
                    <a:pt x="12" y="5"/>
                  </a:lnTo>
                  <a:lnTo>
                    <a:pt x="6" y="0"/>
                  </a:lnTo>
                  <a:lnTo>
                    <a:pt x="21" y="1"/>
                  </a:lnTo>
                  <a:lnTo>
                    <a:pt x="0" y="12"/>
                  </a:lnTo>
                </a:path>
              </a:pathLst>
            </a:custGeom>
            <a:solidFill>
              <a:srgbClr val="7F99CF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78" name="Freeform 586"/>
            <p:cNvSpPr>
              <a:spLocks/>
            </p:cNvSpPr>
            <p:nvPr/>
          </p:nvSpPr>
          <p:spPr bwMode="auto">
            <a:xfrm>
              <a:off x="1300569" y="3447125"/>
              <a:ext cx="17021" cy="13448"/>
            </a:xfrm>
            <a:custGeom>
              <a:avLst/>
              <a:gdLst>
                <a:gd name="T0" fmla="*/ 0 w 25"/>
                <a:gd name="T1" fmla="*/ 15 h 16"/>
                <a:gd name="T2" fmla="*/ 0 w 25"/>
                <a:gd name="T3" fmla="*/ 15 h 16"/>
                <a:gd name="T4" fmla="*/ 11 w 25"/>
                <a:gd name="T5" fmla="*/ 0 h 16"/>
                <a:gd name="T6" fmla="*/ 24 w 25"/>
                <a:gd name="T7" fmla="*/ 5 h 16"/>
                <a:gd name="T8" fmla="*/ 0 w 25"/>
                <a:gd name="T9" fmla="*/ 15 h 16"/>
                <a:gd name="T10" fmla="*/ 0 w 25"/>
                <a:gd name="T11" fmla="*/ 15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"/>
                <a:gd name="T19" fmla="*/ 0 h 16"/>
                <a:gd name="T20" fmla="*/ 25 w 25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" h="16">
                  <a:moveTo>
                    <a:pt x="0" y="15"/>
                  </a:moveTo>
                  <a:lnTo>
                    <a:pt x="0" y="15"/>
                  </a:lnTo>
                  <a:lnTo>
                    <a:pt x="11" y="0"/>
                  </a:lnTo>
                  <a:lnTo>
                    <a:pt x="24" y="5"/>
                  </a:lnTo>
                  <a:lnTo>
                    <a:pt x="0" y="15"/>
                  </a:lnTo>
                </a:path>
              </a:pathLst>
            </a:custGeom>
            <a:solidFill>
              <a:srgbClr val="7F99CF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79" name="Freeform 587"/>
            <p:cNvSpPr>
              <a:spLocks/>
            </p:cNvSpPr>
            <p:nvPr/>
          </p:nvSpPr>
          <p:spPr bwMode="auto">
            <a:xfrm>
              <a:off x="1348910" y="2742744"/>
              <a:ext cx="27916" cy="40346"/>
            </a:xfrm>
            <a:custGeom>
              <a:avLst/>
              <a:gdLst>
                <a:gd name="T0" fmla="*/ 0 w 41"/>
                <a:gd name="T1" fmla="*/ 45 h 48"/>
                <a:gd name="T2" fmla="*/ 0 w 41"/>
                <a:gd name="T3" fmla="*/ 45 h 48"/>
                <a:gd name="T4" fmla="*/ 6 w 41"/>
                <a:gd name="T5" fmla="*/ 0 h 48"/>
                <a:gd name="T6" fmla="*/ 40 w 41"/>
                <a:gd name="T7" fmla="*/ 21 h 48"/>
                <a:gd name="T8" fmla="*/ 20 w 41"/>
                <a:gd name="T9" fmla="*/ 47 h 48"/>
                <a:gd name="T10" fmla="*/ 0 w 41"/>
                <a:gd name="T11" fmla="*/ 45 h 48"/>
                <a:gd name="T12" fmla="*/ 0 w 41"/>
                <a:gd name="T13" fmla="*/ 45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1"/>
                <a:gd name="T22" fmla="*/ 0 h 48"/>
                <a:gd name="T23" fmla="*/ 41 w 41"/>
                <a:gd name="T24" fmla="*/ 48 h 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1" h="48">
                  <a:moveTo>
                    <a:pt x="0" y="45"/>
                  </a:moveTo>
                  <a:lnTo>
                    <a:pt x="0" y="45"/>
                  </a:lnTo>
                  <a:lnTo>
                    <a:pt x="6" y="0"/>
                  </a:lnTo>
                  <a:lnTo>
                    <a:pt x="40" y="21"/>
                  </a:lnTo>
                  <a:lnTo>
                    <a:pt x="20" y="47"/>
                  </a:lnTo>
                  <a:lnTo>
                    <a:pt x="0" y="45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80" name="Freeform 588"/>
            <p:cNvSpPr>
              <a:spLocks/>
            </p:cNvSpPr>
            <p:nvPr/>
          </p:nvSpPr>
          <p:spPr bwMode="auto">
            <a:xfrm>
              <a:off x="996902" y="2599849"/>
              <a:ext cx="37448" cy="50433"/>
            </a:xfrm>
            <a:custGeom>
              <a:avLst/>
              <a:gdLst>
                <a:gd name="T0" fmla="*/ 0 w 55"/>
                <a:gd name="T1" fmla="*/ 47 h 60"/>
                <a:gd name="T2" fmla="*/ 0 w 55"/>
                <a:gd name="T3" fmla="*/ 47 h 60"/>
                <a:gd name="T4" fmla="*/ 11 w 55"/>
                <a:gd name="T5" fmla="*/ 26 h 60"/>
                <a:gd name="T6" fmla="*/ 25 w 55"/>
                <a:gd name="T7" fmla="*/ 25 h 60"/>
                <a:gd name="T8" fmla="*/ 11 w 55"/>
                <a:gd name="T9" fmla="*/ 7 h 60"/>
                <a:gd name="T10" fmla="*/ 42 w 55"/>
                <a:gd name="T11" fmla="*/ 0 h 60"/>
                <a:gd name="T12" fmla="*/ 47 w 55"/>
                <a:gd name="T13" fmla="*/ 28 h 60"/>
                <a:gd name="T14" fmla="*/ 54 w 55"/>
                <a:gd name="T15" fmla="*/ 30 h 60"/>
                <a:gd name="T16" fmla="*/ 39 w 55"/>
                <a:gd name="T17" fmla="*/ 48 h 60"/>
                <a:gd name="T18" fmla="*/ 30 w 55"/>
                <a:gd name="T19" fmla="*/ 59 h 60"/>
                <a:gd name="T20" fmla="*/ 0 w 55"/>
                <a:gd name="T21" fmla="*/ 47 h 60"/>
                <a:gd name="T22" fmla="*/ 0 w 55"/>
                <a:gd name="T23" fmla="*/ 47 h 6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5"/>
                <a:gd name="T37" fmla="*/ 0 h 60"/>
                <a:gd name="T38" fmla="*/ 55 w 55"/>
                <a:gd name="T39" fmla="*/ 60 h 6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5" h="60">
                  <a:moveTo>
                    <a:pt x="0" y="47"/>
                  </a:moveTo>
                  <a:lnTo>
                    <a:pt x="0" y="47"/>
                  </a:lnTo>
                  <a:lnTo>
                    <a:pt x="11" y="26"/>
                  </a:lnTo>
                  <a:lnTo>
                    <a:pt x="25" y="25"/>
                  </a:lnTo>
                  <a:lnTo>
                    <a:pt x="11" y="7"/>
                  </a:lnTo>
                  <a:lnTo>
                    <a:pt x="42" y="0"/>
                  </a:lnTo>
                  <a:lnTo>
                    <a:pt x="47" y="28"/>
                  </a:lnTo>
                  <a:lnTo>
                    <a:pt x="54" y="30"/>
                  </a:lnTo>
                  <a:lnTo>
                    <a:pt x="39" y="48"/>
                  </a:lnTo>
                  <a:lnTo>
                    <a:pt x="30" y="59"/>
                  </a:lnTo>
                  <a:lnTo>
                    <a:pt x="0" y="4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81" name="Freeform 589"/>
            <p:cNvSpPr>
              <a:spLocks/>
            </p:cNvSpPr>
            <p:nvPr/>
          </p:nvSpPr>
          <p:spPr bwMode="auto">
            <a:xfrm>
              <a:off x="1285590" y="2710801"/>
              <a:ext cx="44937" cy="79012"/>
            </a:xfrm>
            <a:custGeom>
              <a:avLst/>
              <a:gdLst>
                <a:gd name="T0" fmla="*/ 0 w 66"/>
                <a:gd name="T1" fmla="*/ 31 h 94"/>
                <a:gd name="T2" fmla="*/ 0 w 66"/>
                <a:gd name="T3" fmla="*/ 31 h 94"/>
                <a:gd name="T4" fmla="*/ 9 w 66"/>
                <a:gd name="T5" fmla="*/ 44 h 94"/>
                <a:gd name="T6" fmla="*/ 22 w 66"/>
                <a:gd name="T7" fmla="*/ 53 h 94"/>
                <a:gd name="T8" fmla="*/ 19 w 66"/>
                <a:gd name="T9" fmla="*/ 79 h 94"/>
                <a:gd name="T10" fmla="*/ 26 w 66"/>
                <a:gd name="T11" fmla="*/ 93 h 94"/>
                <a:gd name="T12" fmla="*/ 65 w 66"/>
                <a:gd name="T13" fmla="*/ 87 h 94"/>
                <a:gd name="T14" fmla="*/ 43 w 66"/>
                <a:gd name="T15" fmla="*/ 59 h 94"/>
                <a:gd name="T16" fmla="*/ 58 w 66"/>
                <a:gd name="T17" fmla="*/ 34 h 94"/>
                <a:gd name="T18" fmla="*/ 19 w 66"/>
                <a:gd name="T19" fmla="*/ 0 h 94"/>
                <a:gd name="T20" fmla="*/ 6 w 66"/>
                <a:gd name="T21" fmla="*/ 10 h 94"/>
                <a:gd name="T22" fmla="*/ 11 w 66"/>
                <a:gd name="T23" fmla="*/ 19 h 94"/>
                <a:gd name="T24" fmla="*/ 0 w 66"/>
                <a:gd name="T25" fmla="*/ 31 h 94"/>
                <a:gd name="T26" fmla="*/ 0 w 66"/>
                <a:gd name="T27" fmla="*/ 31 h 9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6"/>
                <a:gd name="T43" fmla="*/ 0 h 94"/>
                <a:gd name="T44" fmla="*/ 66 w 66"/>
                <a:gd name="T45" fmla="*/ 94 h 9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6" h="94">
                  <a:moveTo>
                    <a:pt x="0" y="31"/>
                  </a:moveTo>
                  <a:lnTo>
                    <a:pt x="0" y="31"/>
                  </a:lnTo>
                  <a:lnTo>
                    <a:pt x="9" y="44"/>
                  </a:lnTo>
                  <a:lnTo>
                    <a:pt x="22" y="53"/>
                  </a:lnTo>
                  <a:lnTo>
                    <a:pt x="19" y="79"/>
                  </a:lnTo>
                  <a:lnTo>
                    <a:pt x="26" y="93"/>
                  </a:lnTo>
                  <a:lnTo>
                    <a:pt x="65" y="87"/>
                  </a:lnTo>
                  <a:lnTo>
                    <a:pt x="43" y="59"/>
                  </a:lnTo>
                  <a:lnTo>
                    <a:pt x="58" y="34"/>
                  </a:lnTo>
                  <a:lnTo>
                    <a:pt x="19" y="0"/>
                  </a:lnTo>
                  <a:lnTo>
                    <a:pt x="6" y="10"/>
                  </a:lnTo>
                  <a:lnTo>
                    <a:pt x="11" y="19"/>
                  </a:lnTo>
                  <a:lnTo>
                    <a:pt x="0" y="31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82" name="Freeform 590"/>
            <p:cNvSpPr>
              <a:spLocks/>
            </p:cNvSpPr>
            <p:nvPr/>
          </p:nvSpPr>
          <p:spPr bwMode="auto">
            <a:xfrm>
              <a:off x="1163034" y="2577154"/>
              <a:ext cx="24511" cy="22695"/>
            </a:xfrm>
            <a:custGeom>
              <a:avLst/>
              <a:gdLst>
                <a:gd name="T0" fmla="*/ 0 w 36"/>
                <a:gd name="T1" fmla="*/ 19 h 27"/>
                <a:gd name="T2" fmla="*/ 0 w 36"/>
                <a:gd name="T3" fmla="*/ 19 h 27"/>
                <a:gd name="T4" fmla="*/ 27 w 36"/>
                <a:gd name="T5" fmla="*/ 19 h 27"/>
                <a:gd name="T6" fmla="*/ 14 w 36"/>
                <a:gd name="T7" fmla="*/ 2 h 27"/>
                <a:gd name="T8" fmla="*/ 35 w 36"/>
                <a:gd name="T9" fmla="*/ 0 h 27"/>
                <a:gd name="T10" fmla="*/ 35 w 36"/>
                <a:gd name="T11" fmla="*/ 26 h 27"/>
                <a:gd name="T12" fmla="*/ 0 w 36"/>
                <a:gd name="T13" fmla="*/ 19 h 27"/>
                <a:gd name="T14" fmla="*/ 0 w 36"/>
                <a:gd name="T15" fmla="*/ 19 h 2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6"/>
                <a:gd name="T25" fmla="*/ 0 h 27"/>
                <a:gd name="T26" fmla="*/ 36 w 36"/>
                <a:gd name="T27" fmla="*/ 27 h 2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6" h="27">
                  <a:moveTo>
                    <a:pt x="0" y="19"/>
                  </a:moveTo>
                  <a:lnTo>
                    <a:pt x="0" y="19"/>
                  </a:lnTo>
                  <a:lnTo>
                    <a:pt x="27" y="19"/>
                  </a:lnTo>
                  <a:lnTo>
                    <a:pt x="14" y="2"/>
                  </a:lnTo>
                  <a:lnTo>
                    <a:pt x="35" y="0"/>
                  </a:lnTo>
                  <a:lnTo>
                    <a:pt x="35" y="26"/>
                  </a:lnTo>
                  <a:lnTo>
                    <a:pt x="0" y="19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83" name="Freeform 591"/>
            <p:cNvSpPr>
              <a:spLocks/>
            </p:cNvSpPr>
            <p:nvPr/>
          </p:nvSpPr>
          <p:spPr bwMode="auto">
            <a:xfrm>
              <a:off x="1023456" y="2623384"/>
              <a:ext cx="57873" cy="35303"/>
            </a:xfrm>
            <a:custGeom>
              <a:avLst/>
              <a:gdLst>
                <a:gd name="T0" fmla="*/ 0 w 85"/>
                <a:gd name="T1" fmla="*/ 20 h 42"/>
                <a:gd name="T2" fmla="*/ 0 w 85"/>
                <a:gd name="T3" fmla="*/ 20 h 42"/>
                <a:gd name="T4" fmla="*/ 15 w 85"/>
                <a:gd name="T5" fmla="*/ 2 h 42"/>
                <a:gd name="T6" fmla="*/ 60 w 85"/>
                <a:gd name="T7" fmla="*/ 0 h 42"/>
                <a:gd name="T8" fmla="*/ 84 w 85"/>
                <a:gd name="T9" fmla="*/ 13 h 42"/>
                <a:gd name="T10" fmla="*/ 64 w 85"/>
                <a:gd name="T11" fmla="*/ 15 h 42"/>
                <a:gd name="T12" fmla="*/ 29 w 85"/>
                <a:gd name="T13" fmla="*/ 41 h 42"/>
                <a:gd name="T14" fmla="*/ 23 w 85"/>
                <a:gd name="T15" fmla="*/ 34 h 42"/>
                <a:gd name="T16" fmla="*/ 0 w 85"/>
                <a:gd name="T17" fmla="*/ 20 h 42"/>
                <a:gd name="T18" fmla="*/ 0 w 85"/>
                <a:gd name="T19" fmla="*/ 20 h 4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5"/>
                <a:gd name="T31" fmla="*/ 0 h 42"/>
                <a:gd name="T32" fmla="*/ 85 w 85"/>
                <a:gd name="T33" fmla="*/ 42 h 4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5" h="42">
                  <a:moveTo>
                    <a:pt x="0" y="20"/>
                  </a:moveTo>
                  <a:lnTo>
                    <a:pt x="0" y="20"/>
                  </a:lnTo>
                  <a:lnTo>
                    <a:pt x="15" y="2"/>
                  </a:lnTo>
                  <a:lnTo>
                    <a:pt x="60" y="0"/>
                  </a:lnTo>
                  <a:lnTo>
                    <a:pt x="84" y="13"/>
                  </a:lnTo>
                  <a:lnTo>
                    <a:pt x="64" y="15"/>
                  </a:lnTo>
                  <a:lnTo>
                    <a:pt x="29" y="41"/>
                  </a:lnTo>
                  <a:lnTo>
                    <a:pt x="23" y="34"/>
                  </a:lnTo>
                  <a:lnTo>
                    <a:pt x="0" y="2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84" name="Freeform 592"/>
            <p:cNvSpPr>
              <a:spLocks/>
            </p:cNvSpPr>
            <p:nvPr/>
          </p:nvSpPr>
          <p:spPr bwMode="auto">
            <a:xfrm>
              <a:off x="1043201" y="2634310"/>
              <a:ext cx="38128" cy="47911"/>
            </a:xfrm>
            <a:custGeom>
              <a:avLst/>
              <a:gdLst>
                <a:gd name="T0" fmla="*/ 0 w 56"/>
                <a:gd name="T1" fmla="*/ 28 h 57"/>
                <a:gd name="T2" fmla="*/ 0 w 56"/>
                <a:gd name="T3" fmla="*/ 28 h 57"/>
                <a:gd name="T4" fmla="*/ 22 w 56"/>
                <a:gd name="T5" fmla="*/ 55 h 57"/>
                <a:gd name="T6" fmla="*/ 50 w 56"/>
                <a:gd name="T7" fmla="*/ 56 h 57"/>
                <a:gd name="T8" fmla="*/ 55 w 56"/>
                <a:gd name="T9" fmla="*/ 0 h 57"/>
                <a:gd name="T10" fmla="*/ 35 w 56"/>
                <a:gd name="T11" fmla="*/ 2 h 57"/>
                <a:gd name="T12" fmla="*/ 0 w 56"/>
                <a:gd name="T13" fmla="*/ 28 h 57"/>
                <a:gd name="T14" fmla="*/ 0 w 56"/>
                <a:gd name="T15" fmla="*/ 28 h 5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"/>
                <a:gd name="T25" fmla="*/ 0 h 57"/>
                <a:gd name="T26" fmla="*/ 56 w 56"/>
                <a:gd name="T27" fmla="*/ 57 h 5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" h="57">
                  <a:moveTo>
                    <a:pt x="0" y="28"/>
                  </a:moveTo>
                  <a:lnTo>
                    <a:pt x="0" y="28"/>
                  </a:lnTo>
                  <a:lnTo>
                    <a:pt x="22" y="55"/>
                  </a:lnTo>
                  <a:lnTo>
                    <a:pt x="50" y="56"/>
                  </a:lnTo>
                  <a:lnTo>
                    <a:pt x="55" y="0"/>
                  </a:lnTo>
                  <a:lnTo>
                    <a:pt x="35" y="2"/>
                  </a:lnTo>
                  <a:lnTo>
                    <a:pt x="0" y="28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85" name="Freeform 593"/>
            <p:cNvSpPr>
              <a:spLocks/>
            </p:cNvSpPr>
            <p:nvPr/>
          </p:nvSpPr>
          <p:spPr bwMode="auto">
            <a:xfrm>
              <a:off x="1083373" y="2695671"/>
              <a:ext cx="52427" cy="29420"/>
            </a:xfrm>
            <a:custGeom>
              <a:avLst/>
              <a:gdLst>
                <a:gd name="T0" fmla="*/ 0 w 77"/>
                <a:gd name="T1" fmla="*/ 18 h 35"/>
                <a:gd name="T2" fmla="*/ 0 w 77"/>
                <a:gd name="T3" fmla="*/ 18 h 35"/>
                <a:gd name="T4" fmla="*/ 6 w 77"/>
                <a:gd name="T5" fmla="*/ 0 h 35"/>
                <a:gd name="T6" fmla="*/ 22 w 77"/>
                <a:gd name="T7" fmla="*/ 11 h 35"/>
                <a:gd name="T8" fmla="*/ 51 w 77"/>
                <a:gd name="T9" fmla="*/ 0 h 35"/>
                <a:gd name="T10" fmla="*/ 76 w 77"/>
                <a:gd name="T11" fmla="*/ 13 h 35"/>
                <a:gd name="T12" fmla="*/ 70 w 77"/>
                <a:gd name="T13" fmla="*/ 33 h 35"/>
                <a:gd name="T14" fmla="*/ 67 w 77"/>
                <a:gd name="T15" fmla="*/ 17 h 35"/>
                <a:gd name="T16" fmla="*/ 51 w 77"/>
                <a:gd name="T17" fmla="*/ 11 h 35"/>
                <a:gd name="T18" fmla="*/ 36 w 77"/>
                <a:gd name="T19" fmla="*/ 21 h 35"/>
                <a:gd name="T20" fmla="*/ 39 w 77"/>
                <a:gd name="T21" fmla="*/ 30 h 35"/>
                <a:gd name="T22" fmla="*/ 33 w 77"/>
                <a:gd name="T23" fmla="*/ 34 h 35"/>
                <a:gd name="T24" fmla="*/ 0 w 77"/>
                <a:gd name="T25" fmla="*/ 18 h 35"/>
                <a:gd name="T26" fmla="*/ 0 w 77"/>
                <a:gd name="T27" fmla="*/ 18 h 3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7"/>
                <a:gd name="T43" fmla="*/ 0 h 35"/>
                <a:gd name="T44" fmla="*/ 77 w 77"/>
                <a:gd name="T45" fmla="*/ 35 h 3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7" h="35">
                  <a:moveTo>
                    <a:pt x="0" y="18"/>
                  </a:moveTo>
                  <a:lnTo>
                    <a:pt x="0" y="18"/>
                  </a:lnTo>
                  <a:lnTo>
                    <a:pt x="6" y="0"/>
                  </a:lnTo>
                  <a:lnTo>
                    <a:pt x="22" y="11"/>
                  </a:lnTo>
                  <a:lnTo>
                    <a:pt x="51" y="0"/>
                  </a:lnTo>
                  <a:lnTo>
                    <a:pt x="76" y="13"/>
                  </a:lnTo>
                  <a:lnTo>
                    <a:pt x="70" y="33"/>
                  </a:lnTo>
                  <a:lnTo>
                    <a:pt x="67" y="17"/>
                  </a:lnTo>
                  <a:lnTo>
                    <a:pt x="51" y="11"/>
                  </a:lnTo>
                  <a:lnTo>
                    <a:pt x="36" y="21"/>
                  </a:lnTo>
                  <a:lnTo>
                    <a:pt x="39" y="30"/>
                  </a:lnTo>
                  <a:lnTo>
                    <a:pt x="33" y="34"/>
                  </a:lnTo>
                  <a:lnTo>
                    <a:pt x="0" y="1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86" name="Freeform 594"/>
            <p:cNvSpPr>
              <a:spLocks/>
            </p:cNvSpPr>
            <p:nvPr/>
          </p:nvSpPr>
          <p:spPr bwMode="auto">
            <a:xfrm>
              <a:off x="1272653" y="3027690"/>
              <a:ext cx="76257" cy="97504"/>
            </a:xfrm>
            <a:custGeom>
              <a:avLst/>
              <a:gdLst>
                <a:gd name="T0" fmla="*/ 0 w 112"/>
                <a:gd name="T1" fmla="*/ 43 h 116"/>
                <a:gd name="T2" fmla="*/ 0 w 112"/>
                <a:gd name="T3" fmla="*/ 43 h 116"/>
                <a:gd name="T4" fmla="*/ 9 w 112"/>
                <a:gd name="T5" fmla="*/ 6 h 116"/>
                <a:gd name="T6" fmla="*/ 48 w 112"/>
                <a:gd name="T7" fmla="*/ 0 h 116"/>
                <a:gd name="T8" fmla="*/ 62 w 112"/>
                <a:gd name="T9" fmla="*/ 12 h 116"/>
                <a:gd name="T10" fmla="*/ 65 w 112"/>
                <a:gd name="T11" fmla="*/ 39 h 116"/>
                <a:gd name="T12" fmla="*/ 93 w 112"/>
                <a:gd name="T13" fmla="*/ 44 h 116"/>
                <a:gd name="T14" fmla="*/ 97 w 112"/>
                <a:gd name="T15" fmla="*/ 63 h 116"/>
                <a:gd name="T16" fmla="*/ 111 w 112"/>
                <a:gd name="T17" fmla="*/ 66 h 116"/>
                <a:gd name="T18" fmla="*/ 109 w 112"/>
                <a:gd name="T19" fmla="*/ 91 h 116"/>
                <a:gd name="T20" fmla="*/ 95 w 112"/>
                <a:gd name="T21" fmla="*/ 115 h 116"/>
                <a:gd name="T22" fmla="*/ 58 w 112"/>
                <a:gd name="T23" fmla="*/ 114 h 116"/>
                <a:gd name="T24" fmla="*/ 66 w 112"/>
                <a:gd name="T25" fmla="*/ 86 h 116"/>
                <a:gd name="T26" fmla="*/ 0 w 112"/>
                <a:gd name="T27" fmla="*/ 43 h 116"/>
                <a:gd name="T28" fmla="*/ 0 w 112"/>
                <a:gd name="T29" fmla="*/ 43 h 11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12"/>
                <a:gd name="T46" fmla="*/ 0 h 116"/>
                <a:gd name="T47" fmla="*/ 112 w 112"/>
                <a:gd name="T48" fmla="*/ 116 h 11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12" h="116">
                  <a:moveTo>
                    <a:pt x="0" y="43"/>
                  </a:moveTo>
                  <a:lnTo>
                    <a:pt x="0" y="43"/>
                  </a:lnTo>
                  <a:lnTo>
                    <a:pt x="9" y="6"/>
                  </a:lnTo>
                  <a:lnTo>
                    <a:pt x="48" y="0"/>
                  </a:lnTo>
                  <a:lnTo>
                    <a:pt x="62" y="12"/>
                  </a:lnTo>
                  <a:lnTo>
                    <a:pt x="65" y="39"/>
                  </a:lnTo>
                  <a:lnTo>
                    <a:pt x="93" y="44"/>
                  </a:lnTo>
                  <a:lnTo>
                    <a:pt x="97" y="63"/>
                  </a:lnTo>
                  <a:lnTo>
                    <a:pt x="111" y="66"/>
                  </a:lnTo>
                  <a:lnTo>
                    <a:pt x="109" y="91"/>
                  </a:lnTo>
                  <a:lnTo>
                    <a:pt x="95" y="115"/>
                  </a:lnTo>
                  <a:lnTo>
                    <a:pt x="58" y="114"/>
                  </a:lnTo>
                  <a:lnTo>
                    <a:pt x="66" y="86"/>
                  </a:lnTo>
                  <a:lnTo>
                    <a:pt x="0" y="43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87" name="Freeform 595"/>
            <p:cNvSpPr>
              <a:spLocks/>
            </p:cNvSpPr>
            <p:nvPr/>
          </p:nvSpPr>
          <p:spPr bwMode="auto">
            <a:xfrm>
              <a:off x="1099032" y="2807466"/>
              <a:ext cx="117109" cy="207617"/>
            </a:xfrm>
            <a:custGeom>
              <a:avLst/>
              <a:gdLst>
                <a:gd name="T0" fmla="*/ 0 w 172"/>
                <a:gd name="T1" fmla="*/ 58 h 247"/>
                <a:gd name="T2" fmla="*/ 0 w 172"/>
                <a:gd name="T3" fmla="*/ 58 h 247"/>
                <a:gd name="T4" fmla="*/ 3 w 172"/>
                <a:gd name="T5" fmla="*/ 78 h 247"/>
                <a:gd name="T6" fmla="*/ 34 w 172"/>
                <a:gd name="T7" fmla="*/ 112 h 247"/>
                <a:gd name="T8" fmla="*/ 68 w 172"/>
                <a:gd name="T9" fmla="*/ 193 h 247"/>
                <a:gd name="T10" fmla="*/ 146 w 172"/>
                <a:gd name="T11" fmla="*/ 246 h 247"/>
                <a:gd name="T12" fmla="*/ 159 w 172"/>
                <a:gd name="T13" fmla="*/ 237 h 247"/>
                <a:gd name="T14" fmla="*/ 167 w 172"/>
                <a:gd name="T15" fmla="*/ 220 h 247"/>
                <a:gd name="T16" fmla="*/ 155 w 172"/>
                <a:gd name="T17" fmla="*/ 213 h 247"/>
                <a:gd name="T18" fmla="*/ 162 w 172"/>
                <a:gd name="T19" fmla="*/ 209 h 247"/>
                <a:gd name="T20" fmla="*/ 171 w 172"/>
                <a:gd name="T21" fmla="*/ 167 h 247"/>
                <a:gd name="T22" fmla="*/ 158 w 172"/>
                <a:gd name="T23" fmla="*/ 147 h 247"/>
                <a:gd name="T24" fmla="*/ 147 w 172"/>
                <a:gd name="T25" fmla="*/ 147 h 247"/>
                <a:gd name="T26" fmla="*/ 147 w 172"/>
                <a:gd name="T27" fmla="*/ 125 h 247"/>
                <a:gd name="T28" fmla="*/ 132 w 172"/>
                <a:gd name="T29" fmla="*/ 134 h 247"/>
                <a:gd name="T30" fmla="*/ 113 w 172"/>
                <a:gd name="T31" fmla="*/ 126 h 247"/>
                <a:gd name="T32" fmla="*/ 102 w 172"/>
                <a:gd name="T33" fmla="*/ 101 h 247"/>
                <a:gd name="T34" fmla="*/ 121 w 172"/>
                <a:gd name="T35" fmla="*/ 69 h 247"/>
                <a:gd name="T36" fmla="*/ 155 w 172"/>
                <a:gd name="T37" fmla="*/ 55 h 247"/>
                <a:gd name="T38" fmla="*/ 145 w 172"/>
                <a:gd name="T39" fmla="*/ 49 h 247"/>
                <a:gd name="T40" fmla="*/ 151 w 172"/>
                <a:gd name="T41" fmla="*/ 33 h 247"/>
                <a:gd name="T42" fmla="*/ 112 w 172"/>
                <a:gd name="T43" fmla="*/ 30 h 247"/>
                <a:gd name="T44" fmla="*/ 83 w 172"/>
                <a:gd name="T45" fmla="*/ 0 h 247"/>
                <a:gd name="T46" fmla="*/ 76 w 172"/>
                <a:gd name="T47" fmla="*/ 22 h 247"/>
                <a:gd name="T48" fmla="*/ 45 w 172"/>
                <a:gd name="T49" fmla="*/ 41 h 247"/>
                <a:gd name="T50" fmla="*/ 29 w 172"/>
                <a:gd name="T51" fmla="*/ 65 h 247"/>
                <a:gd name="T52" fmla="*/ 11 w 172"/>
                <a:gd name="T53" fmla="*/ 61 h 247"/>
                <a:gd name="T54" fmla="*/ 14 w 172"/>
                <a:gd name="T55" fmla="*/ 47 h 247"/>
                <a:gd name="T56" fmla="*/ 0 w 172"/>
                <a:gd name="T57" fmla="*/ 58 h 247"/>
                <a:gd name="T58" fmla="*/ 0 w 172"/>
                <a:gd name="T59" fmla="*/ 58 h 24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72"/>
                <a:gd name="T91" fmla="*/ 0 h 247"/>
                <a:gd name="T92" fmla="*/ 172 w 172"/>
                <a:gd name="T93" fmla="*/ 247 h 24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72" h="247">
                  <a:moveTo>
                    <a:pt x="0" y="58"/>
                  </a:moveTo>
                  <a:lnTo>
                    <a:pt x="0" y="58"/>
                  </a:lnTo>
                  <a:lnTo>
                    <a:pt x="3" y="78"/>
                  </a:lnTo>
                  <a:lnTo>
                    <a:pt x="34" y="112"/>
                  </a:lnTo>
                  <a:lnTo>
                    <a:pt x="68" y="193"/>
                  </a:lnTo>
                  <a:lnTo>
                    <a:pt x="146" y="246"/>
                  </a:lnTo>
                  <a:lnTo>
                    <a:pt x="159" y="237"/>
                  </a:lnTo>
                  <a:lnTo>
                    <a:pt x="167" y="220"/>
                  </a:lnTo>
                  <a:lnTo>
                    <a:pt x="155" y="213"/>
                  </a:lnTo>
                  <a:lnTo>
                    <a:pt x="162" y="209"/>
                  </a:lnTo>
                  <a:lnTo>
                    <a:pt x="171" y="167"/>
                  </a:lnTo>
                  <a:lnTo>
                    <a:pt x="158" y="147"/>
                  </a:lnTo>
                  <a:lnTo>
                    <a:pt x="147" y="147"/>
                  </a:lnTo>
                  <a:lnTo>
                    <a:pt x="147" y="125"/>
                  </a:lnTo>
                  <a:lnTo>
                    <a:pt x="132" y="134"/>
                  </a:lnTo>
                  <a:lnTo>
                    <a:pt x="113" y="126"/>
                  </a:lnTo>
                  <a:lnTo>
                    <a:pt x="102" y="101"/>
                  </a:lnTo>
                  <a:lnTo>
                    <a:pt x="121" y="69"/>
                  </a:lnTo>
                  <a:lnTo>
                    <a:pt x="155" y="55"/>
                  </a:lnTo>
                  <a:lnTo>
                    <a:pt x="145" y="49"/>
                  </a:lnTo>
                  <a:lnTo>
                    <a:pt x="151" y="33"/>
                  </a:lnTo>
                  <a:lnTo>
                    <a:pt x="112" y="30"/>
                  </a:lnTo>
                  <a:lnTo>
                    <a:pt x="83" y="0"/>
                  </a:lnTo>
                  <a:lnTo>
                    <a:pt x="76" y="22"/>
                  </a:lnTo>
                  <a:lnTo>
                    <a:pt x="45" y="41"/>
                  </a:lnTo>
                  <a:lnTo>
                    <a:pt x="29" y="65"/>
                  </a:lnTo>
                  <a:lnTo>
                    <a:pt x="11" y="61"/>
                  </a:lnTo>
                  <a:lnTo>
                    <a:pt x="14" y="47"/>
                  </a:lnTo>
                  <a:lnTo>
                    <a:pt x="0" y="58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88" name="Freeform 596"/>
            <p:cNvSpPr>
              <a:spLocks/>
            </p:cNvSpPr>
            <p:nvPr/>
          </p:nvSpPr>
          <p:spPr bwMode="auto">
            <a:xfrm>
              <a:off x="1314867" y="2739380"/>
              <a:ext cx="38810" cy="45390"/>
            </a:xfrm>
            <a:custGeom>
              <a:avLst/>
              <a:gdLst>
                <a:gd name="T0" fmla="*/ 0 w 57"/>
                <a:gd name="T1" fmla="*/ 25 h 54"/>
                <a:gd name="T2" fmla="*/ 0 w 57"/>
                <a:gd name="T3" fmla="*/ 25 h 54"/>
                <a:gd name="T4" fmla="*/ 15 w 57"/>
                <a:gd name="T5" fmla="*/ 0 h 54"/>
                <a:gd name="T6" fmla="*/ 56 w 57"/>
                <a:gd name="T7" fmla="*/ 4 h 54"/>
                <a:gd name="T8" fmla="*/ 50 w 57"/>
                <a:gd name="T9" fmla="*/ 49 h 54"/>
                <a:gd name="T10" fmla="*/ 22 w 57"/>
                <a:gd name="T11" fmla="*/ 53 h 54"/>
                <a:gd name="T12" fmla="*/ 0 w 57"/>
                <a:gd name="T13" fmla="*/ 25 h 54"/>
                <a:gd name="T14" fmla="*/ 0 w 57"/>
                <a:gd name="T15" fmla="*/ 25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"/>
                <a:gd name="T25" fmla="*/ 0 h 54"/>
                <a:gd name="T26" fmla="*/ 57 w 57"/>
                <a:gd name="T27" fmla="*/ 54 h 5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" h="54">
                  <a:moveTo>
                    <a:pt x="0" y="25"/>
                  </a:moveTo>
                  <a:lnTo>
                    <a:pt x="0" y="25"/>
                  </a:lnTo>
                  <a:lnTo>
                    <a:pt x="15" y="0"/>
                  </a:lnTo>
                  <a:lnTo>
                    <a:pt x="56" y="4"/>
                  </a:lnTo>
                  <a:lnTo>
                    <a:pt x="50" y="49"/>
                  </a:lnTo>
                  <a:lnTo>
                    <a:pt x="22" y="53"/>
                  </a:lnTo>
                  <a:lnTo>
                    <a:pt x="0" y="25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89" name="Freeform 597"/>
            <p:cNvSpPr>
              <a:spLocks/>
            </p:cNvSpPr>
            <p:nvPr/>
          </p:nvSpPr>
          <p:spPr bwMode="auto">
            <a:xfrm>
              <a:off x="1278781" y="2683063"/>
              <a:ext cx="9532" cy="9246"/>
            </a:xfrm>
            <a:custGeom>
              <a:avLst/>
              <a:gdLst>
                <a:gd name="T0" fmla="*/ 0 w 14"/>
                <a:gd name="T1" fmla="*/ 10 h 11"/>
                <a:gd name="T2" fmla="*/ 0 w 14"/>
                <a:gd name="T3" fmla="*/ 10 h 11"/>
                <a:gd name="T4" fmla="*/ 12 w 14"/>
                <a:gd name="T5" fmla="*/ 8 h 11"/>
                <a:gd name="T6" fmla="*/ 13 w 14"/>
                <a:gd name="T7" fmla="*/ 0 h 11"/>
                <a:gd name="T8" fmla="*/ 0 w 14"/>
                <a:gd name="T9" fmla="*/ 10 h 11"/>
                <a:gd name="T10" fmla="*/ 0 w 14"/>
                <a:gd name="T11" fmla="*/ 10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11"/>
                <a:gd name="T20" fmla="*/ 14 w 14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11">
                  <a:moveTo>
                    <a:pt x="0" y="10"/>
                  </a:moveTo>
                  <a:lnTo>
                    <a:pt x="0" y="10"/>
                  </a:lnTo>
                  <a:lnTo>
                    <a:pt x="12" y="8"/>
                  </a:lnTo>
                  <a:lnTo>
                    <a:pt x="13" y="0"/>
                  </a:lnTo>
                  <a:lnTo>
                    <a:pt x="0" y="1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90" name="Freeform 598"/>
            <p:cNvSpPr>
              <a:spLocks/>
            </p:cNvSpPr>
            <p:nvPr/>
          </p:nvSpPr>
          <p:spPr bwMode="auto">
            <a:xfrm>
              <a:off x="1311462" y="3157976"/>
              <a:ext cx="49023" cy="62201"/>
            </a:xfrm>
            <a:custGeom>
              <a:avLst/>
              <a:gdLst>
                <a:gd name="T0" fmla="*/ 0 w 72"/>
                <a:gd name="T1" fmla="*/ 59 h 74"/>
                <a:gd name="T2" fmla="*/ 0 w 72"/>
                <a:gd name="T3" fmla="*/ 59 h 74"/>
                <a:gd name="T4" fmla="*/ 12 w 72"/>
                <a:gd name="T5" fmla="*/ 3 h 74"/>
                <a:gd name="T6" fmla="*/ 22 w 72"/>
                <a:gd name="T7" fmla="*/ 0 h 74"/>
                <a:gd name="T8" fmla="*/ 63 w 72"/>
                <a:gd name="T9" fmla="*/ 29 h 74"/>
                <a:gd name="T10" fmla="*/ 71 w 72"/>
                <a:gd name="T11" fmla="*/ 41 h 74"/>
                <a:gd name="T12" fmla="*/ 68 w 72"/>
                <a:gd name="T13" fmla="*/ 55 h 74"/>
                <a:gd name="T14" fmla="*/ 49 w 72"/>
                <a:gd name="T15" fmla="*/ 73 h 74"/>
                <a:gd name="T16" fmla="*/ 0 w 72"/>
                <a:gd name="T17" fmla="*/ 59 h 74"/>
                <a:gd name="T18" fmla="*/ 0 w 72"/>
                <a:gd name="T19" fmla="*/ 59 h 7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2"/>
                <a:gd name="T31" fmla="*/ 0 h 74"/>
                <a:gd name="T32" fmla="*/ 72 w 72"/>
                <a:gd name="T33" fmla="*/ 74 h 7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2" h="74">
                  <a:moveTo>
                    <a:pt x="0" y="59"/>
                  </a:moveTo>
                  <a:lnTo>
                    <a:pt x="0" y="59"/>
                  </a:lnTo>
                  <a:lnTo>
                    <a:pt x="12" y="3"/>
                  </a:lnTo>
                  <a:lnTo>
                    <a:pt x="22" y="0"/>
                  </a:lnTo>
                  <a:lnTo>
                    <a:pt x="63" y="29"/>
                  </a:lnTo>
                  <a:lnTo>
                    <a:pt x="71" y="41"/>
                  </a:lnTo>
                  <a:lnTo>
                    <a:pt x="68" y="55"/>
                  </a:lnTo>
                  <a:lnTo>
                    <a:pt x="49" y="73"/>
                  </a:lnTo>
                  <a:lnTo>
                    <a:pt x="0" y="5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91" name="Freeform 599"/>
            <p:cNvSpPr>
              <a:spLocks/>
            </p:cNvSpPr>
            <p:nvPr/>
          </p:nvSpPr>
          <p:spPr bwMode="auto">
            <a:xfrm>
              <a:off x="1173928" y="2666252"/>
              <a:ext cx="125279" cy="131967"/>
            </a:xfrm>
            <a:custGeom>
              <a:avLst/>
              <a:gdLst>
                <a:gd name="T0" fmla="*/ 0 w 184"/>
                <a:gd name="T1" fmla="*/ 42 h 157"/>
                <a:gd name="T2" fmla="*/ 0 w 184"/>
                <a:gd name="T3" fmla="*/ 42 h 157"/>
                <a:gd name="T4" fmla="*/ 17 w 184"/>
                <a:gd name="T5" fmla="*/ 69 h 157"/>
                <a:gd name="T6" fmla="*/ 44 w 184"/>
                <a:gd name="T7" fmla="*/ 72 h 157"/>
                <a:gd name="T8" fmla="*/ 52 w 184"/>
                <a:gd name="T9" fmla="*/ 84 h 157"/>
                <a:gd name="T10" fmla="*/ 79 w 184"/>
                <a:gd name="T11" fmla="*/ 82 h 157"/>
                <a:gd name="T12" fmla="*/ 75 w 184"/>
                <a:gd name="T13" fmla="*/ 129 h 157"/>
                <a:gd name="T14" fmla="*/ 87 w 184"/>
                <a:gd name="T15" fmla="*/ 149 h 157"/>
                <a:gd name="T16" fmla="*/ 103 w 184"/>
                <a:gd name="T17" fmla="*/ 156 h 157"/>
                <a:gd name="T18" fmla="*/ 136 w 184"/>
                <a:gd name="T19" fmla="*/ 137 h 157"/>
                <a:gd name="T20" fmla="*/ 123 w 184"/>
                <a:gd name="T21" fmla="*/ 134 h 157"/>
                <a:gd name="T22" fmla="*/ 116 w 184"/>
                <a:gd name="T23" fmla="*/ 108 h 157"/>
                <a:gd name="T24" fmla="*/ 139 w 184"/>
                <a:gd name="T25" fmla="*/ 113 h 157"/>
                <a:gd name="T26" fmla="*/ 173 w 184"/>
                <a:gd name="T27" fmla="*/ 97 h 157"/>
                <a:gd name="T28" fmla="*/ 164 w 184"/>
                <a:gd name="T29" fmla="*/ 84 h 157"/>
                <a:gd name="T30" fmla="*/ 175 w 184"/>
                <a:gd name="T31" fmla="*/ 72 h 157"/>
                <a:gd name="T32" fmla="*/ 170 w 184"/>
                <a:gd name="T33" fmla="*/ 63 h 157"/>
                <a:gd name="T34" fmla="*/ 183 w 184"/>
                <a:gd name="T35" fmla="*/ 53 h 157"/>
                <a:gd name="T36" fmla="*/ 167 w 184"/>
                <a:gd name="T37" fmla="*/ 51 h 157"/>
                <a:gd name="T38" fmla="*/ 167 w 184"/>
                <a:gd name="T39" fmla="*/ 39 h 157"/>
                <a:gd name="T40" fmla="*/ 141 w 184"/>
                <a:gd name="T41" fmla="*/ 25 h 157"/>
                <a:gd name="T42" fmla="*/ 152 w 184"/>
                <a:gd name="T43" fmla="*/ 21 h 157"/>
                <a:gd name="T44" fmla="*/ 72 w 184"/>
                <a:gd name="T45" fmla="*/ 24 h 157"/>
                <a:gd name="T46" fmla="*/ 46 w 184"/>
                <a:gd name="T47" fmla="*/ 0 h 157"/>
                <a:gd name="T48" fmla="*/ 47 w 184"/>
                <a:gd name="T49" fmla="*/ 11 h 157"/>
                <a:gd name="T50" fmla="*/ 24 w 184"/>
                <a:gd name="T51" fmla="*/ 20 h 157"/>
                <a:gd name="T52" fmla="*/ 31 w 184"/>
                <a:gd name="T53" fmla="*/ 39 h 157"/>
                <a:gd name="T54" fmla="*/ 22 w 184"/>
                <a:gd name="T55" fmla="*/ 46 h 157"/>
                <a:gd name="T56" fmla="*/ 17 w 184"/>
                <a:gd name="T57" fmla="*/ 29 h 157"/>
                <a:gd name="T58" fmla="*/ 26 w 184"/>
                <a:gd name="T59" fmla="*/ 6 h 157"/>
                <a:gd name="T60" fmla="*/ 0 w 184"/>
                <a:gd name="T61" fmla="*/ 42 h 157"/>
                <a:gd name="T62" fmla="*/ 0 w 184"/>
                <a:gd name="T63" fmla="*/ 42 h 15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84"/>
                <a:gd name="T97" fmla="*/ 0 h 157"/>
                <a:gd name="T98" fmla="*/ 184 w 184"/>
                <a:gd name="T99" fmla="*/ 157 h 15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84" h="157">
                  <a:moveTo>
                    <a:pt x="0" y="42"/>
                  </a:moveTo>
                  <a:lnTo>
                    <a:pt x="0" y="42"/>
                  </a:lnTo>
                  <a:lnTo>
                    <a:pt x="17" y="69"/>
                  </a:lnTo>
                  <a:lnTo>
                    <a:pt x="44" y="72"/>
                  </a:lnTo>
                  <a:lnTo>
                    <a:pt x="52" y="84"/>
                  </a:lnTo>
                  <a:lnTo>
                    <a:pt x="79" y="82"/>
                  </a:lnTo>
                  <a:lnTo>
                    <a:pt x="75" y="129"/>
                  </a:lnTo>
                  <a:lnTo>
                    <a:pt x="87" y="149"/>
                  </a:lnTo>
                  <a:lnTo>
                    <a:pt x="103" y="156"/>
                  </a:lnTo>
                  <a:lnTo>
                    <a:pt x="136" y="137"/>
                  </a:lnTo>
                  <a:lnTo>
                    <a:pt x="123" y="134"/>
                  </a:lnTo>
                  <a:lnTo>
                    <a:pt x="116" y="108"/>
                  </a:lnTo>
                  <a:lnTo>
                    <a:pt x="139" y="113"/>
                  </a:lnTo>
                  <a:lnTo>
                    <a:pt x="173" y="97"/>
                  </a:lnTo>
                  <a:lnTo>
                    <a:pt x="164" y="84"/>
                  </a:lnTo>
                  <a:lnTo>
                    <a:pt x="175" y="72"/>
                  </a:lnTo>
                  <a:lnTo>
                    <a:pt x="170" y="63"/>
                  </a:lnTo>
                  <a:lnTo>
                    <a:pt x="183" y="53"/>
                  </a:lnTo>
                  <a:lnTo>
                    <a:pt x="167" y="51"/>
                  </a:lnTo>
                  <a:lnTo>
                    <a:pt x="167" y="39"/>
                  </a:lnTo>
                  <a:lnTo>
                    <a:pt x="141" y="25"/>
                  </a:lnTo>
                  <a:lnTo>
                    <a:pt x="152" y="21"/>
                  </a:lnTo>
                  <a:lnTo>
                    <a:pt x="72" y="24"/>
                  </a:lnTo>
                  <a:lnTo>
                    <a:pt x="46" y="0"/>
                  </a:lnTo>
                  <a:lnTo>
                    <a:pt x="47" y="11"/>
                  </a:lnTo>
                  <a:lnTo>
                    <a:pt x="24" y="20"/>
                  </a:lnTo>
                  <a:lnTo>
                    <a:pt x="31" y="39"/>
                  </a:lnTo>
                  <a:lnTo>
                    <a:pt x="22" y="46"/>
                  </a:lnTo>
                  <a:lnTo>
                    <a:pt x="17" y="29"/>
                  </a:lnTo>
                  <a:lnTo>
                    <a:pt x="26" y="6"/>
                  </a:lnTo>
                  <a:lnTo>
                    <a:pt x="0" y="42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92" name="Freeform 439"/>
            <p:cNvSpPr>
              <a:spLocks/>
            </p:cNvSpPr>
            <p:nvPr/>
          </p:nvSpPr>
          <p:spPr bwMode="auto">
            <a:xfrm>
              <a:off x="2800140" y="2538619"/>
              <a:ext cx="64864" cy="170598"/>
            </a:xfrm>
            <a:custGeom>
              <a:avLst/>
              <a:gdLst>
                <a:gd name="T0" fmla="*/ 0 w 95"/>
                <a:gd name="T1" fmla="*/ 17056038 h 203"/>
                <a:gd name="T2" fmla="*/ 0 w 95"/>
                <a:gd name="T3" fmla="*/ 17056038 h 203"/>
                <a:gd name="T4" fmla="*/ 21990127 w 95"/>
                <a:gd name="T5" fmla="*/ 52872417 h 203"/>
                <a:gd name="T6" fmla="*/ 50262967 w 95"/>
                <a:gd name="T7" fmla="*/ 68222847 h 203"/>
                <a:gd name="T8" fmla="*/ 36127169 w 95"/>
                <a:gd name="T9" fmla="*/ 93806917 h 203"/>
                <a:gd name="T10" fmla="*/ 87960510 w 95"/>
                <a:gd name="T11" fmla="*/ 139856901 h 203"/>
                <a:gd name="T12" fmla="*/ 111520992 w 95"/>
                <a:gd name="T13" fmla="*/ 202962959 h 203"/>
                <a:gd name="T14" fmla="*/ 114662975 w 95"/>
                <a:gd name="T15" fmla="*/ 255835356 h 203"/>
                <a:gd name="T16" fmla="*/ 50262967 w 95"/>
                <a:gd name="T17" fmla="*/ 301886645 h 203"/>
                <a:gd name="T18" fmla="*/ 59687661 w 95"/>
                <a:gd name="T19" fmla="*/ 344525504 h 203"/>
                <a:gd name="T20" fmla="*/ 80106161 w 95"/>
                <a:gd name="T21" fmla="*/ 315530166 h 203"/>
                <a:gd name="T22" fmla="*/ 92672857 w 95"/>
                <a:gd name="T23" fmla="*/ 324058182 h 203"/>
                <a:gd name="T24" fmla="*/ 97385204 w 95"/>
                <a:gd name="T25" fmla="*/ 303592249 h 203"/>
                <a:gd name="T26" fmla="*/ 147648151 w 95"/>
                <a:gd name="T27" fmla="*/ 272891389 h 203"/>
                <a:gd name="T28" fmla="*/ 141365440 w 95"/>
                <a:gd name="T29" fmla="*/ 185906926 h 203"/>
                <a:gd name="T30" fmla="*/ 72253084 w 95"/>
                <a:gd name="T31" fmla="*/ 105744835 h 203"/>
                <a:gd name="T32" fmla="*/ 80106161 w 95"/>
                <a:gd name="T33" fmla="*/ 78456467 h 203"/>
                <a:gd name="T34" fmla="*/ 120945686 w 95"/>
                <a:gd name="T35" fmla="*/ 39227581 h 203"/>
                <a:gd name="T36" fmla="*/ 62828390 w 95"/>
                <a:gd name="T37" fmla="*/ 0 h 203"/>
                <a:gd name="T38" fmla="*/ 0 w 95"/>
                <a:gd name="T39" fmla="*/ 17056038 h 203"/>
                <a:gd name="T40" fmla="*/ 0 w 95"/>
                <a:gd name="T41" fmla="*/ 17056038 h 20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5"/>
                <a:gd name="T64" fmla="*/ 0 h 203"/>
                <a:gd name="T65" fmla="*/ 95 w 95"/>
                <a:gd name="T66" fmla="*/ 203 h 20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5" h="203">
                  <a:moveTo>
                    <a:pt x="0" y="10"/>
                  </a:moveTo>
                  <a:lnTo>
                    <a:pt x="0" y="10"/>
                  </a:lnTo>
                  <a:lnTo>
                    <a:pt x="14" y="31"/>
                  </a:lnTo>
                  <a:lnTo>
                    <a:pt x="32" y="40"/>
                  </a:lnTo>
                  <a:lnTo>
                    <a:pt x="23" y="55"/>
                  </a:lnTo>
                  <a:lnTo>
                    <a:pt x="56" y="82"/>
                  </a:lnTo>
                  <a:lnTo>
                    <a:pt x="71" y="119"/>
                  </a:lnTo>
                  <a:lnTo>
                    <a:pt x="73" y="150"/>
                  </a:lnTo>
                  <a:lnTo>
                    <a:pt x="32" y="177"/>
                  </a:lnTo>
                  <a:lnTo>
                    <a:pt x="38" y="202"/>
                  </a:lnTo>
                  <a:lnTo>
                    <a:pt x="51" y="185"/>
                  </a:lnTo>
                  <a:lnTo>
                    <a:pt x="59" y="190"/>
                  </a:lnTo>
                  <a:lnTo>
                    <a:pt x="62" y="178"/>
                  </a:lnTo>
                  <a:lnTo>
                    <a:pt x="94" y="160"/>
                  </a:lnTo>
                  <a:lnTo>
                    <a:pt x="90" y="109"/>
                  </a:lnTo>
                  <a:lnTo>
                    <a:pt x="46" y="62"/>
                  </a:lnTo>
                  <a:lnTo>
                    <a:pt x="51" y="46"/>
                  </a:lnTo>
                  <a:lnTo>
                    <a:pt x="77" y="23"/>
                  </a:lnTo>
                  <a:lnTo>
                    <a:pt x="40" y="0"/>
                  </a:lnTo>
                  <a:lnTo>
                    <a:pt x="0" y="1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93" name="Freeform 440"/>
            <p:cNvSpPr>
              <a:spLocks/>
            </p:cNvSpPr>
            <p:nvPr/>
          </p:nvSpPr>
          <p:spPr bwMode="auto">
            <a:xfrm>
              <a:off x="2212901" y="2265868"/>
              <a:ext cx="69189" cy="38818"/>
            </a:xfrm>
            <a:custGeom>
              <a:avLst/>
              <a:gdLst>
                <a:gd name="T0" fmla="*/ 0 w 102"/>
                <a:gd name="T1" fmla="*/ 3439837 h 46"/>
                <a:gd name="T2" fmla="*/ 37206018 w 102"/>
                <a:gd name="T3" fmla="*/ 0 h 46"/>
                <a:gd name="T4" fmla="*/ 72863135 w 102"/>
                <a:gd name="T5" fmla="*/ 15478608 h 46"/>
                <a:gd name="T6" fmla="*/ 86814474 w 102"/>
                <a:gd name="T7" fmla="*/ 32676478 h 46"/>
                <a:gd name="T8" fmla="*/ 105418723 w 102"/>
                <a:gd name="T9" fmla="*/ 32676478 h 46"/>
                <a:gd name="T10" fmla="*/ 119371288 w 102"/>
                <a:gd name="T11" fmla="*/ 24077546 h 46"/>
                <a:gd name="T12" fmla="*/ 128672167 w 102"/>
                <a:gd name="T13" fmla="*/ 22356972 h 46"/>
                <a:gd name="T14" fmla="*/ 137974292 w 102"/>
                <a:gd name="T15" fmla="*/ 39556149 h 46"/>
                <a:gd name="T16" fmla="*/ 155027149 w 102"/>
                <a:gd name="T17" fmla="*/ 44715256 h 46"/>
                <a:gd name="T18" fmla="*/ 150376710 w 102"/>
                <a:gd name="T19" fmla="*/ 51593615 h 46"/>
                <a:gd name="T20" fmla="*/ 156577296 w 102"/>
                <a:gd name="T21" fmla="*/ 65352956 h 46"/>
                <a:gd name="T22" fmla="*/ 155027149 w 102"/>
                <a:gd name="T23" fmla="*/ 75671151 h 46"/>
                <a:gd name="T24" fmla="*/ 137974292 w 102"/>
                <a:gd name="T25" fmla="*/ 60192548 h 46"/>
                <a:gd name="T26" fmla="*/ 128672167 w 102"/>
                <a:gd name="T27" fmla="*/ 55033451 h 46"/>
                <a:gd name="T28" fmla="*/ 119371288 w 102"/>
                <a:gd name="T29" fmla="*/ 55033451 h 46"/>
                <a:gd name="T30" fmla="*/ 114719603 w 102"/>
                <a:gd name="T31" fmla="*/ 72231316 h 46"/>
                <a:gd name="T32" fmla="*/ 103868576 w 102"/>
                <a:gd name="T33" fmla="*/ 67072218 h 46"/>
                <a:gd name="T34" fmla="*/ 83714181 w 102"/>
                <a:gd name="T35" fmla="*/ 77391724 h 46"/>
                <a:gd name="T36" fmla="*/ 58910570 w 102"/>
                <a:gd name="T37" fmla="*/ 75671151 h 46"/>
                <a:gd name="T38" fmla="*/ 58910570 w 102"/>
                <a:gd name="T39" fmla="*/ 44715256 h 46"/>
                <a:gd name="T40" fmla="*/ 20153156 w 102"/>
                <a:gd name="T41" fmla="*/ 17197870 h 46"/>
                <a:gd name="T42" fmla="*/ 0 w 102"/>
                <a:gd name="T43" fmla="*/ 3439837 h 46"/>
                <a:gd name="T44" fmla="*/ 0 w 102"/>
                <a:gd name="T45" fmla="*/ 3439837 h 4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02"/>
                <a:gd name="T70" fmla="*/ 0 h 46"/>
                <a:gd name="T71" fmla="*/ 102 w 102"/>
                <a:gd name="T72" fmla="*/ 46 h 4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02" h="46">
                  <a:moveTo>
                    <a:pt x="0" y="2"/>
                  </a:moveTo>
                  <a:lnTo>
                    <a:pt x="24" y="0"/>
                  </a:lnTo>
                  <a:lnTo>
                    <a:pt x="47" y="9"/>
                  </a:lnTo>
                  <a:lnTo>
                    <a:pt x="56" y="19"/>
                  </a:lnTo>
                  <a:lnTo>
                    <a:pt x="68" y="19"/>
                  </a:lnTo>
                  <a:lnTo>
                    <a:pt x="77" y="14"/>
                  </a:lnTo>
                  <a:lnTo>
                    <a:pt x="83" y="13"/>
                  </a:lnTo>
                  <a:lnTo>
                    <a:pt x="89" y="23"/>
                  </a:lnTo>
                  <a:lnTo>
                    <a:pt x="100" y="26"/>
                  </a:lnTo>
                  <a:lnTo>
                    <a:pt x="97" y="30"/>
                  </a:lnTo>
                  <a:lnTo>
                    <a:pt x="101" y="38"/>
                  </a:lnTo>
                  <a:lnTo>
                    <a:pt x="100" y="44"/>
                  </a:lnTo>
                  <a:lnTo>
                    <a:pt x="89" y="35"/>
                  </a:lnTo>
                  <a:lnTo>
                    <a:pt x="83" y="32"/>
                  </a:lnTo>
                  <a:lnTo>
                    <a:pt x="77" y="32"/>
                  </a:lnTo>
                  <a:lnTo>
                    <a:pt x="74" y="42"/>
                  </a:lnTo>
                  <a:lnTo>
                    <a:pt x="67" y="39"/>
                  </a:lnTo>
                  <a:lnTo>
                    <a:pt x="54" y="45"/>
                  </a:lnTo>
                  <a:lnTo>
                    <a:pt x="38" y="44"/>
                  </a:lnTo>
                  <a:lnTo>
                    <a:pt x="38" y="26"/>
                  </a:lnTo>
                  <a:lnTo>
                    <a:pt x="13" y="10"/>
                  </a:lnTo>
                  <a:lnTo>
                    <a:pt x="0" y="2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94" name="Freeform 441"/>
            <p:cNvSpPr>
              <a:spLocks/>
            </p:cNvSpPr>
            <p:nvPr/>
          </p:nvSpPr>
          <p:spPr bwMode="auto">
            <a:xfrm>
              <a:off x="2262199" y="2287321"/>
              <a:ext cx="57080" cy="58229"/>
            </a:xfrm>
            <a:custGeom>
              <a:avLst/>
              <a:gdLst>
                <a:gd name="T0" fmla="*/ 48621765 w 85"/>
                <a:gd name="T1" fmla="*/ 3439855 h 69"/>
                <a:gd name="T2" fmla="*/ 54698713 w 85"/>
                <a:gd name="T3" fmla="*/ 3439855 h 69"/>
                <a:gd name="T4" fmla="*/ 74451875 w 85"/>
                <a:gd name="T5" fmla="*/ 10319564 h 69"/>
                <a:gd name="T6" fmla="*/ 92683970 w 85"/>
                <a:gd name="T7" fmla="*/ 25796947 h 69"/>
                <a:gd name="T8" fmla="*/ 103320478 w 85"/>
                <a:gd name="T9" fmla="*/ 44715498 h 69"/>
                <a:gd name="T10" fmla="*/ 127630734 w 85"/>
                <a:gd name="T11" fmla="*/ 65353310 h 69"/>
                <a:gd name="T12" fmla="*/ 115475606 w 85"/>
                <a:gd name="T13" fmla="*/ 70512435 h 69"/>
                <a:gd name="T14" fmla="*/ 106358952 w 85"/>
                <a:gd name="T15" fmla="*/ 84271851 h 69"/>
                <a:gd name="T16" fmla="*/ 104840331 w 85"/>
                <a:gd name="T17" fmla="*/ 91150268 h 69"/>
                <a:gd name="T18" fmla="*/ 100282004 w 85"/>
                <a:gd name="T19" fmla="*/ 116948516 h 69"/>
                <a:gd name="T20" fmla="*/ 82048695 w 85"/>
                <a:gd name="T21" fmla="*/ 110068809 h 69"/>
                <a:gd name="T22" fmla="*/ 79010202 w 85"/>
                <a:gd name="T23" fmla="*/ 87710414 h 69"/>
                <a:gd name="T24" fmla="*/ 60776893 w 85"/>
                <a:gd name="T25" fmla="*/ 96310704 h 69"/>
                <a:gd name="T26" fmla="*/ 44063438 w 85"/>
                <a:gd name="T27" fmla="*/ 108348226 h 69"/>
                <a:gd name="T28" fmla="*/ 33426921 w 85"/>
                <a:gd name="T29" fmla="*/ 106628955 h 69"/>
                <a:gd name="T30" fmla="*/ 24310266 w 85"/>
                <a:gd name="T31" fmla="*/ 94590122 h 69"/>
                <a:gd name="T32" fmla="*/ 18233314 w 85"/>
                <a:gd name="T33" fmla="*/ 84271851 h 69"/>
                <a:gd name="T34" fmla="*/ 25830119 w 85"/>
                <a:gd name="T35" fmla="*/ 73952289 h 69"/>
                <a:gd name="T36" fmla="*/ 30388447 w 85"/>
                <a:gd name="T37" fmla="*/ 82551268 h 69"/>
                <a:gd name="T38" fmla="*/ 53180092 w 85"/>
                <a:gd name="T39" fmla="*/ 94590122 h 69"/>
                <a:gd name="T40" fmla="*/ 57738419 w 85"/>
                <a:gd name="T41" fmla="*/ 84271851 h 69"/>
                <a:gd name="T42" fmla="*/ 36466627 w 85"/>
                <a:gd name="T43" fmla="*/ 65353310 h 69"/>
                <a:gd name="T44" fmla="*/ 30388447 w 85"/>
                <a:gd name="T45" fmla="*/ 49874623 h 69"/>
                <a:gd name="T46" fmla="*/ 22791646 w 85"/>
                <a:gd name="T47" fmla="*/ 44715498 h 69"/>
                <a:gd name="T48" fmla="*/ 22791646 w 85"/>
                <a:gd name="T49" fmla="*/ 34395926 h 69"/>
                <a:gd name="T50" fmla="*/ 13674986 w 85"/>
                <a:gd name="T51" fmla="*/ 30957384 h 69"/>
                <a:gd name="T52" fmla="*/ 0 w 85"/>
                <a:gd name="T53" fmla="*/ 29236801 h 69"/>
                <a:gd name="T54" fmla="*/ 4558328 w 85"/>
                <a:gd name="T55" fmla="*/ 17197963 h 69"/>
                <a:gd name="T56" fmla="*/ 6078183 w 85"/>
                <a:gd name="T57" fmla="*/ 10319564 h 69"/>
                <a:gd name="T58" fmla="*/ 16713460 w 85"/>
                <a:gd name="T59" fmla="*/ 10319564 h 69"/>
                <a:gd name="T60" fmla="*/ 22791646 w 85"/>
                <a:gd name="T61" fmla="*/ 15478692 h 69"/>
                <a:gd name="T62" fmla="*/ 39505101 w 85"/>
                <a:gd name="T63" fmla="*/ 30957384 h 69"/>
                <a:gd name="T64" fmla="*/ 41023731 w 85"/>
                <a:gd name="T65" fmla="*/ 20637817 h 69"/>
                <a:gd name="T66" fmla="*/ 34946774 w 85"/>
                <a:gd name="T67" fmla="*/ 8598982 h 69"/>
                <a:gd name="T68" fmla="*/ 39505101 w 85"/>
                <a:gd name="T69" fmla="*/ 0 h 69"/>
                <a:gd name="T70" fmla="*/ 48621765 w 85"/>
                <a:gd name="T71" fmla="*/ 3439855 h 69"/>
                <a:gd name="T72" fmla="*/ 48621765 w 85"/>
                <a:gd name="T73" fmla="*/ 3439855 h 6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85"/>
                <a:gd name="T112" fmla="*/ 0 h 69"/>
                <a:gd name="T113" fmla="*/ 85 w 85"/>
                <a:gd name="T114" fmla="*/ 69 h 6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85" h="69">
                  <a:moveTo>
                    <a:pt x="32" y="2"/>
                  </a:moveTo>
                  <a:lnTo>
                    <a:pt x="36" y="2"/>
                  </a:lnTo>
                  <a:lnTo>
                    <a:pt x="49" y="6"/>
                  </a:lnTo>
                  <a:lnTo>
                    <a:pt x="61" y="15"/>
                  </a:lnTo>
                  <a:lnTo>
                    <a:pt x="68" y="26"/>
                  </a:lnTo>
                  <a:lnTo>
                    <a:pt x="84" y="38"/>
                  </a:lnTo>
                  <a:lnTo>
                    <a:pt x="76" y="41"/>
                  </a:lnTo>
                  <a:lnTo>
                    <a:pt x="70" y="49"/>
                  </a:lnTo>
                  <a:lnTo>
                    <a:pt x="69" y="53"/>
                  </a:lnTo>
                  <a:lnTo>
                    <a:pt x="66" y="68"/>
                  </a:lnTo>
                  <a:lnTo>
                    <a:pt x="54" y="64"/>
                  </a:lnTo>
                  <a:lnTo>
                    <a:pt x="52" y="51"/>
                  </a:lnTo>
                  <a:lnTo>
                    <a:pt x="40" y="56"/>
                  </a:lnTo>
                  <a:lnTo>
                    <a:pt x="29" y="63"/>
                  </a:lnTo>
                  <a:lnTo>
                    <a:pt x="22" y="62"/>
                  </a:lnTo>
                  <a:lnTo>
                    <a:pt x="16" y="55"/>
                  </a:lnTo>
                  <a:lnTo>
                    <a:pt x="12" y="49"/>
                  </a:lnTo>
                  <a:lnTo>
                    <a:pt x="17" y="43"/>
                  </a:lnTo>
                  <a:lnTo>
                    <a:pt x="20" y="48"/>
                  </a:lnTo>
                  <a:lnTo>
                    <a:pt x="35" y="55"/>
                  </a:lnTo>
                  <a:lnTo>
                    <a:pt x="38" y="49"/>
                  </a:lnTo>
                  <a:lnTo>
                    <a:pt x="24" y="38"/>
                  </a:lnTo>
                  <a:lnTo>
                    <a:pt x="20" y="29"/>
                  </a:lnTo>
                  <a:lnTo>
                    <a:pt x="15" y="26"/>
                  </a:lnTo>
                  <a:lnTo>
                    <a:pt x="15" y="20"/>
                  </a:lnTo>
                  <a:lnTo>
                    <a:pt x="9" y="18"/>
                  </a:lnTo>
                  <a:lnTo>
                    <a:pt x="0" y="17"/>
                  </a:lnTo>
                  <a:lnTo>
                    <a:pt x="3" y="10"/>
                  </a:lnTo>
                  <a:lnTo>
                    <a:pt x="4" y="6"/>
                  </a:lnTo>
                  <a:lnTo>
                    <a:pt x="11" y="6"/>
                  </a:lnTo>
                  <a:lnTo>
                    <a:pt x="15" y="9"/>
                  </a:lnTo>
                  <a:lnTo>
                    <a:pt x="26" y="18"/>
                  </a:lnTo>
                  <a:lnTo>
                    <a:pt x="27" y="12"/>
                  </a:lnTo>
                  <a:lnTo>
                    <a:pt x="23" y="5"/>
                  </a:lnTo>
                  <a:lnTo>
                    <a:pt x="26" y="0"/>
                  </a:lnTo>
                  <a:lnTo>
                    <a:pt x="32" y="2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95" name="Freeform 442"/>
            <p:cNvSpPr>
              <a:spLocks/>
            </p:cNvSpPr>
            <p:nvPr/>
          </p:nvSpPr>
          <p:spPr bwMode="auto">
            <a:xfrm>
              <a:off x="2249226" y="2298558"/>
              <a:ext cx="40649" cy="35753"/>
            </a:xfrm>
            <a:custGeom>
              <a:avLst/>
              <a:gdLst>
                <a:gd name="T0" fmla="*/ 0 w 57"/>
                <a:gd name="T1" fmla="*/ 10017957 h 43"/>
                <a:gd name="T2" fmla="*/ 11994369 w 57"/>
                <a:gd name="T3" fmla="*/ 21705362 h 43"/>
                <a:gd name="T4" fmla="*/ 25702218 w 57"/>
                <a:gd name="T5" fmla="*/ 38401091 h 43"/>
                <a:gd name="T6" fmla="*/ 47977476 w 57"/>
                <a:gd name="T7" fmla="*/ 61775897 h 43"/>
                <a:gd name="T8" fmla="*/ 61685320 w 57"/>
                <a:gd name="T9" fmla="*/ 48419056 h 43"/>
                <a:gd name="T10" fmla="*/ 63398800 w 57"/>
                <a:gd name="T11" fmla="*/ 60106454 h 43"/>
                <a:gd name="T12" fmla="*/ 73679684 w 57"/>
                <a:gd name="T13" fmla="*/ 61775897 h 43"/>
                <a:gd name="T14" fmla="*/ 89101029 w 57"/>
                <a:gd name="T15" fmla="*/ 70124408 h 43"/>
                <a:gd name="T16" fmla="*/ 95954951 w 57"/>
                <a:gd name="T17" fmla="*/ 60106454 h 43"/>
                <a:gd name="T18" fmla="*/ 71966203 w 57"/>
                <a:gd name="T19" fmla="*/ 41739979 h 43"/>
                <a:gd name="T20" fmla="*/ 66825762 w 57"/>
                <a:gd name="T21" fmla="*/ 26713693 h 43"/>
                <a:gd name="T22" fmla="*/ 56544878 w 57"/>
                <a:gd name="T23" fmla="*/ 21705362 h 43"/>
                <a:gd name="T24" fmla="*/ 56544878 w 57"/>
                <a:gd name="T25" fmla="*/ 11687403 h 43"/>
                <a:gd name="T26" fmla="*/ 46263995 w 57"/>
                <a:gd name="T27" fmla="*/ 8348513 h 43"/>
                <a:gd name="T28" fmla="*/ 30842660 w 57"/>
                <a:gd name="T29" fmla="*/ 5008332 h 43"/>
                <a:gd name="T30" fmla="*/ 17134811 w 57"/>
                <a:gd name="T31" fmla="*/ 0 h 43"/>
                <a:gd name="T32" fmla="*/ 5140443 w 57"/>
                <a:gd name="T33" fmla="*/ 1669444 h 43"/>
                <a:gd name="T34" fmla="*/ 0 w 57"/>
                <a:gd name="T35" fmla="*/ 10017957 h 43"/>
                <a:gd name="T36" fmla="*/ 0 w 57"/>
                <a:gd name="T37" fmla="*/ 10017957 h 4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7"/>
                <a:gd name="T58" fmla="*/ 0 h 43"/>
                <a:gd name="T59" fmla="*/ 57 w 57"/>
                <a:gd name="T60" fmla="*/ 43 h 4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7" h="43">
                  <a:moveTo>
                    <a:pt x="0" y="6"/>
                  </a:moveTo>
                  <a:lnTo>
                    <a:pt x="7" y="13"/>
                  </a:lnTo>
                  <a:lnTo>
                    <a:pt x="15" y="23"/>
                  </a:lnTo>
                  <a:lnTo>
                    <a:pt x="28" y="37"/>
                  </a:lnTo>
                  <a:lnTo>
                    <a:pt x="36" y="29"/>
                  </a:lnTo>
                  <a:lnTo>
                    <a:pt x="37" y="36"/>
                  </a:lnTo>
                  <a:lnTo>
                    <a:pt x="43" y="37"/>
                  </a:lnTo>
                  <a:lnTo>
                    <a:pt x="52" y="42"/>
                  </a:lnTo>
                  <a:lnTo>
                    <a:pt x="56" y="36"/>
                  </a:lnTo>
                  <a:lnTo>
                    <a:pt x="42" y="25"/>
                  </a:lnTo>
                  <a:lnTo>
                    <a:pt x="39" y="16"/>
                  </a:lnTo>
                  <a:lnTo>
                    <a:pt x="33" y="13"/>
                  </a:lnTo>
                  <a:lnTo>
                    <a:pt x="33" y="7"/>
                  </a:lnTo>
                  <a:lnTo>
                    <a:pt x="27" y="5"/>
                  </a:lnTo>
                  <a:lnTo>
                    <a:pt x="18" y="3"/>
                  </a:lnTo>
                  <a:lnTo>
                    <a:pt x="10" y="0"/>
                  </a:lnTo>
                  <a:lnTo>
                    <a:pt x="3" y="1"/>
                  </a:lnTo>
                  <a:lnTo>
                    <a:pt x="0" y="6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96" name="Freeform 443"/>
            <p:cNvSpPr>
              <a:spLocks/>
            </p:cNvSpPr>
            <p:nvPr/>
          </p:nvSpPr>
          <p:spPr bwMode="auto">
            <a:xfrm>
              <a:off x="2271712" y="2101400"/>
              <a:ext cx="387456" cy="207373"/>
            </a:xfrm>
            <a:custGeom>
              <a:avLst/>
              <a:gdLst>
                <a:gd name="T0" fmla="*/ 837896752 w 572"/>
                <a:gd name="T1" fmla="*/ 173329062 h 246"/>
                <a:gd name="T2" fmla="*/ 749778861 w 572"/>
                <a:gd name="T3" fmla="*/ 163032328 h 246"/>
                <a:gd name="T4" fmla="*/ 717313589 w 572"/>
                <a:gd name="T5" fmla="*/ 130426133 h 246"/>
                <a:gd name="T6" fmla="*/ 675574125 w 572"/>
                <a:gd name="T7" fmla="*/ 135574479 h 246"/>
                <a:gd name="T8" fmla="*/ 635379996 w 572"/>
                <a:gd name="T9" fmla="*/ 121845555 h 246"/>
                <a:gd name="T10" fmla="*/ 562720752 w 572"/>
                <a:gd name="T11" fmla="*/ 70362068 h 246"/>
                <a:gd name="T12" fmla="*/ 471510634 w 572"/>
                <a:gd name="T13" fmla="*/ 51483487 h 246"/>
                <a:gd name="T14" fmla="*/ 408126826 w 572"/>
                <a:gd name="T15" fmla="*/ 30890090 h 246"/>
                <a:gd name="T16" fmla="*/ 344743018 w 572"/>
                <a:gd name="T17" fmla="*/ 17161161 h 246"/>
                <a:gd name="T18" fmla="*/ 284452602 w 572"/>
                <a:gd name="T19" fmla="*/ 36038437 h 246"/>
                <a:gd name="T20" fmla="*/ 216431076 w 572"/>
                <a:gd name="T21" fmla="*/ 36038437 h 246"/>
                <a:gd name="T22" fmla="*/ 216431076 w 572"/>
                <a:gd name="T23" fmla="*/ 84090992 h 246"/>
                <a:gd name="T24" fmla="*/ 242711894 w 572"/>
                <a:gd name="T25" fmla="*/ 106400515 h 246"/>
                <a:gd name="T26" fmla="*/ 242711894 w 572"/>
                <a:gd name="T27" fmla="*/ 139006710 h 246"/>
                <a:gd name="T28" fmla="*/ 216431076 w 572"/>
                <a:gd name="T29" fmla="*/ 140722826 h 246"/>
                <a:gd name="T30" fmla="*/ 177782595 w 572"/>
                <a:gd name="T31" fmla="*/ 123561671 h 246"/>
                <a:gd name="T32" fmla="*/ 151501738 w 572"/>
                <a:gd name="T33" fmla="*/ 130426133 h 246"/>
                <a:gd name="T34" fmla="*/ 120583201 w 572"/>
                <a:gd name="T35" fmla="*/ 118413324 h 246"/>
                <a:gd name="T36" fmla="*/ 46378446 w 572"/>
                <a:gd name="T37" fmla="*/ 116697208 h 246"/>
                <a:gd name="T38" fmla="*/ 30918546 w 572"/>
                <a:gd name="T39" fmla="*/ 133858364 h 246"/>
                <a:gd name="T40" fmla="*/ 27826320 w 572"/>
                <a:gd name="T41" fmla="*/ 156167866 h 246"/>
                <a:gd name="T42" fmla="*/ 4637720 w 572"/>
                <a:gd name="T43" fmla="*/ 145871173 h 246"/>
                <a:gd name="T44" fmla="*/ 0 w 572"/>
                <a:gd name="T45" fmla="*/ 192206333 h 246"/>
                <a:gd name="T46" fmla="*/ 12367668 w 572"/>
                <a:gd name="T47" fmla="*/ 224813839 h 246"/>
                <a:gd name="T48" fmla="*/ 40193983 w 572"/>
                <a:gd name="T49" fmla="*/ 223097723 h 246"/>
                <a:gd name="T50" fmla="*/ 66474811 w 572"/>
                <a:gd name="T51" fmla="*/ 269432843 h 246"/>
                <a:gd name="T52" fmla="*/ 160777174 w 572"/>
                <a:gd name="T53" fmla="*/ 252271688 h 246"/>
                <a:gd name="T54" fmla="*/ 153047229 w 572"/>
                <a:gd name="T55" fmla="*/ 302039039 h 246"/>
                <a:gd name="T56" fmla="*/ 105123311 w 572"/>
                <a:gd name="T57" fmla="*/ 327780772 h 246"/>
                <a:gd name="T58" fmla="*/ 157684948 w 572"/>
                <a:gd name="T59" fmla="*/ 375833399 h 246"/>
                <a:gd name="T60" fmla="*/ 194787976 w 572"/>
                <a:gd name="T61" fmla="*/ 380981746 h 246"/>
                <a:gd name="T62" fmla="*/ 222614286 w 572"/>
                <a:gd name="T63" fmla="*/ 387846208 h 246"/>
                <a:gd name="T64" fmla="*/ 222614286 w 572"/>
                <a:gd name="T65" fmla="*/ 293458461 h 246"/>
                <a:gd name="T66" fmla="*/ 259717276 w 572"/>
                <a:gd name="T67" fmla="*/ 264284497 h 246"/>
                <a:gd name="T68" fmla="*/ 272084939 w 572"/>
                <a:gd name="T69" fmla="*/ 252271688 h 246"/>
                <a:gd name="T70" fmla="*/ 290635812 w 572"/>
                <a:gd name="T71" fmla="*/ 260852265 h 246"/>
                <a:gd name="T72" fmla="*/ 299911249 w 572"/>
                <a:gd name="T73" fmla="*/ 267716728 h 246"/>
                <a:gd name="T74" fmla="*/ 323101084 w 572"/>
                <a:gd name="T75" fmla="*/ 307187385 h 246"/>
                <a:gd name="T76" fmla="*/ 343197526 w 572"/>
                <a:gd name="T77" fmla="*/ 332929119 h 246"/>
                <a:gd name="T78" fmla="*/ 394213671 w 572"/>
                <a:gd name="T79" fmla="*/ 332929119 h 246"/>
                <a:gd name="T80" fmla="*/ 414311279 w 572"/>
                <a:gd name="T81" fmla="*/ 398142901 h 246"/>
                <a:gd name="T82" fmla="*/ 435954379 w 572"/>
                <a:gd name="T83" fmla="*/ 420452403 h 246"/>
                <a:gd name="T84" fmla="*/ 486969280 w 572"/>
                <a:gd name="T85" fmla="*/ 410155710 h 246"/>
                <a:gd name="T86" fmla="*/ 547260862 w 572"/>
                <a:gd name="T87" fmla="*/ 410155710 h 246"/>
                <a:gd name="T88" fmla="*/ 544169878 w 572"/>
                <a:gd name="T89" fmla="*/ 382697861 h 246"/>
                <a:gd name="T90" fmla="*/ 554990807 w 572"/>
                <a:gd name="T91" fmla="*/ 368968937 h 246"/>
                <a:gd name="T92" fmla="*/ 592093796 w 572"/>
                <a:gd name="T93" fmla="*/ 374117284 h 246"/>
                <a:gd name="T94" fmla="*/ 644655433 w 572"/>
                <a:gd name="T95" fmla="*/ 360388359 h 246"/>
                <a:gd name="T96" fmla="*/ 732773479 w 572"/>
                <a:gd name="T97" fmla="*/ 379265630 h 246"/>
                <a:gd name="T98" fmla="*/ 732773479 w 572"/>
                <a:gd name="T99" fmla="*/ 319200194 h 246"/>
                <a:gd name="T100" fmla="*/ 799248270 w 572"/>
                <a:gd name="T101" fmla="*/ 252271688 h 246"/>
                <a:gd name="T102" fmla="*/ 861086587 w 572"/>
                <a:gd name="T103" fmla="*/ 216233261 h 24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72"/>
                <a:gd name="T157" fmla="*/ 0 h 246"/>
                <a:gd name="T158" fmla="*/ 572 w 572"/>
                <a:gd name="T159" fmla="*/ 246 h 24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72" h="246">
                  <a:moveTo>
                    <a:pt x="557" y="126"/>
                  </a:moveTo>
                  <a:lnTo>
                    <a:pt x="571" y="121"/>
                  </a:lnTo>
                  <a:lnTo>
                    <a:pt x="542" y="101"/>
                  </a:lnTo>
                  <a:lnTo>
                    <a:pt x="524" y="109"/>
                  </a:lnTo>
                  <a:lnTo>
                    <a:pt x="497" y="102"/>
                  </a:lnTo>
                  <a:lnTo>
                    <a:pt x="485" y="95"/>
                  </a:lnTo>
                  <a:lnTo>
                    <a:pt x="474" y="95"/>
                  </a:lnTo>
                  <a:lnTo>
                    <a:pt x="467" y="84"/>
                  </a:lnTo>
                  <a:lnTo>
                    <a:pt x="464" y="76"/>
                  </a:lnTo>
                  <a:lnTo>
                    <a:pt x="454" y="76"/>
                  </a:lnTo>
                  <a:lnTo>
                    <a:pt x="446" y="76"/>
                  </a:lnTo>
                  <a:lnTo>
                    <a:pt x="437" y="79"/>
                  </a:lnTo>
                  <a:lnTo>
                    <a:pt x="424" y="66"/>
                  </a:lnTo>
                  <a:lnTo>
                    <a:pt x="418" y="68"/>
                  </a:lnTo>
                  <a:lnTo>
                    <a:pt x="411" y="71"/>
                  </a:lnTo>
                  <a:lnTo>
                    <a:pt x="404" y="73"/>
                  </a:lnTo>
                  <a:lnTo>
                    <a:pt x="392" y="63"/>
                  </a:lnTo>
                  <a:lnTo>
                    <a:pt x="364" y="41"/>
                  </a:lnTo>
                  <a:lnTo>
                    <a:pt x="342" y="27"/>
                  </a:lnTo>
                  <a:lnTo>
                    <a:pt x="328" y="15"/>
                  </a:lnTo>
                  <a:lnTo>
                    <a:pt x="305" y="30"/>
                  </a:lnTo>
                  <a:lnTo>
                    <a:pt x="301" y="19"/>
                  </a:lnTo>
                  <a:lnTo>
                    <a:pt x="268" y="18"/>
                  </a:lnTo>
                  <a:lnTo>
                    <a:pt x="264" y="18"/>
                  </a:lnTo>
                  <a:lnTo>
                    <a:pt x="249" y="0"/>
                  </a:lnTo>
                  <a:lnTo>
                    <a:pt x="233" y="2"/>
                  </a:lnTo>
                  <a:lnTo>
                    <a:pt x="223" y="10"/>
                  </a:lnTo>
                  <a:lnTo>
                    <a:pt x="202" y="14"/>
                  </a:lnTo>
                  <a:lnTo>
                    <a:pt x="195" y="10"/>
                  </a:lnTo>
                  <a:lnTo>
                    <a:pt x="184" y="21"/>
                  </a:lnTo>
                  <a:lnTo>
                    <a:pt x="176" y="19"/>
                  </a:lnTo>
                  <a:lnTo>
                    <a:pt x="146" y="22"/>
                  </a:lnTo>
                  <a:lnTo>
                    <a:pt x="140" y="21"/>
                  </a:lnTo>
                  <a:lnTo>
                    <a:pt x="136" y="23"/>
                  </a:lnTo>
                  <a:lnTo>
                    <a:pt x="148" y="36"/>
                  </a:lnTo>
                  <a:lnTo>
                    <a:pt x="140" y="49"/>
                  </a:lnTo>
                  <a:lnTo>
                    <a:pt x="141" y="58"/>
                  </a:lnTo>
                  <a:lnTo>
                    <a:pt x="141" y="62"/>
                  </a:lnTo>
                  <a:lnTo>
                    <a:pt x="157" y="62"/>
                  </a:lnTo>
                  <a:lnTo>
                    <a:pt x="162" y="71"/>
                  </a:lnTo>
                  <a:lnTo>
                    <a:pt x="162" y="79"/>
                  </a:lnTo>
                  <a:lnTo>
                    <a:pt x="157" y="81"/>
                  </a:lnTo>
                  <a:lnTo>
                    <a:pt x="151" y="76"/>
                  </a:lnTo>
                  <a:lnTo>
                    <a:pt x="144" y="79"/>
                  </a:lnTo>
                  <a:lnTo>
                    <a:pt x="140" y="82"/>
                  </a:lnTo>
                  <a:lnTo>
                    <a:pt x="129" y="76"/>
                  </a:lnTo>
                  <a:lnTo>
                    <a:pt x="125" y="69"/>
                  </a:lnTo>
                  <a:lnTo>
                    <a:pt x="115" y="72"/>
                  </a:lnTo>
                  <a:lnTo>
                    <a:pt x="115" y="75"/>
                  </a:lnTo>
                  <a:lnTo>
                    <a:pt x="108" y="69"/>
                  </a:lnTo>
                  <a:lnTo>
                    <a:pt x="98" y="76"/>
                  </a:lnTo>
                  <a:lnTo>
                    <a:pt x="86" y="79"/>
                  </a:lnTo>
                  <a:lnTo>
                    <a:pt x="82" y="76"/>
                  </a:lnTo>
                  <a:lnTo>
                    <a:pt x="78" y="69"/>
                  </a:lnTo>
                  <a:lnTo>
                    <a:pt x="63" y="68"/>
                  </a:lnTo>
                  <a:lnTo>
                    <a:pt x="36" y="66"/>
                  </a:lnTo>
                  <a:lnTo>
                    <a:pt x="30" y="68"/>
                  </a:lnTo>
                  <a:lnTo>
                    <a:pt x="28" y="72"/>
                  </a:lnTo>
                  <a:lnTo>
                    <a:pt x="24" y="71"/>
                  </a:lnTo>
                  <a:lnTo>
                    <a:pt x="20" y="78"/>
                  </a:lnTo>
                  <a:lnTo>
                    <a:pt x="16" y="84"/>
                  </a:lnTo>
                  <a:lnTo>
                    <a:pt x="16" y="86"/>
                  </a:lnTo>
                  <a:lnTo>
                    <a:pt x="18" y="91"/>
                  </a:lnTo>
                  <a:lnTo>
                    <a:pt x="14" y="93"/>
                  </a:lnTo>
                  <a:lnTo>
                    <a:pt x="9" y="84"/>
                  </a:lnTo>
                  <a:lnTo>
                    <a:pt x="3" y="85"/>
                  </a:lnTo>
                  <a:lnTo>
                    <a:pt x="0" y="98"/>
                  </a:lnTo>
                  <a:lnTo>
                    <a:pt x="0" y="105"/>
                  </a:lnTo>
                  <a:lnTo>
                    <a:pt x="0" y="112"/>
                  </a:lnTo>
                  <a:lnTo>
                    <a:pt x="4" y="118"/>
                  </a:lnTo>
                  <a:lnTo>
                    <a:pt x="8" y="123"/>
                  </a:lnTo>
                  <a:lnTo>
                    <a:pt x="8" y="131"/>
                  </a:lnTo>
                  <a:lnTo>
                    <a:pt x="14" y="130"/>
                  </a:lnTo>
                  <a:lnTo>
                    <a:pt x="22" y="124"/>
                  </a:lnTo>
                  <a:lnTo>
                    <a:pt x="26" y="130"/>
                  </a:lnTo>
                  <a:lnTo>
                    <a:pt x="32" y="137"/>
                  </a:lnTo>
                  <a:lnTo>
                    <a:pt x="37" y="144"/>
                  </a:lnTo>
                  <a:lnTo>
                    <a:pt x="43" y="157"/>
                  </a:lnTo>
                  <a:lnTo>
                    <a:pt x="55" y="154"/>
                  </a:lnTo>
                  <a:lnTo>
                    <a:pt x="74" y="150"/>
                  </a:lnTo>
                  <a:lnTo>
                    <a:pt x="104" y="147"/>
                  </a:lnTo>
                  <a:lnTo>
                    <a:pt x="111" y="156"/>
                  </a:lnTo>
                  <a:lnTo>
                    <a:pt x="112" y="172"/>
                  </a:lnTo>
                  <a:lnTo>
                    <a:pt x="99" y="176"/>
                  </a:lnTo>
                  <a:lnTo>
                    <a:pt x="86" y="179"/>
                  </a:lnTo>
                  <a:lnTo>
                    <a:pt x="87" y="191"/>
                  </a:lnTo>
                  <a:lnTo>
                    <a:pt x="68" y="191"/>
                  </a:lnTo>
                  <a:lnTo>
                    <a:pt x="86" y="215"/>
                  </a:lnTo>
                  <a:lnTo>
                    <a:pt x="94" y="217"/>
                  </a:lnTo>
                  <a:lnTo>
                    <a:pt x="102" y="219"/>
                  </a:lnTo>
                  <a:lnTo>
                    <a:pt x="106" y="229"/>
                  </a:lnTo>
                  <a:lnTo>
                    <a:pt x="110" y="225"/>
                  </a:lnTo>
                  <a:lnTo>
                    <a:pt x="126" y="222"/>
                  </a:lnTo>
                  <a:lnTo>
                    <a:pt x="134" y="226"/>
                  </a:lnTo>
                  <a:lnTo>
                    <a:pt x="140" y="231"/>
                  </a:lnTo>
                  <a:lnTo>
                    <a:pt x="144" y="226"/>
                  </a:lnTo>
                  <a:lnTo>
                    <a:pt x="155" y="228"/>
                  </a:lnTo>
                  <a:lnTo>
                    <a:pt x="137" y="174"/>
                  </a:lnTo>
                  <a:lnTo>
                    <a:pt x="144" y="171"/>
                  </a:lnTo>
                  <a:lnTo>
                    <a:pt x="167" y="159"/>
                  </a:lnTo>
                  <a:lnTo>
                    <a:pt x="171" y="158"/>
                  </a:lnTo>
                  <a:lnTo>
                    <a:pt x="168" y="154"/>
                  </a:lnTo>
                  <a:lnTo>
                    <a:pt x="173" y="156"/>
                  </a:lnTo>
                  <a:lnTo>
                    <a:pt x="173" y="150"/>
                  </a:lnTo>
                  <a:lnTo>
                    <a:pt x="176" y="147"/>
                  </a:lnTo>
                  <a:lnTo>
                    <a:pt x="178" y="148"/>
                  </a:lnTo>
                  <a:lnTo>
                    <a:pt x="183" y="148"/>
                  </a:lnTo>
                  <a:lnTo>
                    <a:pt x="188" y="152"/>
                  </a:lnTo>
                  <a:lnTo>
                    <a:pt x="195" y="145"/>
                  </a:lnTo>
                  <a:lnTo>
                    <a:pt x="198" y="147"/>
                  </a:lnTo>
                  <a:lnTo>
                    <a:pt x="194" y="156"/>
                  </a:lnTo>
                  <a:lnTo>
                    <a:pt x="197" y="169"/>
                  </a:lnTo>
                  <a:lnTo>
                    <a:pt x="209" y="176"/>
                  </a:lnTo>
                  <a:lnTo>
                    <a:pt x="209" y="179"/>
                  </a:lnTo>
                  <a:lnTo>
                    <a:pt x="205" y="185"/>
                  </a:lnTo>
                  <a:lnTo>
                    <a:pt x="207" y="188"/>
                  </a:lnTo>
                  <a:lnTo>
                    <a:pt x="222" y="194"/>
                  </a:lnTo>
                  <a:lnTo>
                    <a:pt x="226" y="202"/>
                  </a:lnTo>
                  <a:lnTo>
                    <a:pt x="240" y="197"/>
                  </a:lnTo>
                  <a:lnTo>
                    <a:pt x="255" y="194"/>
                  </a:lnTo>
                  <a:lnTo>
                    <a:pt x="268" y="218"/>
                  </a:lnTo>
                  <a:lnTo>
                    <a:pt x="272" y="229"/>
                  </a:lnTo>
                  <a:lnTo>
                    <a:pt x="268" y="232"/>
                  </a:lnTo>
                  <a:lnTo>
                    <a:pt x="266" y="236"/>
                  </a:lnTo>
                  <a:lnTo>
                    <a:pt x="278" y="240"/>
                  </a:lnTo>
                  <a:lnTo>
                    <a:pt x="282" y="245"/>
                  </a:lnTo>
                  <a:lnTo>
                    <a:pt x="298" y="240"/>
                  </a:lnTo>
                  <a:lnTo>
                    <a:pt x="304" y="245"/>
                  </a:lnTo>
                  <a:lnTo>
                    <a:pt x="315" y="239"/>
                  </a:lnTo>
                  <a:lnTo>
                    <a:pt x="323" y="238"/>
                  </a:lnTo>
                  <a:lnTo>
                    <a:pt x="333" y="239"/>
                  </a:lnTo>
                  <a:lnTo>
                    <a:pt x="354" y="239"/>
                  </a:lnTo>
                  <a:lnTo>
                    <a:pt x="349" y="235"/>
                  </a:lnTo>
                  <a:lnTo>
                    <a:pt x="349" y="228"/>
                  </a:lnTo>
                  <a:lnTo>
                    <a:pt x="352" y="223"/>
                  </a:lnTo>
                  <a:lnTo>
                    <a:pt x="352" y="219"/>
                  </a:lnTo>
                  <a:lnTo>
                    <a:pt x="345" y="216"/>
                  </a:lnTo>
                  <a:lnTo>
                    <a:pt x="359" y="215"/>
                  </a:lnTo>
                  <a:lnTo>
                    <a:pt x="371" y="216"/>
                  </a:lnTo>
                  <a:lnTo>
                    <a:pt x="373" y="219"/>
                  </a:lnTo>
                  <a:lnTo>
                    <a:pt x="383" y="218"/>
                  </a:lnTo>
                  <a:lnTo>
                    <a:pt x="376" y="207"/>
                  </a:lnTo>
                  <a:lnTo>
                    <a:pt x="383" y="206"/>
                  </a:lnTo>
                  <a:lnTo>
                    <a:pt x="417" y="210"/>
                  </a:lnTo>
                  <a:lnTo>
                    <a:pt x="444" y="212"/>
                  </a:lnTo>
                  <a:lnTo>
                    <a:pt x="464" y="221"/>
                  </a:lnTo>
                  <a:lnTo>
                    <a:pt x="474" y="221"/>
                  </a:lnTo>
                  <a:lnTo>
                    <a:pt x="478" y="231"/>
                  </a:lnTo>
                  <a:lnTo>
                    <a:pt x="485" y="210"/>
                  </a:lnTo>
                  <a:lnTo>
                    <a:pt x="474" y="186"/>
                  </a:lnTo>
                  <a:lnTo>
                    <a:pt x="508" y="179"/>
                  </a:lnTo>
                  <a:lnTo>
                    <a:pt x="512" y="166"/>
                  </a:lnTo>
                  <a:lnTo>
                    <a:pt x="517" y="147"/>
                  </a:lnTo>
                  <a:lnTo>
                    <a:pt x="552" y="148"/>
                  </a:lnTo>
                  <a:lnTo>
                    <a:pt x="557" y="126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97" name="Freeform 444"/>
            <p:cNvSpPr>
              <a:spLocks/>
            </p:cNvSpPr>
            <p:nvPr/>
          </p:nvSpPr>
          <p:spPr bwMode="auto">
            <a:xfrm>
              <a:off x="2365117" y="2236243"/>
              <a:ext cx="170378" cy="127693"/>
            </a:xfrm>
            <a:custGeom>
              <a:avLst/>
              <a:gdLst>
                <a:gd name="T0" fmla="*/ 37557332 w 250"/>
                <a:gd name="T1" fmla="*/ 114387181 h 153"/>
                <a:gd name="T2" fmla="*/ 43817105 w 250"/>
                <a:gd name="T3" fmla="*/ 95883169 h 153"/>
                <a:gd name="T4" fmla="*/ 53205497 w 250"/>
                <a:gd name="T5" fmla="*/ 87472254 h 153"/>
                <a:gd name="T6" fmla="*/ 70419843 w 250"/>
                <a:gd name="T7" fmla="*/ 90836620 h 153"/>
                <a:gd name="T8" fmla="*/ 89197899 w 250"/>
                <a:gd name="T9" fmla="*/ 97565352 h 153"/>
                <a:gd name="T10" fmla="*/ 93892720 w 250"/>
                <a:gd name="T11" fmla="*/ 102611900 h 153"/>
                <a:gd name="T12" fmla="*/ 106412245 w 250"/>
                <a:gd name="T13" fmla="*/ 114387181 h 153"/>
                <a:gd name="T14" fmla="*/ 115800637 w 250"/>
                <a:gd name="T15" fmla="*/ 144665176 h 153"/>
                <a:gd name="T16" fmla="*/ 129885103 w 250"/>
                <a:gd name="T17" fmla="*/ 141300810 h 153"/>
                <a:gd name="T18" fmla="*/ 151793020 w 250"/>
                <a:gd name="T19" fmla="*/ 144665176 h 153"/>
                <a:gd name="T20" fmla="*/ 183090619 w 250"/>
                <a:gd name="T21" fmla="*/ 178308874 h 153"/>
                <a:gd name="T22" fmla="*/ 215953120 w 250"/>
                <a:gd name="T23" fmla="*/ 198495069 h 153"/>
                <a:gd name="T24" fmla="*/ 247250681 w 250"/>
                <a:gd name="T25" fmla="*/ 220362150 h 153"/>
                <a:gd name="T26" fmla="*/ 259770205 w 250"/>
                <a:gd name="T27" fmla="*/ 255687991 h 153"/>
                <a:gd name="T28" fmla="*/ 278548241 w 250"/>
                <a:gd name="T29" fmla="*/ 227090881 h 153"/>
                <a:gd name="T30" fmla="*/ 281678122 w 250"/>
                <a:gd name="T31" fmla="*/ 201859435 h 153"/>
                <a:gd name="T32" fmla="*/ 269159849 w 250"/>
                <a:gd name="T33" fmla="*/ 163169188 h 153"/>
                <a:gd name="T34" fmla="*/ 295762587 w 250"/>
                <a:gd name="T35" fmla="*/ 154758273 h 153"/>
                <a:gd name="T36" fmla="*/ 328625167 w 250"/>
                <a:gd name="T37" fmla="*/ 163169188 h 153"/>
                <a:gd name="T38" fmla="*/ 381830644 w 250"/>
                <a:gd name="T39" fmla="*/ 158122639 h 153"/>
                <a:gd name="T40" fmla="*/ 381830644 w 250"/>
                <a:gd name="T41" fmla="*/ 136254261 h 153"/>
                <a:gd name="T42" fmla="*/ 317670504 w 250"/>
                <a:gd name="T43" fmla="*/ 136254261 h 153"/>
                <a:gd name="T44" fmla="*/ 286372944 w 250"/>
                <a:gd name="T45" fmla="*/ 132889895 h 153"/>
                <a:gd name="T46" fmla="*/ 258205265 w 250"/>
                <a:gd name="T47" fmla="*/ 144665176 h 153"/>
                <a:gd name="T48" fmla="*/ 239427229 w 250"/>
                <a:gd name="T49" fmla="*/ 141300810 h 153"/>
                <a:gd name="T50" fmla="*/ 223777823 w 250"/>
                <a:gd name="T51" fmla="*/ 142982993 h 153"/>
                <a:gd name="T52" fmla="*/ 204999787 w 250"/>
                <a:gd name="T53" fmla="*/ 132889895 h 153"/>
                <a:gd name="T54" fmla="*/ 204999787 w 250"/>
                <a:gd name="T55" fmla="*/ 124480278 h 153"/>
                <a:gd name="T56" fmla="*/ 201869906 w 250"/>
                <a:gd name="T57" fmla="*/ 95883169 h 153"/>
                <a:gd name="T58" fmla="*/ 140839687 w 250"/>
                <a:gd name="T59" fmla="*/ 72332588 h 153"/>
                <a:gd name="T60" fmla="*/ 109542126 w 250"/>
                <a:gd name="T61" fmla="*/ 50464210 h 153"/>
                <a:gd name="T62" fmla="*/ 70419843 w 250"/>
                <a:gd name="T63" fmla="*/ 60557308 h 153"/>
                <a:gd name="T64" fmla="*/ 45382045 w 250"/>
                <a:gd name="T65" fmla="*/ 26914936 h 153"/>
                <a:gd name="T66" fmla="*/ 46946986 w 250"/>
                <a:gd name="T67" fmla="*/ 0 h 153"/>
                <a:gd name="T68" fmla="*/ 28167689 w 250"/>
                <a:gd name="T69" fmla="*/ 117751546 h 15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0"/>
                <a:gd name="T106" fmla="*/ 0 h 153"/>
                <a:gd name="T107" fmla="*/ 250 w 250"/>
                <a:gd name="T108" fmla="*/ 153 h 15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0" h="153">
                  <a:moveTo>
                    <a:pt x="18" y="70"/>
                  </a:moveTo>
                  <a:lnTo>
                    <a:pt x="24" y="68"/>
                  </a:lnTo>
                  <a:lnTo>
                    <a:pt x="26" y="62"/>
                  </a:lnTo>
                  <a:lnTo>
                    <a:pt x="28" y="57"/>
                  </a:lnTo>
                  <a:lnTo>
                    <a:pt x="36" y="60"/>
                  </a:lnTo>
                  <a:lnTo>
                    <a:pt x="34" y="52"/>
                  </a:lnTo>
                  <a:lnTo>
                    <a:pt x="41" y="49"/>
                  </a:lnTo>
                  <a:lnTo>
                    <a:pt x="45" y="54"/>
                  </a:lnTo>
                  <a:lnTo>
                    <a:pt x="51" y="54"/>
                  </a:lnTo>
                  <a:lnTo>
                    <a:pt x="57" y="58"/>
                  </a:lnTo>
                  <a:lnTo>
                    <a:pt x="60" y="60"/>
                  </a:lnTo>
                  <a:lnTo>
                    <a:pt x="60" y="61"/>
                  </a:lnTo>
                  <a:lnTo>
                    <a:pt x="61" y="66"/>
                  </a:lnTo>
                  <a:lnTo>
                    <a:pt x="68" y="68"/>
                  </a:lnTo>
                  <a:lnTo>
                    <a:pt x="68" y="75"/>
                  </a:lnTo>
                  <a:lnTo>
                    <a:pt x="74" y="86"/>
                  </a:lnTo>
                  <a:lnTo>
                    <a:pt x="81" y="87"/>
                  </a:lnTo>
                  <a:lnTo>
                    <a:pt x="83" y="84"/>
                  </a:lnTo>
                  <a:lnTo>
                    <a:pt x="91" y="80"/>
                  </a:lnTo>
                  <a:lnTo>
                    <a:pt x="97" y="86"/>
                  </a:lnTo>
                  <a:lnTo>
                    <a:pt x="105" y="94"/>
                  </a:lnTo>
                  <a:lnTo>
                    <a:pt x="117" y="106"/>
                  </a:lnTo>
                  <a:lnTo>
                    <a:pt x="137" y="111"/>
                  </a:lnTo>
                  <a:lnTo>
                    <a:pt x="138" y="118"/>
                  </a:lnTo>
                  <a:lnTo>
                    <a:pt x="151" y="124"/>
                  </a:lnTo>
                  <a:lnTo>
                    <a:pt x="158" y="131"/>
                  </a:lnTo>
                  <a:lnTo>
                    <a:pt x="153" y="152"/>
                  </a:lnTo>
                  <a:lnTo>
                    <a:pt x="166" y="152"/>
                  </a:lnTo>
                  <a:lnTo>
                    <a:pt x="173" y="141"/>
                  </a:lnTo>
                  <a:lnTo>
                    <a:pt x="178" y="135"/>
                  </a:lnTo>
                  <a:lnTo>
                    <a:pt x="182" y="130"/>
                  </a:lnTo>
                  <a:lnTo>
                    <a:pt x="180" y="120"/>
                  </a:lnTo>
                  <a:lnTo>
                    <a:pt x="170" y="116"/>
                  </a:lnTo>
                  <a:lnTo>
                    <a:pt x="172" y="97"/>
                  </a:lnTo>
                  <a:lnTo>
                    <a:pt x="181" y="90"/>
                  </a:lnTo>
                  <a:lnTo>
                    <a:pt x="189" y="92"/>
                  </a:lnTo>
                  <a:lnTo>
                    <a:pt x="207" y="89"/>
                  </a:lnTo>
                  <a:lnTo>
                    <a:pt x="210" y="97"/>
                  </a:lnTo>
                  <a:lnTo>
                    <a:pt x="221" y="96"/>
                  </a:lnTo>
                  <a:lnTo>
                    <a:pt x="244" y="94"/>
                  </a:lnTo>
                  <a:lnTo>
                    <a:pt x="249" y="86"/>
                  </a:lnTo>
                  <a:lnTo>
                    <a:pt x="244" y="81"/>
                  </a:lnTo>
                  <a:lnTo>
                    <a:pt x="229" y="81"/>
                  </a:lnTo>
                  <a:lnTo>
                    <a:pt x="203" y="81"/>
                  </a:lnTo>
                  <a:lnTo>
                    <a:pt x="193" y="81"/>
                  </a:lnTo>
                  <a:lnTo>
                    <a:pt x="183" y="79"/>
                  </a:lnTo>
                  <a:lnTo>
                    <a:pt x="167" y="87"/>
                  </a:lnTo>
                  <a:lnTo>
                    <a:pt x="165" y="86"/>
                  </a:lnTo>
                  <a:lnTo>
                    <a:pt x="161" y="82"/>
                  </a:lnTo>
                  <a:lnTo>
                    <a:pt x="153" y="84"/>
                  </a:lnTo>
                  <a:lnTo>
                    <a:pt x="145" y="87"/>
                  </a:lnTo>
                  <a:lnTo>
                    <a:pt x="143" y="85"/>
                  </a:lnTo>
                  <a:lnTo>
                    <a:pt x="141" y="82"/>
                  </a:lnTo>
                  <a:lnTo>
                    <a:pt x="131" y="79"/>
                  </a:lnTo>
                  <a:lnTo>
                    <a:pt x="129" y="78"/>
                  </a:lnTo>
                  <a:lnTo>
                    <a:pt x="131" y="74"/>
                  </a:lnTo>
                  <a:lnTo>
                    <a:pt x="136" y="71"/>
                  </a:lnTo>
                  <a:lnTo>
                    <a:pt x="129" y="57"/>
                  </a:lnTo>
                  <a:lnTo>
                    <a:pt x="118" y="36"/>
                  </a:lnTo>
                  <a:lnTo>
                    <a:pt x="90" y="43"/>
                  </a:lnTo>
                  <a:lnTo>
                    <a:pt x="83" y="36"/>
                  </a:lnTo>
                  <a:lnTo>
                    <a:pt x="70" y="30"/>
                  </a:lnTo>
                  <a:lnTo>
                    <a:pt x="58" y="39"/>
                  </a:lnTo>
                  <a:lnTo>
                    <a:pt x="45" y="36"/>
                  </a:lnTo>
                  <a:lnTo>
                    <a:pt x="32" y="27"/>
                  </a:lnTo>
                  <a:lnTo>
                    <a:pt x="29" y="16"/>
                  </a:lnTo>
                  <a:lnTo>
                    <a:pt x="31" y="8"/>
                  </a:lnTo>
                  <a:lnTo>
                    <a:pt x="30" y="0"/>
                  </a:lnTo>
                  <a:lnTo>
                    <a:pt x="0" y="16"/>
                  </a:lnTo>
                  <a:lnTo>
                    <a:pt x="18" y="7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98" name="Freeform 445"/>
            <p:cNvSpPr>
              <a:spLocks/>
            </p:cNvSpPr>
            <p:nvPr/>
          </p:nvSpPr>
          <p:spPr bwMode="auto">
            <a:xfrm>
              <a:off x="2341766" y="2276083"/>
              <a:ext cx="130594" cy="113391"/>
            </a:xfrm>
            <a:custGeom>
              <a:avLst/>
              <a:gdLst>
                <a:gd name="T0" fmla="*/ 0 w 191"/>
                <a:gd name="T1" fmla="*/ 32855643 h 134"/>
                <a:gd name="T2" fmla="*/ 1575071 w 191"/>
                <a:gd name="T3" fmla="*/ 63983358 h 134"/>
                <a:gd name="T4" fmla="*/ 17325780 w 191"/>
                <a:gd name="T5" fmla="*/ 44960360 h 134"/>
                <a:gd name="T6" fmla="*/ 39378027 w 191"/>
                <a:gd name="T7" fmla="*/ 69171089 h 134"/>
                <a:gd name="T8" fmla="*/ 29927604 w 191"/>
                <a:gd name="T9" fmla="*/ 83005040 h 134"/>
                <a:gd name="T10" fmla="*/ 3150142 w 191"/>
                <a:gd name="T11" fmla="*/ 69171089 h 134"/>
                <a:gd name="T12" fmla="*/ 0 w 191"/>
                <a:gd name="T13" fmla="*/ 89922036 h 134"/>
                <a:gd name="T14" fmla="*/ 3150142 w 191"/>
                <a:gd name="T15" fmla="*/ 102026743 h 134"/>
                <a:gd name="T16" fmla="*/ 17325780 w 191"/>
                <a:gd name="T17" fmla="*/ 103755986 h 134"/>
                <a:gd name="T18" fmla="*/ 11025498 w 191"/>
                <a:gd name="T19" fmla="*/ 117589937 h 134"/>
                <a:gd name="T20" fmla="*/ 23627322 w 191"/>
                <a:gd name="T21" fmla="*/ 126236156 h 134"/>
                <a:gd name="T22" fmla="*/ 23627322 w 191"/>
                <a:gd name="T23" fmla="*/ 167738009 h 134"/>
                <a:gd name="T24" fmla="*/ 64580420 w 191"/>
                <a:gd name="T25" fmla="*/ 155633302 h 134"/>
                <a:gd name="T26" fmla="*/ 88206497 w 191"/>
                <a:gd name="T27" fmla="*/ 143528595 h 134"/>
                <a:gd name="T28" fmla="*/ 141760149 w 191"/>
                <a:gd name="T29" fmla="*/ 171196496 h 134"/>
                <a:gd name="T30" fmla="*/ 173262853 w 191"/>
                <a:gd name="T31" fmla="*/ 186761047 h 134"/>
                <a:gd name="T32" fmla="*/ 181138205 w 191"/>
                <a:gd name="T33" fmla="*/ 195407266 h 134"/>
                <a:gd name="T34" fmla="*/ 184288346 w 191"/>
                <a:gd name="T35" fmla="*/ 214428948 h 134"/>
                <a:gd name="T36" fmla="*/ 215791011 w 191"/>
                <a:gd name="T37" fmla="*/ 229992143 h 134"/>
                <a:gd name="T38" fmla="*/ 261469310 w 191"/>
                <a:gd name="T39" fmla="*/ 174655025 h 134"/>
                <a:gd name="T40" fmla="*/ 291396905 w 191"/>
                <a:gd name="T41" fmla="*/ 174655025 h 134"/>
                <a:gd name="T42" fmla="*/ 296122116 w 191"/>
                <a:gd name="T43" fmla="*/ 152174814 h 134"/>
                <a:gd name="T44" fmla="*/ 299272257 w 191"/>
                <a:gd name="T45" fmla="*/ 141799351 h 134"/>
                <a:gd name="T46" fmla="*/ 289821834 w 191"/>
                <a:gd name="T47" fmla="*/ 127965400 h 134"/>
                <a:gd name="T48" fmla="*/ 267769592 w 191"/>
                <a:gd name="T49" fmla="*/ 119319181 h 134"/>
                <a:gd name="T50" fmla="*/ 266194522 w 191"/>
                <a:gd name="T51" fmla="*/ 107214474 h 134"/>
                <a:gd name="T52" fmla="*/ 234691857 w 191"/>
                <a:gd name="T53" fmla="*/ 98568255 h 134"/>
                <a:gd name="T54" fmla="*/ 215791011 w 191"/>
                <a:gd name="T55" fmla="*/ 77817308 h 134"/>
                <a:gd name="T56" fmla="*/ 207915658 w 191"/>
                <a:gd name="T57" fmla="*/ 65712601 h 134"/>
                <a:gd name="T58" fmla="*/ 193738769 w 191"/>
                <a:gd name="T59" fmla="*/ 53606580 h 134"/>
                <a:gd name="T60" fmla="*/ 184288346 w 191"/>
                <a:gd name="T61" fmla="*/ 60524870 h 134"/>
                <a:gd name="T62" fmla="*/ 177988064 w 191"/>
                <a:gd name="T63" fmla="*/ 65712601 h 134"/>
                <a:gd name="T64" fmla="*/ 166962571 w 191"/>
                <a:gd name="T65" fmla="*/ 63983358 h 134"/>
                <a:gd name="T66" fmla="*/ 157512109 w 191"/>
                <a:gd name="T67" fmla="*/ 44960360 h 134"/>
                <a:gd name="T68" fmla="*/ 157512109 w 191"/>
                <a:gd name="T69" fmla="*/ 32855643 h 134"/>
                <a:gd name="T70" fmla="*/ 146485360 w 191"/>
                <a:gd name="T71" fmla="*/ 29397156 h 134"/>
                <a:gd name="T72" fmla="*/ 143335219 w 191"/>
                <a:gd name="T73" fmla="*/ 19021687 h 134"/>
                <a:gd name="T74" fmla="*/ 130734655 w 191"/>
                <a:gd name="T75" fmla="*/ 8646222 h 134"/>
                <a:gd name="T76" fmla="*/ 121284232 w 191"/>
                <a:gd name="T77" fmla="*/ 8646222 h 134"/>
                <a:gd name="T78" fmla="*/ 114983950 w 191"/>
                <a:gd name="T79" fmla="*/ 0 h 134"/>
                <a:gd name="T80" fmla="*/ 103957202 w 191"/>
                <a:gd name="T81" fmla="*/ 5187733 h 134"/>
                <a:gd name="T82" fmla="*/ 107108598 w 191"/>
                <a:gd name="T83" fmla="*/ 19021687 h 134"/>
                <a:gd name="T84" fmla="*/ 102382131 w 191"/>
                <a:gd name="T85" fmla="*/ 15563200 h 134"/>
                <a:gd name="T86" fmla="*/ 94506779 w 191"/>
                <a:gd name="T87" fmla="*/ 13833956 h 134"/>
                <a:gd name="T88" fmla="*/ 88206497 w 191"/>
                <a:gd name="T89" fmla="*/ 32855643 h 134"/>
                <a:gd name="T90" fmla="*/ 75605913 w 191"/>
                <a:gd name="T91" fmla="*/ 36314131 h 134"/>
                <a:gd name="T92" fmla="*/ 64580420 w 191"/>
                <a:gd name="T93" fmla="*/ 32855643 h 134"/>
                <a:gd name="T94" fmla="*/ 55128742 w 191"/>
                <a:gd name="T95" fmla="*/ 41501862 h 134"/>
                <a:gd name="T96" fmla="*/ 45678319 w 191"/>
                <a:gd name="T97" fmla="*/ 32855643 h 134"/>
                <a:gd name="T98" fmla="*/ 31502675 w 191"/>
                <a:gd name="T99" fmla="*/ 24209424 h 134"/>
                <a:gd name="T100" fmla="*/ 0 w 191"/>
                <a:gd name="T101" fmla="*/ 32855643 h 134"/>
                <a:gd name="T102" fmla="*/ 0 w 191"/>
                <a:gd name="T103" fmla="*/ 32855643 h 13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91"/>
                <a:gd name="T157" fmla="*/ 0 h 134"/>
                <a:gd name="T158" fmla="*/ 191 w 191"/>
                <a:gd name="T159" fmla="*/ 134 h 13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91" h="134">
                  <a:moveTo>
                    <a:pt x="0" y="19"/>
                  </a:moveTo>
                  <a:lnTo>
                    <a:pt x="1" y="37"/>
                  </a:lnTo>
                  <a:lnTo>
                    <a:pt x="11" y="26"/>
                  </a:lnTo>
                  <a:lnTo>
                    <a:pt x="25" y="40"/>
                  </a:lnTo>
                  <a:lnTo>
                    <a:pt x="19" y="48"/>
                  </a:lnTo>
                  <a:lnTo>
                    <a:pt x="2" y="40"/>
                  </a:lnTo>
                  <a:lnTo>
                    <a:pt x="0" y="52"/>
                  </a:lnTo>
                  <a:lnTo>
                    <a:pt x="2" y="59"/>
                  </a:lnTo>
                  <a:lnTo>
                    <a:pt x="11" y="60"/>
                  </a:lnTo>
                  <a:lnTo>
                    <a:pt x="7" y="68"/>
                  </a:lnTo>
                  <a:lnTo>
                    <a:pt x="15" y="73"/>
                  </a:lnTo>
                  <a:lnTo>
                    <a:pt x="15" y="97"/>
                  </a:lnTo>
                  <a:lnTo>
                    <a:pt x="41" y="90"/>
                  </a:lnTo>
                  <a:lnTo>
                    <a:pt x="56" y="83"/>
                  </a:lnTo>
                  <a:lnTo>
                    <a:pt x="90" y="99"/>
                  </a:lnTo>
                  <a:lnTo>
                    <a:pt x="110" y="108"/>
                  </a:lnTo>
                  <a:lnTo>
                    <a:pt x="115" y="113"/>
                  </a:lnTo>
                  <a:lnTo>
                    <a:pt x="117" y="124"/>
                  </a:lnTo>
                  <a:lnTo>
                    <a:pt x="137" y="133"/>
                  </a:lnTo>
                  <a:lnTo>
                    <a:pt x="166" y="101"/>
                  </a:lnTo>
                  <a:lnTo>
                    <a:pt x="185" y="101"/>
                  </a:lnTo>
                  <a:lnTo>
                    <a:pt x="188" y="88"/>
                  </a:lnTo>
                  <a:lnTo>
                    <a:pt x="190" y="82"/>
                  </a:lnTo>
                  <a:lnTo>
                    <a:pt x="184" y="74"/>
                  </a:lnTo>
                  <a:lnTo>
                    <a:pt x="170" y="69"/>
                  </a:lnTo>
                  <a:lnTo>
                    <a:pt x="169" y="62"/>
                  </a:lnTo>
                  <a:lnTo>
                    <a:pt x="149" y="57"/>
                  </a:lnTo>
                  <a:lnTo>
                    <a:pt x="137" y="45"/>
                  </a:lnTo>
                  <a:lnTo>
                    <a:pt x="132" y="38"/>
                  </a:lnTo>
                  <a:lnTo>
                    <a:pt x="123" y="31"/>
                  </a:lnTo>
                  <a:lnTo>
                    <a:pt x="117" y="35"/>
                  </a:lnTo>
                  <a:lnTo>
                    <a:pt x="113" y="38"/>
                  </a:lnTo>
                  <a:lnTo>
                    <a:pt x="106" y="37"/>
                  </a:lnTo>
                  <a:lnTo>
                    <a:pt x="100" y="26"/>
                  </a:lnTo>
                  <a:lnTo>
                    <a:pt x="100" y="19"/>
                  </a:lnTo>
                  <a:lnTo>
                    <a:pt x="93" y="17"/>
                  </a:lnTo>
                  <a:lnTo>
                    <a:pt x="91" y="11"/>
                  </a:lnTo>
                  <a:lnTo>
                    <a:pt x="83" y="5"/>
                  </a:lnTo>
                  <a:lnTo>
                    <a:pt x="77" y="5"/>
                  </a:lnTo>
                  <a:lnTo>
                    <a:pt x="73" y="0"/>
                  </a:lnTo>
                  <a:lnTo>
                    <a:pt x="66" y="3"/>
                  </a:lnTo>
                  <a:lnTo>
                    <a:pt x="68" y="11"/>
                  </a:lnTo>
                  <a:lnTo>
                    <a:pt x="65" y="9"/>
                  </a:lnTo>
                  <a:lnTo>
                    <a:pt x="60" y="8"/>
                  </a:lnTo>
                  <a:lnTo>
                    <a:pt x="56" y="19"/>
                  </a:lnTo>
                  <a:lnTo>
                    <a:pt x="48" y="21"/>
                  </a:lnTo>
                  <a:lnTo>
                    <a:pt x="41" y="19"/>
                  </a:lnTo>
                  <a:lnTo>
                    <a:pt x="35" y="24"/>
                  </a:lnTo>
                  <a:lnTo>
                    <a:pt x="29" y="19"/>
                  </a:lnTo>
                  <a:lnTo>
                    <a:pt x="20" y="14"/>
                  </a:lnTo>
                  <a:lnTo>
                    <a:pt x="0" y="19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99" name="Freeform 446"/>
            <p:cNvSpPr>
              <a:spLocks/>
            </p:cNvSpPr>
            <p:nvPr/>
          </p:nvSpPr>
          <p:spPr bwMode="auto">
            <a:xfrm>
              <a:off x="2488792" y="2275061"/>
              <a:ext cx="107242" cy="58229"/>
            </a:xfrm>
            <a:custGeom>
              <a:avLst/>
              <a:gdLst>
                <a:gd name="T0" fmla="*/ 62060649 w 160"/>
                <a:gd name="T1" fmla="*/ 82551268 h 69"/>
                <a:gd name="T2" fmla="*/ 43896322 w 160"/>
                <a:gd name="T3" fmla="*/ 82551268 h 69"/>
                <a:gd name="T4" fmla="*/ 9082166 w 160"/>
                <a:gd name="T5" fmla="*/ 87710414 h 69"/>
                <a:gd name="T6" fmla="*/ 0 w 160"/>
                <a:gd name="T7" fmla="*/ 99749247 h 69"/>
                <a:gd name="T8" fmla="*/ 9082166 w 160"/>
                <a:gd name="T9" fmla="*/ 104909684 h 69"/>
                <a:gd name="T10" fmla="*/ 16649818 w 160"/>
                <a:gd name="T11" fmla="*/ 110068809 h 69"/>
                <a:gd name="T12" fmla="*/ 65087217 w 160"/>
                <a:gd name="T13" fmla="*/ 108348226 h 69"/>
                <a:gd name="T14" fmla="*/ 96874808 w 160"/>
                <a:gd name="T15" fmla="*/ 108348226 h 69"/>
                <a:gd name="T16" fmla="*/ 112011337 w 160"/>
                <a:gd name="T17" fmla="*/ 116948516 h 69"/>
                <a:gd name="T18" fmla="*/ 116552418 w 160"/>
                <a:gd name="T19" fmla="*/ 101469830 h 69"/>
                <a:gd name="T20" fmla="*/ 130175663 w 160"/>
                <a:gd name="T21" fmla="*/ 99749247 h 69"/>
                <a:gd name="T22" fmla="*/ 149853274 w 160"/>
                <a:gd name="T23" fmla="*/ 94590122 h 69"/>
                <a:gd name="T24" fmla="*/ 166503125 w 160"/>
                <a:gd name="T25" fmla="*/ 91150268 h 69"/>
                <a:gd name="T26" fmla="*/ 196777413 w 160"/>
                <a:gd name="T27" fmla="*/ 72233018 h 69"/>
                <a:gd name="T28" fmla="*/ 230078269 w 160"/>
                <a:gd name="T29" fmla="*/ 53314477 h 69"/>
                <a:gd name="T30" fmla="*/ 240673716 w 160"/>
                <a:gd name="T31" fmla="*/ 42996227 h 69"/>
                <a:gd name="T32" fmla="*/ 236132635 w 160"/>
                <a:gd name="T33" fmla="*/ 25796947 h 69"/>
                <a:gd name="T34" fmla="*/ 220996106 w 160"/>
                <a:gd name="T35" fmla="*/ 25796947 h 69"/>
                <a:gd name="T36" fmla="*/ 205859577 w 160"/>
                <a:gd name="T37" fmla="*/ 17197963 h 69"/>
                <a:gd name="T38" fmla="*/ 189208534 w 160"/>
                <a:gd name="T39" fmla="*/ 10319564 h 69"/>
                <a:gd name="T40" fmla="*/ 149853274 w 160"/>
                <a:gd name="T41" fmla="*/ 6879710 h 69"/>
                <a:gd name="T42" fmla="*/ 98388092 w 160"/>
                <a:gd name="T43" fmla="*/ 0 h 69"/>
                <a:gd name="T44" fmla="*/ 89305928 w 160"/>
                <a:gd name="T45" fmla="*/ 1719272 h 69"/>
                <a:gd name="T46" fmla="*/ 92333726 w 160"/>
                <a:gd name="T47" fmla="*/ 10319564 h 69"/>
                <a:gd name="T48" fmla="*/ 98388092 w 160"/>
                <a:gd name="T49" fmla="*/ 20637817 h 69"/>
                <a:gd name="T50" fmla="*/ 83251563 w 160"/>
                <a:gd name="T51" fmla="*/ 22357093 h 69"/>
                <a:gd name="T52" fmla="*/ 80224976 w 160"/>
                <a:gd name="T53" fmla="*/ 17197963 h 69"/>
                <a:gd name="T54" fmla="*/ 63573933 w 160"/>
                <a:gd name="T55" fmla="*/ 15478692 h 69"/>
                <a:gd name="T56" fmla="*/ 40868524 w 160"/>
                <a:gd name="T57" fmla="*/ 17197963 h 69"/>
                <a:gd name="T58" fmla="*/ 51465202 w 160"/>
                <a:gd name="T59" fmla="*/ 22357093 h 69"/>
                <a:gd name="T60" fmla="*/ 52978486 w 160"/>
                <a:gd name="T61" fmla="*/ 29236801 h 69"/>
                <a:gd name="T62" fmla="*/ 46924120 w 160"/>
                <a:gd name="T63" fmla="*/ 37835780 h 69"/>
                <a:gd name="T64" fmla="*/ 46924120 w 160"/>
                <a:gd name="T65" fmla="*/ 49874623 h 69"/>
                <a:gd name="T66" fmla="*/ 54491769 w 160"/>
                <a:gd name="T67" fmla="*/ 56754331 h 69"/>
                <a:gd name="T68" fmla="*/ 83251563 w 160"/>
                <a:gd name="T69" fmla="*/ 56754331 h 69"/>
                <a:gd name="T70" fmla="*/ 93847010 w 160"/>
                <a:gd name="T71" fmla="*/ 56754331 h 69"/>
                <a:gd name="T72" fmla="*/ 102929173 w 160"/>
                <a:gd name="T73" fmla="*/ 67072582 h 69"/>
                <a:gd name="T74" fmla="*/ 93847010 w 160"/>
                <a:gd name="T75" fmla="*/ 80831997 h 69"/>
                <a:gd name="T76" fmla="*/ 83251563 w 160"/>
                <a:gd name="T77" fmla="*/ 80831997 h 69"/>
                <a:gd name="T78" fmla="*/ 72656096 w 160"/>
                <a:gd name="T79" fmla="*/ 79111414 h 69"/>
                <a:gd name="T80" fmla="*/ 68115014 w 160"/>
                <a:gd name="T81" fmla="*/ 80831997 h 69"/>
                <a:gd name="T82" fmla="*/ 62060649 w 160"/>
                <a:gd name="T83" fmla="*/ 82551268 h 69"/>
                <a:gd name="T84" fmla="*/ 62060649 w 160"/>
                <a:gd name="T85" fmla="*/ 82551268 h 6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60"/>
                <a:gd name="T130" fmla="*/ 0 h 69"/>
                <a:gd name="T131" fmla="*/ 160 w 160"/>
                <a:gd name="T132" fmla="*/ 69 h 6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60" h="69">
                  <a:moveTo>
                    <a:pt x="41" y="48"/>
                  </a:moveTo>
                  <a:lnTo>
                    <a:pt x="29" y="48"/>
                  </a:lnTo>
                  <a:lnTo>
                    <a:pt x="6" y="51"/>
                  </a:lnTo>
                  <a:lnTo>
                    <a:pt x="0" y="58"/>
                  </a:lnTo>
                  <a:lnTo>
                    <a:pt x="6" y="61"/>
                  </a:lnTo>
                  <a:lnTo>
                    <a:pt x="11" y="64"/>
                  </a:lnTo>
                  <a:lnTo>
                    <a:pt x="43" y="63"/>
                  </a:lnTo>
                  <a:lnTo>
                    <a:pt x="64" y="63"/>
                  </a:lnTo>
                  <a:lnTo>
                    <a:pt x="74" y="68"/>
                  </a:lnTo>
                  <a:lnTo>
                    <a:pt x="77" y="59"/>
                  </a:lnTo>
                  <a:lnTo>
                    <a:pt x="86" y="58"/>
                  </a:lnTo>
                  <a:lnTo>
                    <a:pt x="99" y="55"/>
                  </a:lnTo>
                  <a:lnTo>
                    <a:pt x="110" y="53"/>
                  </a:lnTo>
                  <a:lnTo>
                    <a:pt x="130" y="42"/>
                  </a:lnTo>
                  <a:lnTo>
                    <a:pt x="152" y="31"/>
                  </a:lnTo>
                  <a:lnTo>
                    <a:pt x="159" y="25"/>
                  </a:lnTo>
                  <a:lnTo>
                    <a:pt x="156" y="15"/>
                  </a:lnTo>
                  <a:lnTo>
                    <a:pt x="146" y="15"/>
                  </a:lnTo>
                  <a:lnTo>
                    <a:pt x="136" y="10"/>
                  </a:lnTo>
                  <a:lnTo>
                    <a:pt x="125" y="6"/>
                  </a:lnTo>
                  <a:lnTo>
                    <a:pt x="99" y="4"/>
                  </a:lnTo>
                  <a:lnTo>
                    <a:pt x="65" y="0"/>
                  </a:lnTo>
                  <a:lnTo>
                    <a:pt x="59" y="1"/>
                  </a:lnTo>
                  <a:lnTo>
                    <a:pt x="61" y="6"/>
                  </a:lnTo>
                  <a:lnTo>
                    <a:pt x="65" y="12"/>
                  </a:lnTo>
                  <a:lnTo>
                    <a:pt x="55" y="13"/>
                  </a:lnTo>
                  <a:lnTo>
                    <a:pt x="53" y="10"/>
                  </a:lnTo>
                  <a:lnTo>
                    <a:pt x="42" y="9"/>
                  </a:lnTo>
                  <a:lnTo>
                    <a:pt x="27" y="10"/>
                  </a:lnTo>
                  <a:lnTo>
                    <a:pt x="34" y="13"/>
                  </a:lnTo>
                  <a:lnTo>
                    <a:pt x="35" y="17"/>
                  </a:lnTo>
                  <a:lnTo>
                    <a:pt x="31" y="22"/>
                  </a:lnTo>
                  <a:lnTo>
                    <a:pt x="31" y="29"/>
                  </a:lnTo>
                  <a:lnTo>
                    <a:pt x="36" y="33"/>
                  </a:lnTo>
                  <a:lnTo>
                    <a:pt x="55" y="33"/>
                  </a:lnTo>
                  <a:lnTo>
                    <a:pt x="62" y="33"/>
                  </a:lnTo>
                  <a:lnTo>
                    <a:pt x="68" y="39"/>
                  </a:lnTo>
                  <a:lnTo>
                    <a:pt x="62" y="47"/>
                  </a:lnTo>
                  <a:lnTo>
                    <a:pt x="55" y="47"/>
                  </a:lnTo>
                  <a:lnTo>
                    <a:pt x="48" y="46"/>
                  </a:lnTo>
                  <a:lnTo>
                    <a:pt x="45" y="47"/>
                  </a:lnTo>
                  <a:lnTo>
                    <a:pt x="41" y="48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00" name="Freeform 447"/>
            <p:cNvSpPr>
              <a:spLocks/>
            </p:cNvSpPr>
            <p:nvPr/>
          </p:nvSpPr>
          <p:spPr bwMode="auto">
            <a:xfrm>
              <a:off x="2478412" y="2310816"/>
              <a:ext cx="69189" cy="60270"/>
            </a:xfrm>
            <a:custGeom>
              <a:avLst/>
              <a:gdLst>
                <a:gd name="T0" fmla="*/ 0 w 102"/>
                <a:gd name="T1" fmla="*/ 102674656 h 71"/>
                <a:gd name="T2" fmla="*/ 1550147 w 102"/>
                <a:gd name="T3" fmla="*/ 107894661 h 71"/>
                <a:gd name="T4" fmla="*/ 12402423 w 102"/>
                <a:gd name="T5" fmla="*/ 109635982 h 71"/>
                <a:gd name="T6" fmla="*/ 40307556 w 102"/>
                <a:gd name="T7" fmla="*/ 111375984 h 71"/>
                <a:gd name="T8" fmla="*/ 72863135 w 102"/>
                <a:gd name="T9" fmla="*/ 73090648 h 71"/>
                <a:gd name="T10" fmla="*/ 82164034 w 102"/>
                <a:gd name="T11" fmla="*/ 97453332 h 71"/>
                <a:gd name="T12" fmla="*/ 91466159 w 102"/>
                <a:gd name="T13" fmla="*/ 121817314 h 71"/>
                <a:gd name="T14" fmla="*/ 111619309 w 102"/>
                <a:gd name="T15" fmla="*/ 111375984 h 71"/>
                <a:gd name="T16" fmla="*/ 133322607 w 102"/>
                <a:gd name="T17" fmla="*/ 102674656 h 71"/>
                <a:gd name="T18" fmla="*/ 155027149 w 102"/>
                <a:gd name="T19" fmla="*/ 109635982 h 71"/>
                <a:gd name="T20" fmla="*/ 156577296 w 102"/>
                <a:gd name="T21" fmla="*/ 73090648 h 71"/>
                <a:gd name="T22" fmla="*/ 141074585 w 102"/>
                <a:gd name="T23" fmla="*/ 66129322 h 71"/>
                <a:gd name="T24" fmla="*/ 131772460 w 102"/>
                <a:gd name="T25" fmla="*/ 67869323 h 71"/>
                <a:gd name="T26" fmla="*/ 137974292 w 102"/>
                <a:gd name="T27" fmla="*/ 45246662 h 71"/>
                <a:gd name="T28" fmla="*/ 119371288 w 102"/>
                <a:gd name="T29" fmla="*/ 40025327 h 71"/>
                <a:gd name="T30" fmla="*/ 103868576 w 102"/>
                <a:gd name="T31" fmla="*/ 38285326 h 71"/>
                <a:gd name="T32" fmla="*/ 82164034 w 102"/>
                <a:gd name="T33" fmla="*/ 38285326 h 71"/>
                <a:gd name="T34" fmla="*/ 65111157 w 102"/>
                <a:gd name="T35" fmla="*/ 38285326 h 71"/>
                <a:gd name="T36" fmla="*/ 43407859 w 102"/>
                <a:gd name="T37" fmla="*/ 38285326 h 71"/>
                <a:gd name="T38" fmla="*/ 26354992 w 102"/>
                <a:gd name="T39" fmla="*/ 34805322 h 71"/>
                <a:gd name="T40" fmla="*/ 23253454 w 102"/>
                <a:gd name="T41" fmla="*/ 31324000 h 71"/>
                <a:gd name="T42" fmla="*/ 26354992 w 102"/>
                <a:gd name="T43" fmla="*/ 22622672 h 71"/>
                <a:gd name="T44" fmla="*/ 34105725 w 102"/>
                <a:gd name="T45" fmla="*/ 17402661 h 71"/>
                <a:gd name="T46" fmla="*/ 63561010 w 102"/>
                <a:gd name="T47" fmla="*/ 10441332 h 71"/>
                <a:gd name="T48" fmla="*/ 62010864 w 102"/>
                <a:gd name="T49" fmla="*/ 0 h 71"/>
                <a:gd name="T50" fmla="*/ 40307556 w 102"/>
                <a:gd name="T51" fmla="*/ 3480005 h 71"/>
                <a:gd name="T52" fmla="*/ 20153156 w 102"/>
                <a:gd name="T53" fmla="*/ 1740002 h 71"/>
                <a:gd name="T54" fmla="*/ 7750735 w 102"/>
                <a:gd name="T55" fmla="*/ 13921338 h 71"/>
                <a:gd name="T56" fmla="*/ 3100294 w 102"/>
                <a:gd name="T57" fmla="*/ 38285326 h 71"/>
                <a:gd name="T58" fmla="*/ 4650441 w 102"/>
                <a:gd name="T59" fmla="*/ 45246662 h 71"/>
                <a:gd name="T60" fmla="*/ 3100294 w 102"/>
                <a:gd name="T61" fmla="*/ 46986664 h 71"/>
                <a:gd name="T62" fmla="*/ 17052863 w 102"/>
                <a:gd name="T63" fmla="*/ 50466668 h 71"/>
                <a:gd name="T64" fmla="*/ 23253454 w 102"/>
                <a:gd name="T65" fmla="*/ 64389320 h 71"/>
                <a:gd name="T66" fmla="*/ 20153156 w 102"/>
                <a:gd name="T67" fmla="*/ 80050655 h 71"/>
                <a:gd name="T68" fmla="*/ 15502716 w 102"/>
                <a:gd name="T69" fmla="*/ 81791976 h 71"/>
                <a:gd name="T70" fmla="*/ 10852276 w 102"/>
                <a:gd name="T71" fmla="*/ 88752004 h 71"/>
                <a:gd name="T72" fmla="*/ 0 w 102"/>
                <a:gd name="T73" fmla="*/ 102674656 h 71"/>
                <a:gd name="T74" fmla="*/ 0 w 102"/>
                <a:gd name="T75" fmla="*/ 102674656 h 7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2"/>
                <a:gd name="T115" fmla="*/ 0 h 71"/>
                <a:gd name="T116" fmla="*/ 102 w 102"/>
                <a:gd name="T117" fmla="*/ 71 h 7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2" h="71">
                  <a:moveTo>
                    <a:pt x="0" y="59"/>
                  </a:moveTo>
                  <a:lnTo>
                    <a:pt x="1" y="62"/>
                  </a:lnTo>
                  <a:lnTo>
                    <a:pt x="8" y="63"/>
                  </a:lnTo>
                  <a:lnTo>
                    <a:pt x="26" y="64"/>
                  </a:lnTo>
                  <a:lnTo>
                    <a:pt x="47" y="42"/>
                  </a:lnTo>
                  <a:lnTo>
                    <a:pt x="53" y="56"/>
                  </a:lnTo>
                  <a:lnTo>
                    <a:pt x="59" y="70"/>
                  </a:lnTo>
                  <a:lnTo>
                    <a:pt x="72" y="64"/>
                  </a:lnTo>
                  <a:lnTo>
                    <a:pt x="86" y="59"/>
                  </a:lnTo>
                  <a:lnTo>
                    <a:pt x="100" y="63"/>
                  </a:lnTo>
                  <a:lnTo>
                    <a:pt x="101" y="42"/>
                  </a:lnTo>
                  <a:lnTo>
                    <a:pt x="91" y="38"/>
                  </a:lnTo>
                  <a:lnTo>
                    <a:pt x="85" y="39"/>
                  </a:lnTo>
                  <a:lnTo>
                    <a:pt x="89" y="26"/>
                  </a:lnTo>
                  <a:lnTo>
                    <a:pt x="77" y="23"/>
                  </a:lnTo>
                  <a:lnTo>
                    <a:pt x="67" y="22"/>
                  </a:lnTo>
                  <a:lnTo>
                    <a:pt x="53" y="22"/>
                  </a:lnTo>
                  <a:lnTo>
                    <a:pt x="42" y="22"/>
                  </a:lnTo>
                  <a:lnTo>
                    <a:pt x="28" y="22"/>
                  </a:lnTo>
                  <a:lnTo>
                    <a:pt x="17" y="20"/>
                  </a:lnTo>
                  <a:lnTo>
                    <a:pt x="15" y="18"/>
                  </a:lnTo>
                  <a:lnTo>
                    <a:pt x="17" y="13"/>
                  </a:lnTo>
                  <a:lnTo>
                    <a:pt x="22" y="10"/>
                  </a:lnTo>
                  <a:lnTo>
                    <a:pt x="41" y="6"/>
                  </a:lnTo>
                  <a:lnTo>
                    <a:pt x="40" y="0"/>
                  </a:lnTo>
                  <a:lnTo>
                    <a:pt x="26" y="2"/>
                  </a:lnTo>
                  <a:lnTo>
                    <a:pt x="13" y="1"/>
                  </a:lnTo>
                  <a:lnTo>
                    <a:pt x="5" y="8"/>
                  </a:lnTo>
                  <a:lnTo>
                    <a:pt x="2" y="22"/>
                  </a:lnTo>
                  <a:lnTo>
                    <a:pt x="3" y="26"/>
                  </a:lnTo>
                  <a:lnTo>
                    <a:pt x="2" y="27"/>
                  </a:lnTo>
                  <a:lnTo>
                    <a:pt x="11" y="29"/>
                  </a:lnTo>
                  <a:lnTo>
                    <a:pt x="15" y="37"/>
                  </a:lnTo>
                  <a:lnTo>
                    <a:pt x="13" y="46"/>
                  </a:lnTo>
                  <a:lnTo>
                    <a:pt x="10" y="47"/>
                  </a:lnTo>
                  <a:lnTo>
                    <a:pt x="7" y="51"/>
                  </a:lnTo>
                  <a:lnTo>
                    <a:pt x="0" y="59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01" name="Freeform 448"/>
            <p:cNvSpPr>
              <a:spLocks/>
            </p:cNvSpPr>
            <p:nvPr/>
          </p:nvSpPr>
          <p:spPr bwMode="auto">
            <a:xfrm>
              <a:off x="2013984" y="2254631"/>
              <a:ext cx="33730" cy="40862"/>
            </a:xfrm>
            <a:custGeom>
              <a:avLst/>
              <a:gdLst>
                <a:gd name="T0" fmla="*/ 0 w 48"/>
                <a:gd name="T1" fmla="*/ 20152825 h 49"/>
                <a:gd name="T2" fmla="*/ 46584378 w 48"/>
                <a:gd name="T3" fmla="*/ 18473316 h 49"/>
                <a:gd name="T4" fmla="*/ 51574823 w 48"/>
                <a:gd name="T5" fmla="*/ 0 h 49"/>
                <a:gd name="T6" fmla="*/ 78194824 w 48"/>
                <a:gd name="T7" fmla="*/ 48703209 h 49"/>
                <a:gd name="T8" fmla="*/ 71540469 w 48"/>
                <a:gd name="T9" fmla="*/ 75572772 h 49"/>
                <a:gd name="T10" fmla="*/ 29946545 w 48"/>
                <a:gd name="T11" fmla="*/ 80611301 h 49"/>
                <a:gd name="T12" fmla="*/ 14973917 w 48"/>
                <a:gd name="T13" fmla="*/ 75572772 h 49"/>
                <a:gd name="T14" fmla="*/ 13310006 w 48"/>
                <a:gd name="T15" fmla="*/ 48703209 h 49"/>
                <a:gd name="T16" fmla="*/ 0 w 48"/>
                <a:gd name="T17" fmla="*/ 21832340 h 49"/>
                <a:gd name="T18" fmla="*/ 0 w 48"/>
                <a:gd name="T19" fmla="*/ 20152825 h 49"/>
                <a:gd name="T20" fmla="*/ 0 w 48"/>
                <a:gd name="T21" fmla="*/ 20152825 h 4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8"/>
                <a:gd name="T34" fmla="*/ 0 h 49"/>
                <a:gd name="T35" fmla="*/ 48 w 48"/>
                <a:gd name="T36" fmla="*/ 49 h 4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8" h="49">
                  <a:moveTo>
                    <a:pt x="0" y="12"/>
                  </a:moveTo>
                  <a:lnTo>
                    <a:pt x="28" y="11"/>
                  </a:lnTo>
                  <a:lnTo>
                    <a:pt x="31" y="0"/>
                  </a:lnTo>
                  <a:lnTo>
                    <a:pt x="47" y="29"/>
                  </a:lnTo>
                  <a:lnTo>
                    <a:pt x="43" y="45"/>
                  </a:lnTo>
                  <a:lnTo>
                    <a:pt x="18" y="48"/>
                  </a:lnTo>
                  <a:lnTo>
                    <a:pt x="9" y="45"/>
                  </a:lnTo>
                  <a:lnTo>
                    <a:pt x="8" y="29"/>
                  </a:lnTo>
                  <a:lnTo>
                    <a:pt x="0" y="13"/>
                  </a:lnTo>
                  <a:lnTo>
                    <a:pt x="0" y="12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02" name="Freeform 449"/>
            <p:cNvSpPr>
              <a:spLocks/>
            </p:cNvSpPr>
            <p:nvPr/>
          </p:nvSpPr>
          <p:spPr bwMode="auto">
            <a:xfrm>
              <a:off x="2031280" y="2290384"/>
              <a:ext cx="17297" cy="39840"/>
            </a:xfrm>
            <a:custGeom>
              <a:avLst/>
              <a:gdLst>
                <a:gd name="T0" fmla="*/ 0 w 25"/>
                <a:gd name="T1" fmla="*/ 60733038 h 47"/>
                <a:gd name="T2" fmla="*/ 0 w 25"/>
                <a:gd name="T3" fmla="*/ 60733038 h 47"/>
                <a:gd name="T4" fmla="*/ 1612900 w 25"/>
                <a:gd name="T5" fmla="*/ 19087337 h 47"/>
                <a:gd name="T6" fmla="*/ 19354799 w 25"/>
                <a:gd name="T7" fmla="*/ 0 h 47"/>
                <a:gd name="T8" fmla="*/ 38709598 w 25"/>
                <a:gd name="T9" fmla="*/ 46850265 h 47"/>
                <a:gd name="T10" fmla="*/ 20967704 w 25"/>
                <a:gd name="T11" fmla="*/ 79820370 h 47"/>
                <a:gd name="T12" fmla="*/ 0 w 25"/>
                <a:gd name="T13" fmla="*/ 60733038 h 47"/>
                <a:gd name="T14" fmla="*/ 0 w 25"/>
                <a:gd name="T15" fmla="*/ 60733038 h 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"/>
                <a:gd name="T25" fmla="*/ 0 h 47"/>
                <a:gd name="T26" fmla="*/ 25 w 25"/>
                <a:gd name="T27" fmla="*/ 47 h 4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" h="47">
                  <a:moveTo>
                    <a:pt x="0" y="35"/>
                  </a:moveTo>
                  <a:lnTo>
                    <a:pt x="0" y="35"/>
                  </a:lnTo>
                  <a:lnTo>
                    <a:pt x="1" y="11"/>
                  </a:lnTo>
                  <a:lnTo>
                    <a:pt x="12" y="0"/>
                  </a:lnTo>
                  <a:lnTo>
                    <a:pt x="24" y="27"/>
                  </a:lnTo>
                  <a:lnTo>
                    <a:pt x="13" y="46"/>
                  </a:lnTo>
                  <a:lnTo>
                    <a:pt x="0" y="35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03" name="Freeform 450"/>
            <p:cNvSpPr>
              <a:spLocks/>
            </p:cNvSpPr>
            <p:nvPr/>
          </p:nvSpPr>
          <p:spPr bwMode="auto">
            <a:xfrm>
              <a:off x="1940471" y="2200488"/>
              <a:ext cx="70919" cy="35753"/>
            </a:xfrm>
            <a:custGeom>
              <a:avLst/>
              <a:gdLst>
                <a:gd name="T0" fmla="*/ 0 w 105"/>
                <a:gd name="T1" fmla="*/ 42239311 h 41"/>
                <a:gd name="T2" fmla="*/ 0 w 105"/>
                <a:gd name="T3" fmla="*/ 42239311 h 41"/>
                <a:gd name="T4" fmla="*/ 1537305 w 105"/>
                <a:gd name="T5" fmla="*/ 45911833 h 41"/>
                <a:gd name="T6" fmla="*/ 3074610 w 105"/>
                <a:gd name="T7" fmla="*/ 58766978 h 41"/>
                <a:gd name="T8" fmla="*/ 19981242 w 105"/>
                <a:gd name="T9" fmla="*/ 62440845 h 41"/>
                <a:gd name="T10" fmla="*/ 53795752 w 105"/>
                <a:gd name="T11" fmla="*/ 55094467 h 41"/>
                <a:gd name="T12" fmla="*/ 89146332 w 105"/>
                <a:gd name="T13" fmla="*/ 73459734 h 41"/>
                <a:gd name="T14" fmla="*/ 138331392 w 105"/>
                <a:gd name="T15" fmla="*/ 60604589 h 41"/>
                <a:gd name="T16" fmla="*/ 159848693 w 105"/>
                <a:gd name="T17" fmla="*/ 23874044 h 41"/>
                <a:gd name="T18" fmla="*/ 152163412 w 105"/>
                <a:gd name="T19" fmla="*/ 0 h 41"/>
                <a:gd name="T20" fmla="*/ 89146332 w 105"/>
                <a:gd name="T21" fmla="*/ 1836256 h 41"/>
                <a:gd name="T22" fmla="*/ 70702380 w 105"/>
                <a:gd name="T23" fmla="*/ 40403056 h 41"/>
                <a:gd name="T24" fmla="*/ 0 w 105"/>
                <a:gd name="T25" fmla="*/ 42239311 h 41"/>
                <a:gd name="T26" fmla="*/ 0 w 105"/>
                <a:gd name="T27" fmla="*/ 42239311 h 4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05"/>
                <a:gd name="T43" fmla="*/ 0 h 41"/>
                <a:gd name="T44" fmla="*/ 105 w 105"/>
                <a:gd name="T45" fmla="*/ 41 h 4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05" h="41">
                  <a:moveTo>
                    <a:pt x="0" y="23"/>
                  </a:moveTo>
                  <a:lnTo>
                    <a:pt x="0" y="23"/>
                  </a:lnTo>
                  <a:lnTo>
                    <a:pt x="1" y="25"/>
                  </a:lnTo>
                  <a:lnTo>
                    <a:pt x="2" y="32"/>
                  </a:lnTo>
                  <a:lnTo>
                    <a:pt x="13" y="34"/>
                  </a:lnTo>
                  <a:lnTo>
                    <a:pt x="35" y="30"/>
                  </a:lnTo>
                  <a:lnTo>
                    <a:pt x="58" y="40"/>
                  </a:lnTo>
                  <a:lnTo>
                    <a:pt x="90" y="33"/>
                  </a:lnTo>
                  <a:lnTo>
                    <a:pt x="104" y="13"/>
                  </a:lnTo>
                  <a:lnTo>
                    <a:pt x="99" y="0"/>
                  </a:lnTo>
                  <a:lnTo>
                    <a:pt x="58" y="1"/>
                  </a:lnTo>
                  <a:lnTo>
                    <a:pt x="46" y="22"/>
                  </a:lnTo>
                  <a:lnTo>
                    <a:pt x="0" y="23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04" name="Freeform 451"/>
            <p:cNvSpPr>
              <a:spLocks/>
            </p:cNvSpPr>
            <p:nvPr/>
          </p:nvSpPr>
          <p:spPr bwMode="auto">
            <a:xfrm>
              <a:off x="1879931" y="2161671"/>
              <a:ext cx="31135" cy="29624"/>
            </a:xfrm>
            <a:custGeom>
              <a:avLst/>
              <a:gdLst>
                <a:gd name="T0" fmla="*/ 0 w 45"/>
                <a:gd name="T1" fmla="*/ 11676657 h 33"/>
                <a:gd name="T2" fmla="*/ 0 w 45"/>
                <a:gd name="T3" fmla="*/ 11676657 h 33"/>
                <a:gd name="T4" fmla="*/ 16128999 w 45"/>
                <a:gd name="T5" fmla="*/ 1946109 h 33"/>
                <a:gd name="T6" fmla="*/ 48387003 w 45"/>
                <a:gd name="T7" fmla="*/ 0 h 33"/>
                <a:gd name="T8" fmla="*/ 69354696 w 45"/>
                <a:gd name="T9" fmla="*/ 25300818 h 33"/>
                <a:gd name="T10" fmla="*/ 70967596 w 45"/>
                <a:gd name="T11" fmla="*/ 44761905 h 33"/>
                <a:gd name="T12" fmla="*/ 62903099 w 45"/>
                <a:gd name="T13" fmla="*/ 62278289 h 33"/>
                <a:gd name="T14" fmla="*/ 0 w 45"/>
                <a:gd name="T15" fmla="*/ 11676657 h 33"/>
                <a:gd name="T16" fmla="*/ 0 w 45"/>
                <a:gd name="T17" fmla="*/ 11676657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5"/>
                <a:gd name="T28" fmla="*/ 0 h 33"/>
                <a:gd name="T29" fmla="*/ 45 w 45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5" h="33">
                  <a:moveTo>
                    <a:pt x="0" y="6"/>
                  </a:moveTo>
                  <a:lnTo>
                    <a:pt x="0" y="6"/>
                  </a:lnTo>
                  <a:lnTo>
                    <a:pt x="10" y="1"/>
                  </a:lnTo>
                  <a:lnTo>
                    <a:pt x="30" y="0"/>
                  </a:lnTo>
                  <a:lnTo>
                    <a:pt x="43" y="13"/>
                  </a:lnTo>
                  <a:lnTo>
                    <a:pt x="44" y="23"/>
                  </a:lnTo>
                  <a:lnTo>
                    <a:pt x="39" y="32"/>
                  </a:lnTo>
                  <a:lnTo>
                    <a:pt x="0" y="6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05" name="Freeform 452"/>
            <p:cNvSpPr>
              <a:spLocks/>
            </p:cNvSpPr>
            <p:nvPr/>
          </p:nvSpPr>
          <p:spPr bwMode="auto">
            <a:xfrm>
              <a:off x="2060686" y="2267911"/>
              <a:ext cx="58811" cy="39840"/>
            </a:xfrm>
            <a:custGeom>
              <a:avLst/>
              <a:gdLst>
                <a:gd name="T0" fmla="*/ 0 w 86"/>
                <a:gd name="T1" fmla="*/ 53237874 h 48"/>
                <a:gd name="T2" fmla="*/ 0 w 86"/>
                <a:gd name="T3" fmla="*/ 53237874 h 48"/>
                <a:gd name="T4" fmla="*/ 7877839 w 86"/>
                <a:gd name="T5" fmla="*/ 0 h 48"/>
                <a:gd name="T6" fmla="*/ 133927029 w 86"/>
                <a:gd name="T7" fmla="*/ 11645907 h 48"/>
                <a:gd name="T8" fmla="*/ 110292264 w 86"/>
                <a:gd name="T9" fmla="*/ 44918452 h 48"/>
                <a:gd name="T10" fmla="*/ 119746672 w 86"/>
                <a:gd name="T11" fmla="*/ 63219891 h 48"/>
                <a:gd name="T12" fmla="*/ 86658754 w 86"/>
                <a:gd name="T13" fmla="*/ 64883776 h 48"/>
                <a:gd name="T14" fmla="*/ 66175857 w 86"/>
                <a:gd name="T15" fmla="*/ 78192272 h 48"/>
                <a:gd name="T16" fmla="*/ 12605046 w 86"/>
                <a:gd name="T17" fmla="*/ 78192272 h 48"/>
                <a:gd name="T18" fmla="*/ 0 w 86"/>
                <a:gd name="T19" fmla="*/ 53237874 h 48"/>
                <a:gd name="T20" fmla="*/ 0 w 86"/>
                <a:gd name="T21" fmla="*/ 53237874 h 4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6"/>
                <a:gd name="T34" fmla="*/ 0 h 48"/>
                <a:gd name="T35" fmla="*/ 86 w 86"/>
                <a:gd name="T36" fmla="*/ 48 h 4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6" h="48">
                  <a:moveTo>
                    <a:pt x="0" y="32"/>
                  </a:moveTo>
                  <a:lnTo>
                    <a:pt x="0" y="32"/>
                  </a:lnTo>
                  <a:lnTo>
                    <a:pt x="5" y="0"/>
                  </a:lnTo>
                  <a:lnTo>
                    <a:pt x="85" y="7"/>
                  </a:lnTo>
                  <a:lnTo>
                    <a:pt x="70" y="27"/>
                  </a:lnTo>
                  <a:lnTo>
                    <a:pt x="76" y="38"/>
                  </a:lnTo>
                  <a:lnTo>
                    <a:pt x="55" y="39"/>
                  </a:lnTo>
                  <a:lnTo>
                    <a:pt x="42" y="47"/>
                  </a:lnTo>
                  <a:lnTo>
                    <a:pt x="8" y="47"/>
                  </a:lnTo>
                  <a:lnTo>
                    <a:pt x="0" y="3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06" name="Freeform 453"/>
            <p:cNvSpPr>
              <a:spLocks/>
            </p:cNvSpPr>
            <p:nvPr/>
          </p:nvSpPr>
          <p:spPr bwMode="auto">
            <a:xfrm>
              <a:off x="2007930" y="2189250"/>
              <a:ext cx="53622" cy="28602"/>
            </a:xfrm>
            <a:custGeom>
              <a:avLst/>
              <a:gdLst>
                <a:gd name="T0" fmla="*/ 0 w 79"/>
                <a:gd name="T1" fmla="*/ 25637190 h 34"/>
                <a:gd name="T2" fmla="*/ 7760624 w 79"/>
                <a:gd name="T3" fmla="*/ 47856961 h 34"/>
                <a:gd name="T4" fmla="*/ 37253235 w 79"/>
                <a:gd name="T5" fmla="*/ 56403123 h 34"/>
                <a:gd name="T6" fmla="*/ 85373103 w 79"/>
                <a:gd name="T7" fmla="*/ 34183352 h 34"/>
                <a:gd name="T8" fmla="*/ 114865707 w 79"/>
                <a:gd name="T9" fmla="*/ 39310788 h 34"/>
                <a:gd name="T10" fmla="*/ 121073955 w 79"/>
                <a:gd name="T11" fmla="*/ 17092330 h 34"/>
                <a:gd name="T12" fmla="*/ 68298222 w 79"/>
                <a:gd name="T13" fmla="*/ 11963587 h 34"/>
                <a:gd name="T14" fmla="*/ 37253235 w 79"/>
                <a:gd name="T15" fmla="*/ 0 h 34"/>
                <a:gd name="T16" fmla="*/ 1552374 w 79"/>
                <a:gd name="T17" fmla="*/ 23928480 h 34"/>
                <a:gd name="T18" fmla="*/ 0 w 79"/>
                <a:gd name="T19" fmla="*/ 25637190 h 34"/>
                <a:gd name="T20" fmla="*/ 0 w 79"/>
                <a:gd name="T21" fmla="*/ 25637190 h 3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9"/>
                <a:gd name="T34" fmla="*/ 0 h 34"/>
                <a:gd name="T35" fmla="*/ 79 w 79"/>
                <a:gd name="T36" fmla="*/ 34 h 3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9" h="34">
                  <a:moveTo>
                    <a:pt x="0" y="15"/>
                  </a:moveTo>
                  <a:lnTo>
                    <a:pt x="5" y="28"/>
                  </a:lnTo>
                  <a:lnTo>
                    <a:pt x="24" y="33"/>
                  </a:lnTo>
                  <a:lnTo>
                    <a:pt x="55" y="20"/>
                  </a:lnTo>
                  <a:lnTo>
                    <a:pt x="74" y="23"/>
                  </a:lnTo>
                  <a:lnTo>
                    <a:pt x="78" y="10"/>
                  </a:lnTo>
                  <a:lnTo>
                    <a:pt x="44" y="7"/>
                  </a:lnTo>
                  <a:lnTo>
                    <a:pt x="24" y="0"/>
                  </a:lnTo>
                  <a:lnTo>
                    <a:pt x="1" y="14"/>
                  </a:lnTo>
                  <a:lnTo>
                    <a:pt x="0" y="1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07" name="Freeform 455"/>
            <p:cNvSpPr>
              <a:spLocks/>
            </p:cNvSpPr>
            <p:nvPr/>
          </p:nvSpPr>
          <p:spPr bwMode="auto">
            <a:xfrm>
              <a:off x="2044254" y="1839885"/>
              <a:ext cx="101188" cy="188985"/>
            </a:xfrm>
            <a:custGeom>
              <a:avLst/>
              <a:gdLst>
                <a:gd name="T0" fmla="*/ 0 w 149"/>
                <a:gd name="T1" fmla="*/ 39536435 h 224"/>
                <a:gd name="T2" fmla="*/ 0 w 149"/>
                <a:gd name="T3" fmla="*/ 39536435 h 224"/>
                <a:gd name="T4" fmla="*/ 15539579 w 149"/>
                <a:gd name="T5" fmla="*/ 27504408 h 224"/>
                <a:gd name="T6" fmla="*/ 38847698 w 149"/>
                <a:gd name="T7" fmla="*/ 51569784 h 224"/>
                <a:gd name="T8" fmla="*/ 83910746 w 149"/>
                <a:gd name="T9" fmla="*/ 55007506 h 224"/>
                <a:gd name="T10" fmla="*/ 108773316 w 149"/>
                <a:gd name="T11" fmla="*/ 41256607 h 224"/>
                <a:gd name="T12" fmla="*/ 116543103 w 149"/>
                <a:gd name="T13" fmla="*/ 8595619 h 224"/>
                <a:gd name="T14" fmla="*/ 158498456 w 149"/>
                <a:gd name="T15" fmla="*/ 0 h 224"/>
                <a:gd name="T16" fmla="*/ 180253400 w 149"/>
                <a:gd name="T17" fmla="*/ 12033343 h 224"/>
                <a:gd name="T18" fmla="*/ 177144488 w 149"/>
                <a:gd name="T19" fmla="*/ 39536435 h 224"/>
                <a:gd name="T20" fmla="*/ 169375947 w 149"/>
                <a:gd name="T21" fmla="*/ 67040844 h 224"/>
                <a:gd name="T22" fmla="*/ 198899392 w 149"/>
                <a:gd name="T23" fmla="*/ 99701845 h 224"/>
                <a:gd name="T24" fmla="*/ 181806609 w 149"/>
                <a:gd name="T25" fmla="*/ 123768522 h 224"/>
                <a:gd name="T26" fmla="*/ 203561514 w 149"/>
                <a:gd name="T27" fmla="*/ 166742669 h 224"/>
                <a:gd name="T28" fmla="*/ 194238517 w 149"/>
                <a:gd name="T29" fmla="*/ 204561585 h 224"/>
                <a:gd name="T30" fmla="*/ 229977293 w 149"/>
                <a:gd name="T31" fmla="*/ 283635746 h 224"/>
                <a:gd name="T32" fmla="*/ 149174213 w 149"/>
                <a:gd name="T33" fmla="*/ 359270956 h 224"/>
                <a:gd name="T34" fmla="*/ 51278369 w 149"/>
                <a:gd name="T35" fmla="*/ 383337633 h 224"/>
                <a:gd name="T36" fmla="*/ 46617494 w 149"/>
                <a:gd name="T37" fmla="*/ 367866572 h 224"/>
                <a:gd name="T38" fmla="*/ 15539579 w 149"/>
                <a:gd name="T39" fmla="*/ 357552095 h 224"/>
                <a:gd name="T40" fmla="*/ 10877457 w 149"/>
                <a:gd name="T41" fmla="*/ 281916885 h 224"/>
                <a:gd name="T42" fmla="*/ 104111194 w 149"/>
                <a:gd name="T43" fmla="*/ 201123863 h 224"/>
                <a:gd name="T44" fmla="*/ 73033274 w 149"/>
                <a:gd name="T45" fmla="*/ 161586086 h 224"/>
                <a:gd name="T46" fmla="*/ 62155821 w 149"/>
                <a:gd name="T47" fmla="*/ 80793043 h 224"/>
                <a:gd name="T48" fmla="*/ 0 w 149"/>
                <a:gd name="T49" fmla="*/ 39536435 h 224"/>
                <a:gd name="T50" fmla="*/ 0 w 149"/>
                <a:gd name="T51" fmla="*/ 39536435 h 22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49"/>
                <a:gd name="T79" fmla="*/ 0 h 224"/>
                <a:gd name="T80" fmla="*/ 149 w 149"/>
                <a:gd name="T81" fmla="*/ 224 h 22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49" h="224">
                  <a:moveTo>
                    <a:pt x="0" y="23"/>
                  </a:moveTo>
                  <a:lnTo>
                    <a:pt x="0" y="23"/>
                  </a:lnTo>
                  <a:lnTo>
                    <a:pt x="10" y="16"/>
                  </a:lnTo>
                  <a:lnTo>
                    <a:pt x="25" y="30"/>
                  </a:lnTo>
                  <a:lnTo>
                    <a:pt x="54" y="32"/>
                  </a:lnTo>
                  <a:lnTo>
                    <a:pt x="70" y="24"/>
                  </a:lnTo>
                  <a:lnTo>
                    <a:pt x="75" y="5"/>
                  </a:lnTo>
                  <a:lnTo>
                    <a:pt x="102" y="0"/>
                  </a:lnTo>
                  <a:lnTo>
                    <a:pt x="116" y="7"/>
                  </a:lnTo>
                  <a:lnTo>
                    <a:pt x="114" y="23"/>
                  </a:lnTo>
                  <a:lnTo>
                    <a:pt x="109" y="39"/>
                  </a:lnTo>
                  <a:lnTo>
                    <a:pt x="128" y="58"/>
                  </a:lnTo>
                  <a:lnTo>
                    <a:pt x="117" y="72"/>
                  </a:lnTo>
                  <a:lnTo>
                    <a:pt x="131" y="97"/>
                  </a:lnTo>
                  <a:lnTo>
                    <a:pt x="125" y="119"/>
                  </a:lnTo>
                  <a:lnTo>
                    <a:pt x="148" y="165"/>
                  </a:lnTo>
                  <a:lnTo>
                    <a:pt x="96" y="209"/>
                  </a:lnTo>
                  <a:lnTo>
                    <a:pt x="33" y="223"/>
                  </a:lnTo>
                  <a:lnTo>
                    <a:pt x="30" y="214"/>
                  </a:lnTo>
                  <a:lnTo>
                    <a:pt x="10" y="208"/>
                  </a:lnTo>
                  <a:lnTo>
                    <a:pt x="7" y="164"/>
                  </a:lnTo>
                  <a:lnTo>
                    <a:pt x="67" y="117"/>
                  </a:lnTo>
                  <a:lnTo>
                    <a:pt x="47" y="94"/>
                  </a:lnTo>
                  <a:lnTo>
                    <a:pt x="40" y="47"/>
                  </a:lnTo>
                  <a:lnTo>
                    <a:pt x="0" y="23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08" name="Freeform 457"/>
            <p:cNvSpPr>
              <a:spLocks/>
            </p:cNvSpPr>
            <p:nvPr/>
          </p:nvSpPr>
          <p:spPr bwMode="auto">
            <a:xfrm>
              <a:off x="1909336" y="2109570"/>
              <a:ext cx="78701" cy="111348"/>
            </a:xfrm>
            <a:custGeom>
              <a:avLst/>
              <a:gdLst>
                <a:gd name="T0" fmla="*/ 0 w 119"/>
                <a:gd name="T1" fmla="*/ 91405696 h 133"/>
                <a:gd name="T2" fmla="*/ 0 w 119"/>
                <a:gd name="T3" fmla="*/ 91405696 h 133"/>
                <a:gd name="T4" fmla="*/ 0 w 119"/>
                <a:gd name="T5" fmla="*/ 128645278 h 133"/>
                <a:gd name="T6" fmla="*/ 1473755 w 119"/>
                <a:gd name="T7" fmla="*/ 145571769 h 133"/>
                <a:gd name="T8" fmla="*/ 4421266 w 119"/>
                <a:gd name="T9" fmla="*/ 164192211 h 133"/>
                <a:gd name="T10" fmla="*/ 41263940 w 119"/>
                <a:gd name="T11" fmla="*/ 181118743 h 133"/>
                <a:gd name="T12" fmla="*/ 29473892 w 119"/>
                <a:gd name="T13" fmla="*/ 218358325 h 133"/>
                <a:gd name="T14" fmla="*/ 69264067 w 119"/>
                <a:gd name="T15" fmla="*/ 223436272 h 133"/>
                <a:gd name="T16" fmla="*/ 137055594 w 119"/>
                <a:gd name="T17" fmla="*/ 221743623 h 133"/>
                <a:gd name="T18" fmla="*/ 154739438 w 119"/>
                <a:gd name="T19" fmla="*/ 186196690 h 133"/>
                <a:gd name="T20" fmla="*/ 119370536 w 119"/>
                <a:gd name="T21" fmla="*/ 140493822 h 133"/>
                <a:gd name="T22" fmla="*/ 162108250 w 119"/>
                <a:gd name="T23" fmla="*/ 115104085 h 133"/>
                <a:gd name="T24" fmla="*/ 173898288 w 119"/>
                <a:gd name="T25" fmla="*/ 123567330 h 133"/>
                <a:gd name="T26" fmla="*/ 162108250 w 119"/>
                <a:gd name="T27" fmla="*/ 33854294 h 133"/>
                <a:gd name="T28" fmla="*/ 129686820 w 119"/>
                <a:gd name="T29" fmla="*/ 11848549 h 133"/>
                <a:gd name="T30" fmla="*/ 94317918 w 119"/>
                <a:gd name="T31" fmla="*/ 27083697 h 133"/>
                <a:gd name="T32" fmla="*/ 100212937 w 119"/>
                <a:gd name="T33" fmla="*/ 16926496 h 133"/>
                <a:gd name="T34" fmla="*/ 69264067 w 119"/>
                <a:gd name="T35" fmla="*/ 0 h 133"/>
                <a:gd name="T36" fmla="*/ 53053978 w 119"/>
                <a:gd name="T37" fmla="*/ 0 h 133"/>
                <a:gd name="T38" fmla="*/ 53053978 w 119"/>
                <a:gd name="T39" fmla="*/ 49088146 h 133"/>
                <a:gd name="T40" fmla="*/ 33895156 w 119"/>
                <a:gd name="T41" fmla="*/ 35546943 h 133"/>
                <a:gd name="T42" fmla="*/ 23578873 w 119"/>
                <a:gd name="T43" fmla="*/ 50780795 h 133"/>
                <a:gd name="T44" fmla="*/ 20632577 w 119"/>
                <a:gd name="T45" fmla="*/ 81249781 h 133"/>
                <a:gd name="T46" fmla="*/ 0 w 119"/>
                <a:gd name="T47" fmla="*/ 91405696 h 133"/>
                <a:gd name="T48" fmla="*/ 0 w 119"/>
                <a:gd name="T49" fmla="*/ 91405696 h 13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19"/>
                <a:gd name="T76" fmla="*/ 0 h 133"/>
                <a:gd name="T77" fmla="*/ 119 w 119"/>
                <a:gd name="T78" fmla="*/ 133 h 13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19" h="133">
                  <a:moveTo>
                    <a:pt x="0" y="54"/>
                  </a:moveTo>
                  <a:lnTo>
                    <a:pt x="0" y="54"/>
                  </a:lnTo>
                  <a:lnTo>
                    <a:pt x="0" y="76"/>
                  </a:lnTo>
                  <a:lnTo>
                    <a:pt x="1" y="86"/>
                  </a:lnTo>
                  <a:lnTo>
                    <a:pt x="3" y="97"/>
                  </a:lnTo>
                  <a:lnTo>
                    <a:pt x="28" y="107"/>
                  </a:lnTo>
                  <a:lnTo>
                    <a:pt x="20" y="129"/>
                  </a:lnTo>
                  <a:lnTo>
                    <a:pt x="47" y="132"/>
                  </a:lnTo>
                  <a:lnTo>
                    <a:pt x="93" y="131"/>
                  </a:lnTo>
                  <a:lnTo>
                    <a:pt x="105" y="110"/>
                  </a:lnTo>
                  <a:lnTo>
                    <a:pt x="81" y="83"/>
                  </a:lnTo>
                  <a:lnTo>
                    <a:pt x="110" y="68"/>
                  </a:lnTo>
                  <a:lnTo>
                    <a:pt x="118" y="73"/>
                  </a:lnTo>
                  <a:lnTo>
                    <a:pt x="110" y="20"/>
                  </a:lnTo>
                  <a:lnTo>
                    <a:pt x="88" y="7"/>
                  </a:lnTo>
                  <a:lnTo>
                    <a:pt x="64" y="16"/>
                  </a:lnTo>
                  <a:lnTo>
                    <a:pt x="68" y="1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36" y="29"/>
                  </a:lnTo>
                  <a:lnTo>
                    <a:pt x="23" y="21"/>
                  </a:lnTo>
                  <a:lnTo>
                    <a:pt x="16" y="30"/>
                  </a:lnTo>
                  <a:lnTo>
                    <a:pt x="14" y="48"/>
                  </a:lnTo>
                  <a:lnTo>
                    <a:pt x="0" y="5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09" name="Freeform 459"/>
            <p:cNvSpPr>
              <a:spLocks/>
            </p:cNvSpPr>
            <p:nvPr/>
          </p:nvSpPr>
          <p:spPr bwMode="auto">
            <a:xfrm>
              <a:off x="2001011" y="2206618"/>
              <a:ext cx="64000" cy="39840"/>
            </a:xfrm>
            <a:custGeom>
              <a:avLst/>
              <a:gdLst>
                <a:gd name="T0" fmla="*/ 0 w 93"/>
                <a:gd name="T1" fmla="*/ 44700470 h 49"/>
                <a:gd name="T2" fmla="*/ 0 w 93"/>
                <a:gd name="T3" fmla="*/ 44700470 h 49"/>
                <a:gd name="T4" fmla="*/ 22337937 w 93"/>
                <a:gd name="T5" fmla="*/ 12771562 h 49"/>
                <a:gd name="T6" fmla="*/ 52655329 w 93"/>
                <a:gd name="T7" fmla="*/ 20754422 h 49"/>
                <a:gd name="T8" fmla="*/ 102118623 w 93"/>
                <a:gd name="T9" fmla="*/ 0 h 49"/>
                <a:gd name="T10" fmla="*/ 132434743 w 93"/>
                <a:gd name="T11" fmla="*/ 4789967 h 49"/>
                <a:gd name="T12" fmla="*/ 146795741 w 93"/>
                <a:gd name="T13" fmla="*/ 15964451 h 49"/>
                <a:gd name="T14" fmla="*/ 90949660 w 93"/>
                <a:gd name="T15" fmla="*/ 67050695 h 49"/>
                <a:gd name="T16" fmla="*/ 43081751 w 93"/>
                <a:gd name="T17" fmla="*/ 76629363 h 49"/>
                <a:gd name="T18" fmla="*/ 0 w 93"/>
                <a:gd name="T19" fmla="*/ 44700470 h 49"/>
                <a:gd name="T20" fmla="*/ 0 w 93"/>
                <a:gd name="T21" fmla="*/ 44700470 h 4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3"/>
                <a:gd name="T34" fmla="*/ 0 h 49"/>
                <a:gd name="T35" fmla="*/ 93 w 93"/>
                <a:gd name="T36" fmla="*/ 49 h 4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3" h="49">
                  <a:moveTo>
                    <a:pt x="0" y="28"/>
                  </a:moveTo>
                  <a:lnTo>
                    <a:pt x="0" y="28"/>
                  </a:lnTo>
                  <a:lnTo>
                    <a:pt x="14" y="8"/>
                  </a:lnTo>
                  <a:lnTo>
                    <a:pt x="33" y="13"/>
                  </a:lnTo>
                  <a:lnTo>
                    <a:pt x="64" y="0"/>
                  </a:lnTo>
                  <a:lnTo>
                    <a:pt x="83" y="3"/>
                  </a:lnTo>
                  <a:lnTo>
                    <a:pt x="92" y="10"/>
                  </a:lnTo>
                  <a:lnTo>
                    <a:pt x="57" y="42"/>
                  </a:lnTo>
                  <a:lnTo>
                    <a:pt x="27" y="48"/>
                  </a:lnTo>
                  <a:lnTo>
                    <a:pt x="0" y="28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10" name="Freeform 461"/>
            <p:cNvSpPr>
              <a:spLocks/>
            </p:cNvSpPr>
            <p:nvPr/>
          </p:nvSpPr>
          <p:spPr bwMode="auto">
            <a:xfrm>
              <a:off x="1905877" y="2182100"/>
              <a:ext cx="5189" cy="11237"/>
            </a:xfrm>
            <a:custGeom>
              <a:avLst/>
              <a:gdLst>
                <a:gd name="T0" fmla="*/ 0 w 8"/>
                <a:gd name="T1" fmla="*/ 19058317 h 12"/>
                <a:gd name="T2" fmla="*/ 0 w 8"/>
                <a:gd name="T3" fmla="*/ 19058317 h 12"/>
                <a:gd name="T4" fmla="*/ 7087790 w 8"/>
                <a:gd name="T5" fmla="*/ 0 h 12"/>
                <a:gd name="T6" fmla="*/ 9922669 w 8"/>
                <a:gd name="T7" fmla="*/ 23292851 h 12"/>
                <a:gd name="T8" fmla="*/ 0 w 8"/>
                <a:gd name="T9" fmla="*/ 19058317 h 12"/>
                <a:gd name="T10" fmla="*/ 0 w 8"/>
                <a:gd name="T11" fmla="*/ 19058317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12"/>
                <a:gd name="T20" fmla="*/ 8 w 8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12">
                  <a:moveTo>
                    <a:pt x="0" y="9"/>
                  </a:moveTo>
                  <a:lnTo>
                    <a:pt x="0" y="9"/>
                  </a:lnTo>
                  <a:lnTo>
                    <a:pt x="5" y="0"/>
                  </a:lnTo>
                  <a:lnTo>
                    <a:pt x="7" y="11"/>
                  </a:lnTo>
                  <a:lnTo>
                    <a:pt x="0" y="9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11" name="Freeform 462"/>
            <p:cNvSpPr>
              <a:spLocks/>
            </p:cNvSpPr>
            <p:nvPr/>
          </p:nvSpPr>
          <p:spPr bwMode="auto">
            <a:xfrm>
              <a:off x="1885985" y="2134088"/>
              <a:ext cx="34594" cy="40862"/>
            </a:xfrm>
            <a:custGeom>
              <a:avLst/>
              <a:gdLst>
                <a:gd name="T0" fmla="*/ 0 w 50"/>
                <a:gd name="T1" fmla="*/ 62062469 h 47"/>
                <a:gd name="T2" fmla="*/ 0 w 50"/>
                <a:gd name="T3" fmla="*/ 62062469 h 47"/>
                <a:gd name="T4" fmla="*/ 30645101 w 50"/>
                <a:gd name="T5" fmla="*/ 52936036 h 47"/>
                <a:gd name="T6" fmla="*/ 14516101 w 50"/>
                <a:gd name="T7" fmla="*/ 41982954 h 47"/>
                <a:gd name="T8" fmla="*/ 29032201 w 50"/>
                <a:gd name="T9" fmla="*/ 12777012 h 47"/>
                <a:gd name="T10" fmla="*/ 41935407 w 50"/>
                <a:gd name="T11" fmla="*/ 32856521 h 47"/>
                <a:gd name="T12" fmla="*/ 41935407 w 50"/>
                <a:gd name="T13" fmla="*/ 0 h 47"/>
                <a:gd name="T14" fmla="*/ 79032096 w 50"/>
                <a:gd name="T15" fmla="*/ 0 h 47"/>
                <a:gd name="T16" fmla="*/ 75806297 w 50"/>
                <a:gd name="T17" fmla="*/ 32856521 h 47"/>
                <a:gd name="T18" fmla="*/ 53225704 w 50"/>
                <a:gd name="T19" fmla="*/ 43809592 h 47"/>
                <a:gd name="T20" fmla="*/ 53225704 w 50"/>
                <a:gd name="T21" fmla="*/ 83967260 h 47"/>
                <a:gd name="T22" fmla="*/ 32258000 w 50"/>
                <a:gd name="T23" fmla="*/ 60237182 h 47"/>
                <a:gd name="T24" fmla="*/ 0 w 50"/>
                <a:gd name="T25" fmla="*/ 62062469 h 47"/>
                <a:gd name="T26" fmla="*/ 0 w 50"/>
                <a:gd name="T27" fmla="*/ 62062469 h 4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0"/>
                <a:gd name="T43" fmla="*/ 0 h 47"/>
                <a:gd name="T44" fmla="*/ 50 w 50"/>
                <a:gd name="T45" fmla="*/ 47 h 4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0" h="47">
                  <a:moveTo>
                    <a:pt x="0" y="34"/>
                  </a:moveTo>
                  <a:lnTo>
                    <a:pt x="0" y="34"/>
                  </a:lnTo>
                  <a:lnTo>
                    <a:pt x="19" y="29"/>
                  </a:lnTo>
                  <a:lnTo>
                    <a:pt x="9" y="23"/>
                  </a:lnTo>
                  <a:lnTo>
                    <a:pt x="18" y="7"/>
                  </a:lnTo>
                  <a:lnTo>
                    <a:pt x="26" y="18"/>
                  </a:lnTo>
                  <a:lnTo>
                    <a:pt x="26" y="0"/>
                  </a:lnTo>
                  <a:lnTo>
                    <a:pt x="49" y="0"/>
                  </a:lnTo>
                  <a:lnTo>
                    <a:pt x="47" y="18"/>
                  </a:lnTo>
                  <a:lnTo>
                    <a:pt x="33" y="24"/>
                  </a:lnTo>
                  <a:lnTo>
                    <a:pt x="33" y="46"/>
                  </a:lnTo>
                  <a:lnTo>
                    <a:pt x="20" y="33"/>
                  </a:lnTo>
                  <a:lnTo>
                    <a:pt x="0" y="34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12" name="Freeform 463"/>
            <p:cNvSpPr>
              <a:spLocks/>
            </p:cNvSpPr>
            <p:nvPr/>
          </p:nvSpPr>
          <p:spPr bwMode="auto">
            <a:xfrm>
              <a:off x="1898957" y="1818432"/>
              <a:ext cx="240430" cy="239040"/>
            </a:xfrm>
            <a:custGeom>
              <a:avLst/>
              <a:gdLst>
                <a:gd name="T0" fmla="*/ 0 w 354"/>
                <a:gd name="T1" fmla="*/ 360167831 h 285"/>
                <a:gd name="T2" fmla="*/ 51288450 w 354"/>
                <a:gd name="T3" fmla="*/ 366963865 h 285"/>
                <a:gd name="T4" fmla="*/ 1554611 w 354"/>
                <a:gd name="T5" fmla="*/ 389049022 h 285"/>
                <a:gd name="T6" fmla="*/ 9325172 w 354"/>
                <a:gd name="T7" fmla="*/ 423027891 h 285"/>
                <a:gd name="T8" fmla="*/ 6217197 w 354"/>
                <a:gd name="T9" fmla="*/ 436618657 h 285"/>
                <a:gd name="T10" fmla="*/ 13987759 w 354"/>
                <a:gd name="T11" fmla="*/ 468897865 h 285"/>
                <a:gd name="T12" fmla="*/ 108795341 w 354"/>
                <a:gd name="T13" fmla="*/ 451909083 h 285"/>
                <a:gd name="T14" fmla="*/ 130553653 w 354"/>
                <a:gd name="T15" fmla="*/ 451909083 h 285"/>
                <a:gd name="T16" fmla="*/ 150758602 w 354"/>
                <a:gd name="T17" fmla="*/ 385652309 h 285"/>
                <a:gd name="T18" fmla="*/ 150758602 w 354"/>
                <a:gd name="T19" fmla="*/ 358469474 h 285"/>
                <a:gd name="T20" fmla="*/ 191168538 w 354"/>
                <a:gd name="T21" fmla="*/ 273524176 h 285"/>
                <a:gd name="T22" fmla="*/ 202048317 w 354"/>
                <a:gd name="T23" fmla="*/ 200471367 h 285"/>
                <a:gd name="T24" fmla="*/ 245566189 w 354"/>
                <a:gd name="T25" fmla="*/ 130815232 h 285"/>
                <a:gd name="T26" fmla="*/ 279758891 w 354"/>
                <a:gd name="T27" fmla="*/ 105332058 h 285"/>
                <a:gd name="T28" fmla="*/ 320167542 w 354"/>
                <a:gd name="T29" fmla="*/ 83246880 h 285"/>
                <a:gd name="T30" fmla="*/ 345035153 w 354"/>
                <a:gd name="T31" fmla="*/ 71354472 h 285"/>
                <a:gd name="T32" fmla="*/ 413420557 w 354"/>
                <a:gd name="T33" fmla="*/ 98536023 h 285"/>
                <a:gd name="T34" fmla="*/ 446058649 w 354"/>
                <a:gd name="T35" fmla="*/ 52666029 h 285"/>
                <a:gd name="T36" fmla="*/ 509781469 w 354"/>
                <a:gd name="T37" fmla="*/ 56064046 h 285"/>
                <a:gd name="T38" fmla="*/ 547083392 w 354"/>
                <a:gd name="T39" fmla="*/ 52666029 h 285"/>
                <a:gd name="T40" fmla="*/ 526878443 w 354"/>
                <a:gd name="T41" fmla="*/ 50967672 h 285"/>
                <a:gd name="T42" fmla="*/ 548636756 w 354"/>
                <a:gd name="T43" fmla="*/ 27182845 h 285"/>
                <a:gd name="T44" fmla="*/ 484913936 w 354"/>
                <a:gd name="T45" fmla="*/ 27182845 h 285"/>
                <a:gd name="T46" fmla="*/ 477143377 w 354"/>
                <a:gd name="T47" fmla="*/ 0 h 285"/>
                <a:gd name="T48" fmla="*/ 458493039 w 354"/>
                <a:gd name="T49" fmla="*/ 28881201 h 285"/>
                <a:gd name="T50" fmla="*/ 422745726 w 354"/>
                <a:gd name="T51" fmla="*/ 44171637 h 285"/>
                <a:gd name="T52" fmla="*/ 422745726 w 354"/>
                <a:gd name="T53" fmla="*/ 5096375 h 285"/>
                <a:gd name="T54" fmla="*/ 349697737 w 354"/>
                <a:gd name="T55" fmla="*/ 32279219 h 285"/>
                <a:gd name="T56" fmla="*/ 345035153 w 354"/>
                <a:gd name="T57" fmla="*/ 44171637 h 285"/>
                <a:gd name="T58" fmla="*/ 323276762 w 354"/>
                <a:gd name="T59" fmla="*/ 49268012 h 285"/>
                <a:gd name="T60" fmla="*/ 298409229 w 354"/>
                <a:gd name="T61" fmla="*/ 54364386 h 285"/>
                <a:gd name="T62" fmla="*/ 276649670 w 354"/>
                <a:gd name="T63" fmla="*/ 67956455 h 285"/>
                <a:gd name="T64" fmla="*/ 244011578 w 354"/>
                <a:gd name="T65" fmla="*/ 107031718 h 285"/>
                <a:gd name="T66" fmla="*/ 223806630 w 354"/>
                <a:gd name="T67" fmla="*/ 122320840 h 285"/>
                <a:gd name="T68" fmla="*/ 230023825 w 354"/>
                <a:gd name="T69" fmla="*/ 142707640 h 285"/>
                <a:gd name="T70" fmla="*/ 155421186 w 354"/>
                <a:gd name="T71" fmla="*/ 232750576 h 285"/>
                <a:gd name="T72" fmla="*/ 108795341 w 354"/>
                <a:gd name="T73" fmla="*/ 293910976 h 285"/>
                <a:gd name="T74" fmla="*/ 76155983 w 354"/>
                <a:gd name="T75" fmla="*/ 299007350 h 285"/>
                <a:gd name="T76" fmla="*/ 51288450 w 354"/>
                <a:gd name="T77" fmla="*/ 329588201 h 285"/>
                <a:gd name="T78" fmla="*/ 31084738 w 354"/>
                <a:gd name="T79" fmla="*/ 344877405 h 285"/>
                <a:gd name="T80" fmla="*/ 29530127 w 354"/>
                <a:gd name="T81" fmla="*/ 351673440 h 285"/>
                <a:gd name="T82" fmla="*/ 0 w 354"/>
                <a:gd name="T83" fmla="*/ 360167831 h 28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54"/>
                <a:gd name="T127" fmla="*/ 0 h 285"/>
                <a:gd name="T128" fmla="*/ 354 w 354"/>
                <a:gd name="T129" fmla="*/ 285 h 28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54" h="285">
                  <a:moveTo>
                    <a:pt x="0" y="212"/>
                  </a:moveTo>
                  <a:lnTo>
                    <a:pt x="0" y="212"/>
                  </a:lnTo>
                  <a:lnTo>
                    <a:pt x="1" y="224"/>
                  </a:lnTo>
                  <a:lnTo>
                    <a:pt x="33" y="216"/>
                  </a:lnTo>
                  <a:lnTo>
                    <a:pt x="34" y="221"/>
                  </a:lnTo>
                  <a:lnTo>
                    <a:pt x="1" y="229"/>
                  </a:lnTo>
                  <a:lnTo>
                    <a:pt x="9" y="234"/>
                  </a:lnTo>
                  <a:lnTo>
                    <a:pt x="6" y="249"/>
                  </a:lnTo>
                  <a:lnTo>
                    <a:pt x="28" y="236"/>
                  </a:lnTo>
                  <a:lnTo>
                    <a:pt x="4" y="257"/>
                  </a:lnTo>
                  <a:lnTo>
                    <a:pt x="18" y="257"/>
                  </a:lnTo>
                  <a:lnTo>
                    <a:pt x="9" y="276"/>
                  </a:lnTo>
                  <a:lnTo>
                    <a:pt x="43" y="284"/>
                  </a:lnTo>
                  <a:lnTo>
                    <a:pt x="70" y="266"/>
                  </a:lnTo>
                  <a:lnTo>
                    <a:pt x="76" y="249"/>
                  </a:lnTo>
                  <a:lnTo>
                    <a:pt x="84" y="266"/>
                  </a:lnTo>
                  <a:lnTo>
                    <a:pt x="100" y="245"/>
                  </a:lnTo>
                  <a:lnTo>
                    <a:pt x="97" y="227"/>
                  </a:lnTo>
                  <a:lnTo>
                    <a:pt x="104" y="220"/>
                  </a:lnTo>
                  <a:lnTo>
                    <a:pt x="97" y="211"/>
                  </a:lnTo>
                  <a:lnTo>
                    <a:pt x="98" y="171"/>
                  </a:lnTo>
                  <a:lnTo>
                    <a:pt x="123" y="161"/>
                  </a:lnTo>
                  <a:lnTo>
                    <a:pt x="118" y="149"/>
                  </a:lnTo>
                  <a:lnTo>
                    <a:pt x="130" y="118"/>
                  </a:lnTo>
                  <a:lnTo>
                    <a:pt x="153" y="95"/>
                  </a:lnTo>
                  <a:lnTo>
                    <a:pt x="158" y="77"/>
                  </a:lnTo>
                  <a:lnTo>
                    <a:pt x="175" y="73"/>
                  </a:lnTo>
                  <a:lnTo>
                    <a:pt x="180" y="62"/>
                  </a:lnTo>
                  <a:lnTo>
                    <a:pt x="205" y="64"/>
                  </a:lnTo>
                  <a:lnTo>
                    <a:pt x="206" y="49"/>
                  </a:lnTo>
                  <a:lnTo>
                    <a:pt x="212" y="49"/>
                  </a:lnTo>
                  <a:lnTo>
                    <a:pt x="222" y="42"/>
                  </a:lnTo>
                  <a:lnTo>
                    <a:pt x="237" y="56"/>
                  </a:lnTo>
                  <a:lnTo>
                    <a:pt x="266" y="58"/>
                  </a:lnTo>
                  <a:lnTo>
                    <a:pt x="282" y="50"/>
                  </a:lnTo>
                  <a:lnTo>
                    <a:pt x="287" y="31"/>
                  </a:lnTo>
                  <a:lnTo>
                    <a:pt x="314" y="26"/>
                  </a:lnTo>
                  <a:lnTo>
                    <a:pt x="328" y="33"/>
                  </a:lnTo>
                  <a:lnTo>
                    <a:pt x="326" y="49"/>
                  </a:lnTo>
                  <a:lnTo>
                    <a:pt x="352" y="31"/>
                  </a:lnTo>
                  <a:lnTo>
                    <a:pt x="335" y="34"/>
                  </a:lnTo>
                  <a:lnTo>
                    <a:pt x="339" y="30"/>
                  </a:lnTo>
                  <a:lnTo>
                    <a:pt x="322" y="25"/>
                  </a:lnTo>
                  <a:lnTo>
                    <a:pt x="353" y="16"/>
                  </a:lnTo>
                  <a:lnTo>
                    <a:pt x="328" y="5"/>
                  </a:lnTo>
                  <a:lnTo>
                    <a:pt x="312" y="16"/>
                  </a:lnTo>
                  <a:lnTo>
                    <a:pt x="320" y="2"/>
                  </a:lnTo>
                  <a:lnTo>
                    <a:pt x="307" y="0"/>
                  </a:lnTo>
                  <a:lnTo>
                    <a:pt x="299" y="16"/>
                  </a:lnTo>
                  <a:lnTo>
                    <a:pt x="295" y="17"/>
                  </a:lnTo>
                  <a:lnTo>
                    <a:pt x="295" y="4"/>
                  </a:lnTo>
                  <a:lnTo>
                    <a:pt x="272" y="26"/>
                  </a:lnTo>
                  <a:lnTo>
                    <a:pt x="284" y="6"/>
                  </a:lnTo>
                  <a:lnTo>
                    <a:pt x="272" y="3"/>
                  </a:lnTo>
                  <a:lnTo>
                    <a:pt x="248" y="27"/>
                  </a:lnTo>
                  <a:lnTo>
                    <a:pt x="225" y="19"/>
                  </a:lnTo>
                  <a:lnTo>
                    <a:pt x="231" y="33"/>
                  </a:lnTo>
                  <a:lnTo>
                    <a:pt x="222" y="26"/>
                  </a:lnTo>
                  <a:lnTo>
                    <a:pt x="206" y="43"/>
                  </a:lnTo>
                  <a:lnTo>
                    <a:pt x="208" y="29"/>
                  </a:lnTo>
                  <a:lnTo>
                    <a:pt x="199" y="41"/>
                  </a:lnTo>
                  <a:lnTo>
                    <a:pt x="192" y="32"/>
                  </a:lnTo>
                  <a:lnTo>
                    <a:pt x="197" y="45"/>
                  </a:lnTo>
                  <a:lnTo>
                    <a:pt x="178" y="40"/>
                  </a:lnTo>
                  <a:lnTo>
                    <a:pt x="173" y="56"/>
                  </a:lnTo>
                  <a:lnTo>
                    <a:pt x="157" y="63"/>
                  </a:lnTo>
                  <a:lnTo>
                    <a:pt x="172" y="64"/>
                  </a:lnTo>
                  <a:lnTo>
                    <a:pt x="144" y="72"/>
                  </a:lnTo>
                  <a:lnTo>
                    <a:pt x="139" y="84"/>
                  </a:lnTo>
                  <a:lnTo>
                    <a:pt x="148" y="84"/>
                  </a:lnTo>
                  <a:lnTo>
                    <a:pt x="113" y="104"/>
                  </a:lnTo>
                  <a:lnTo>
                    <a:pt x="100" y="137"/>
                  </a:lnTo>
                  <a:lnTo>
                    <a:pt x="63" y="166"/>
                  </a:lnTo>
                  <a:lnTo>
                    <a:pt x="70" y="173"/>
                  </a:lnTo>
                  <a:lnTo>
                    <a:pt x="86" y="168"/>
                  </a:lnTo>
                  <a:lnTo>
                    <a:pt x="49" y="176"/>
                  </a:lnTo>
                  <a:lnTo>
                    <a:pt x="28" y="188"/>
                  </a:lnTo>
                  <a:lnTo>
                    <a:pt x="33" y="194"/>
                  </a:lnTo>
                  <a:lnTo>
                    <a:pt x="19" y="194"/>
                  </a:lnTo>
                  <a:lnTo>
                    <a:pt x="20" y="203"/>
                  </a:lnTo>
                  <a:lnTo>
                    <a:pt x="2" y="203"/>
                  </a:lnTo>
                  <a:lnTo>
                    <a:pt x="19" y="207"/>
                  </a:lnTo>
                  <a:lnTo>
                    <a:pt x="0" y="212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13" name="Freeform 464"/>
            <p:cNvSpPr>
              <a:spLocks/>
            </p:cNvSpPr>
            <p:nvPr/>
          </p:nvSpPr>
          <p:spPr bwMode="auto">
            <a:xfrm>
              <a:off x="1983714" y="2111616"/>
              <a:ext cx="92540" cy="88875"/>
            </a:xfrm>
            <a:custGeom>
              <a:avLst/>
              <a:gdLst>
                <a:gd name="T0" fmla="*/ 0 w 137"/>
                <a:gd name="T1" fmla="*/ 32364034 h 103"/>
                <a:gd name="T2" fmla="*/ 0 w 137"/>
                <a:gd name="T3" fmla="*/ 32364034 h 103"/>
                <a:gd name="T4" fmla="*/ 12298256 w 137"/>
                <a:gd name="T5" fmla="*/ 129457475 h 103"/>
                <a:gd name="T6" fmla="*/ 122981312 w 137"/>
                <a:gd name="T7" fmla="*/ 178003552 h 103"/>
                <a:gd name="T8" fmla="*/ 175249229 w 137"/>
                <a:gd name="T9" fmla="*/ 183398003 h 103"/>
                <a:gd name="T10" fmla="*/ 209069110 w 137"/>
                <a:gd name="T11" fmla="*/ 134851926 h 103"/>
                <a:gd name="T12" fmla="*/ 192159789 w 137"/>
                <a:gd name="T13" fmla="*/ 79113269 h 103"/>
                <a:gd name="T14" fmla="*/ 204458040 w 137"/>
                <a:gd name="T15" fmla="*/ 66526217 h 103"/>
                <a:gd name="T16" fmla="*/ 196770858 w 137"/>
                <a:gd name="T17" fmla="*/ 23374623 h 103"/>
                <a:gd name="T18" fmla="*/ 116832806 w 137"/>
                <a:gd name="T19" fmla="*/ 8990754 h 103"/>
                <a:gd name="T20" fmla="*/ 66102345 w 137"/>
                <a:gd name="T21" fmla="*/ 0 h 103"/>
                <a:gd name="T22" fmla="*/ 0 w 137"/>
                <a:gd name="T23" fmla="*/ 32364034 h 103"/>
                <a:gd name="T24" fmla="*/ 0 w 137"/>
                <a:gd name="T25" fmla="*/ 32364034 h 10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7"/>
                <a:gd name="T40" fmla="*/ 0 h 103"/>
                <a:gd name="T41" fmla="*/ 137 w 137"/>
                <a:gd name="T42" fmla="*/ 103 h 10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7" h="103">
                  <a:moveTo>
                    <a:pt x="0" y="18"/>
                  </a:moveTo>
                  <a:lnTo>
                    <a:pt x="0" y="18"/>
                  </a:lnTo>
                  <a:lnTo>
                    <a:pt x="8" y="72"/>
                  </a:lnTo>
                  <a:lnTo>
                    <a:pt x="80" y="99"/>
                  </a:lnTo>
                  <a:lnTo>
                    <a:pt x="114" y="102"/>
                  </a:lnTo>
                  <a:lnTo>
                    <a:pt x="136" y="75"/>
                  </a:lnTo>
                  <a:lnTo>
                    <a:pt x="125" y="44"/>
                  </a:lnTo>
                  <a:lnTo>
                    <a:pt x="133" y="37"/>
                  </a:lnTo>
                  <a:lnTo>
                    <a:pt x="128" y="13"/>
                  </a:lnTo>
                  <a:lnTo>
                    <a:pt x="76" y="5"/>
                  </a:lnTo>
                  <a:lnTo>
                    <a:pt x="43" y="0"/>
                  </a:lnTo>
                  <a:lnTo>
                    <a:pt x="0" y="18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14" name="Freeform 465"/>
            <p:cNvSpPr>
              <a:spLocks/>
            </p:cNvSpPr>
            <p:nvPr/>
          </p:nvSpPr>
          <p:spPr bwMode="auto">
            <a:xfrm>
              <a:off x="1768364" y="2300600"/>
              <a:ext cx="29406" cy="64356"/>
            </a:xfrm>
            <a:custGeom>
              <a:avLst/>
              <a:gdLst>
                <a:gd name="T0" fmla="*/ 0 w 44"/>
                <a:gd name="T1" fmla="*/ 82664452 h 77"/>
                <a:gd name="T2" fmla="*/ 0 w 44"/>
                <a:gd name="T3" fmla="*/ 82664452 h 77"/>
                <a:gd name="T4" fmla="*/ 10533713 w 44"/>
                <a:gd name="T5" fmla="*/ 0 h 77"/>
                <a:gd name="T6" fmla="*/ 64706208 w 44"/>
                <a:gd name="T7" fmla="*/ 5061646 h 77"/>
                <a:gd name="T8" fmla="*/ 40629686 w 44"/>
                <a:gd name="T9" fmla="*/ 59046043 h 77"/>
                <a:gd name="T10" fmla="*/ 40629686 w 44"/>
                <a:gd name="T11" fmla="*/ 124839645 h 77"/>
                <a:gd name="T12" fmla="*/ 9028545 w 44"/>
                <a:gd name="T13" fmla="*/ 128214075 h 77"/>
                <a:gd name="T14" fmla="*/ 13542818 w 44"/>
                <a:gd name="T15" fmla="*/ 87726116 h 77"/>
                <a:gd name="T16" fmla="*/ 0 w 44"/>
                <a:gd name="T17" fmla="*/ 82664452 h 77"/>
                <a:gd name="T18" fmla="*/ 0 w 44"/>
                <a:gd name="T19" fmla="*/ 82664452 h 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77"/>
                <a:gd name="T32" fmla="*/ 44 w 44"/>
                <a:gd name="T33" fmla="*/ 77 h 7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77">
                  <a:moveTo>
                    <a:pt x="0" y="49"/>
                  </a:moveTo>
                  <a:lnTo>
                    <a:pt x="0" y="49"/>
                  </a:lnTo>
                  <a:lnTo>
                    <a:pt x="7" y="0"/>
                  </a:lnTo>
                  <a:lnTo>
                    <a:pt x="43" y="3"/>
                  </a:lnTo>
                  <a:lnTo>
                    <a:pt x="27" y="35"/>
                  </a:lnTo>
                  <a:lnTo>
                    <a:pt x="27" y="74"/>
                  </a:lnTo>
                  <a:lnTo>
                    <a:pt x="6" y="76"/>
                  </a:lnTo>
                  <a:lnTo>
                    <a:pt x="9" y="52"/>
                  </a:lnTo>
                  <a:lnTo>
                    <a:pt x="0" y="49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15" name="Freeform 466"/>
            <p:cNvSpPr>
              <a:spLocks/>
            </p:cNvSpPr>
            <p:nvPr/>
          </p:nvSpPr>
          <p:spPr bwMode="auto">
            <a:xfrm>
              <a:off x="2039929" y="2210703"/>
              <a:ext cx="88216" cy="64356"/>
            </a:xfrm>
            <a:custGeom>
              <a:avLst/>
              <a:gdLst>
                <a:gd name="T0" fmla="*/ 0 w 130"/>
                <a:gd name="T1" fmla="*/ 62420472 h 77"/>
                <a:gd name="T2" fmla="*/ 0 w 130"/>
                <a:gd name="T3" fmla="*/ 62420472 h 77"/>
                <a:gd name="T4" fmla="*/ 54300920 w 130"/>
                <a:gd name="T5" fmla="*/ 116404870 h 77"/>
                <a:gd name="T6" fmla="*/ 178417678 w 130"/>
                <a:gd name="T7" fmla="*/ 128214075 h 77"/>
                <a:gd name="T8" fmla="*/ 200138038 w 130"/>
                <a:gd name="T9" fmla="*/ 82664452 h 77"/>
                <a:gd name="T10" fmla="*/ 169109486 w 130"/>
                <a:gd name="T11" fmla="*/ 80977237 h 77"/>
                <a:gd name="T12" fmla="*/ 166006755 w 130"/>
                <a:gd name="T13" fmla="*/ 42175184 h 77"/>
                <a:gd name="T14" fmla="*/ 138079649 w 130"/>
                <a:gd name="T15" fmla="*/ 0 h 77"/>
                <a:gd name="T16" fmla="*/ 54300920 w 130"/>
                <a:gd name="T17" fmla="*/ 8434777 h 77"/>
                <a:gd name="T18" fmla="*/ 0 w 130"/>
                <a:gd name="T19" fmla="*/ 62420472 h 77"/>
                <a:gd name="T20" fmla="*/ 0 w 130"/>
                <a:gd name="T21" fmla="*/ 62420472 h 7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0"/>
                <a:gd name="T34" fmla="*/ 0 h 77"/>
                <a:gd name="T35" fmla="*/ 130 w 130"/>
                <a:gd name="T36" fmla="*/ 77 h 7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0" h="77">
                  <a:moveTo>
                    <a:pt x="0" y="37"/>
                  </a:moveTo>
                  <a:lnTo>
                    <a:pt x="0" y="37"/>
                  </a:lnTo>
                  <a:lnTo>
                    <a:pt x="35" y="69"/>
                  </a:lnTo>
                  <a:lnTo>
                    <a:pt x="115" y="76"/>
                  </a:lnTo>
                  <a:lnTo>
                    <a:pt x="129" y="49"/>
                  </a:lnTo>
                  <a:lnTo>
                    <a:pt x="109" y="48"/>
                  </a:lnTo>
                  <a:lnTo>
                    <a:pt x="107" y="25"/>
                  </a:lnTo>
                  <a:lnTo>
                    <a:pt x="89" y="0"/>
                  </a:lnTo>
                  <a:lnTo>
                    <a:pt x="35" y="5"/>
                  </a:lnTo>
                  <a:lnTo>
                    <a:pt x="0" y="37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16" name="Freeform 467"/>
            <p:cNvSpPr>
              <a:spLocks/>
            </p:cNvSpPr>
            <p:nvPr/>
          </p:nvSpPr>
          <p:spPr bwMode="auto">
            <a:xfrm>
              <a:off x="1769229" y="2275061"/>
              <a:ext cx="114161" cy="102154"/>
            </a:xfrm>
            <a:custGeom>
              <a:avLst/>
              <a:gdLst>
                <a:gd name="T0" fmla="*/ 0 w 168"/>
                <a:gd name="T1" fmla="*/ 16931599 h 122"/>
                <a:gd name="T2" fmla="*/ 0 w 168"/>
                <a:gd name="T3" fmla="*/ 16931599 h 122"/>
                <a:gd name="T4" fmla="*/ 7779543 w 168"/>
                <a:gd name="T5" fmla="*/ 50796104 h 122"/>
                <a:gd name="T6" fmla="*/ 63788014 w 168"/>
                <a:gd name="T7" fmla="*/ 55876103 h 122"/>
                <a:gd name="T8" fmla="*/ 38895220 w 168"/>
                <a:gd name="T9" fmla="*/ 110058005 h 122"/>
                <a:gd name="T10" fmla="*/ 38895220 w 168"/>
                <a:gd name="T11" fmla="*/ 176092824 h 122"/>
                <a:gd name="T12" fmla="*/ 77790439 w 168"/>
                <a:gd name="T13" fmla="*/ 204877315 h 122"/>
                <a:gd name="T14" fmla="*/ 154025470 w 168"/>
                <a:gd name="T15" fmla="*/ 186251520 h 122"/>
                <a:gd name="T16" fmla="*/ 197588194 w 168"/>
                <a:gd name="T17" fmla="*/ 137149597 h 122"/>
                <a:gd name="T18" fmla="*/ 188253243 w 168"/>
                <a:gd name="T19" fmla="*/ 116830903 h 122"/>
                <a:gd name="T20" fmla="*/ 211590619 w 168"/>
                <a:gd name="T21" fmla="*/ 79580595 h 122"/>
                <a:gd name="T22" fmla="*/ 259820779 w 168"/>
                <a:gd name="T23" fmla="*/ 52489003 h 122"/>
                <a:gd name="T24" fmla="*/ 259820779 w 168"/>
                <a:gd name="T25" fmla="*/ 35557399 h 122"/>
                <a:gd name="T26" fmla="*/ 228703863 w 168"/>
                <a:gd name="T27" fmla="*/ 32170299 h 122"/>
                <a:gd name="T28" fmla="*/ 222480978 w 168"/>
                <a:gd name="T29" fmla="*/ 28784501 h 122"/>
                <a:gd name="T30" fmla="*/ 155580879 w 168"/>
                <a:gd name="T31" fmla="*/ 8465800 h 122"/>
                <a:gd name="T32" fmla="*/ 21780729 w 168"/>
                <a:gd name="T33" fmla="*/ 0 h 122"/>
                <a:gd name="T34" fmla="*/ 0 w 168"/>
                <a:gd name="T35" fmla="*/ 16931599 h 122"/>
                <a:gd name="T36" fmla="*/ 0 w 168"/>
                <a:gd name="T37" fmla="*/ 16931599 h 12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68"/>
                <a:gd name="T58" fmla="*/ 0 h 122"/>
                <a:gd name="T59" fmla="*/ 168 w 168"/>
                <a:gd name="T60" fmla="*/ 122 h 12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68" h="122">
                  <a:moveTo>
                    <a:pt x="0" y="10"/>
                  </a:moveTo>
                  <a:lnTo>
                    <a:pt x="0" y="10"/>
                  </a:lnTo>
                  <a:lnTo>
                    <a:pt x="5" y="30"/>
                  </a:lnTo>
                  <a:lnTo>
                    <a:pt x="41" y="33"/>
                  </a:lnTo>
                  <a:lnTo>
                    <a:pt x="25" y="65"/>
                  </a:lnTo>
                  <a:lnTo>
                    <a:pt x="25" y="104"/>
                  </a:lnTo>
                  <a:lnTo>
                    <a:pt x="50" y="121"/>
                  </a:lnTo>
                  <a:lnTo>
                    <a:pt x="99" y="110"/>
                  </a:lnTo>
                  <a:lnTo>
                    <a:pt x="127" y="81"/>
                  </a:lnTo>
                  <a:lnTo>
                    <a:pt x="121" y="69"/>
                  </a:lnTo>
                  <a:lnTo>
                    <a:pt x="136" y="47"/>
                  </a:lnTo>
                  <a:lnTo>
                    <a:pt x="167" y="31"/>
                  </a:lnTo>
                  <a:lnTo>
                    <a:pt x="167" y="21"/>
                  </a:lnTo>
                  <a:lnTo>
                    <a:pt x="147" y="19"/>
                  </a:lnTo>
                  <a:lnTo>
                    <a:pt x="143" y="17"/>
                  </a:lnTo>
                  <a:lnTo>
                    <a:pt x="100" y="5"/>
                  </a:lnTo>
                  <a:lnTo>
                    <a:pt x="14" y="0"/>
                  </a:lnTo>
                  <a:lnTo>
                    <a:pt x="0" y="10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17" name="Freeform 468"/>
            <p:cNvSpPr>
              <a:spLocks/>
            </p:cNvSpPr>
            <p:nvPr/>
          </p:nvSpPr>
          <p:spPr bwMode="auto">
            <a:xfrm>
              <a:off x="1956904" y="1859295"/>
              <a:ext cx="119350" cy="242104"/>
            </a:xfrm>
            <a:custGeom>
              <a:avLst/>
              <a:gdLst>
                <a:gd name="T0" fmla="*/ 0 w 176"/>
                <a:gd name="T1" fmla="*/ 367778835 h 289"/>
                <a:gd name="T2" fmla="*/ 0 w 176"/>
                <a:gd name="T3" fmla="*/ 367778835 h 289"/>
                <a:gd name="T4" fmla="*/ 10845458 w 176"/>
                <a:gd name="T5" fmla="*/ 423707939 h 289"/>
                <a:gd name="T6" fmla="*/ 34086076 w 176"/>
                <a:gd name="T7" fmla="*/ 449130614 h 289"/>
                <a:gd name="T8" fmla="*/ 32537615 w 176"/>
                <a:gd name="T9" fmla="*/ 488112135 h 289"/>
                <a:gd name="T10" fmla="*/ 99161316 w 176"/>
                <a:gd name="T11" fmla="*/ 462689460 h 289"/>
                <a:gd name="T12" fmla="*/ 116204349 w 176"/>
                <a:gd name="T13" fmla="*/ 384727719 h 289"/>
                <a:gd name="T14" fmla="*/ 102259483 w 176"/>
                <a:gd name="T15" fmla="*/ 383032700 h 289"/>
                <a:gd name="T16" fmla="*/ 151840122 w 176"/>
                <a:gd name="T17" fmla="*/ 359305044 h 289"/>
                <a:gd name="T18" fmla="*/ 105358896 w 176"/>
                <a:gd name="T19" fmla="*/ 352524970 h 289"/>
                <a:gd name="T20" fmla="*/ 140994668 w 176"/>
                <a:gd name="T21" fmla="*/ 359305044 h 289"/>
                <a:gd name="T22" fmla="*/ 159587408 w 176"/>
                <a:gd name="T23" fmla="*/ 338967344 h 289"/>
                <a:gd name="T24" fmla="*/ 131697676 w 176"/>
                <a:gd name="T25" fmla="*/ 313544669 h 289"/>
                <a:gd name="T26" fmla="*/ 103809190 w 176"/>
                <a:gd name="T27" fmla="*/ 330492251 h 289"/>
                <a:gd name="T28" fmla="*/ 127049803 w 176"/>
                <a:gd name="T29" fmla="*/ 315239687 h 289"/>
                <a:gd name="T30" fmla="*/ 127049803 w 176"/>
                <a:gd name="T31" fmla="*/ 245750435 h 289"/>
                <a:gd name="T32" fmla="*/ 218463833 w 176"/>
                <a:gd name="T33" fmla="*/ 177957503 h 289"/>
                <a:gd name="T34" fmla="*/ 212266253 w 176"/>
                <a:gd name="T35" fmla="*/ 164398616 h 289"/>
                <a:gd name="T36" fmla="*/ 227759580 w 176"/>
                <a:gd name="T37" fmla="*/ 130502150 h 289"/>
                <a:gd name="T38" fmla="*/ 271142639 w 176"/>
                <a:gd name="T39" fmla="*/ 120333341 h 289"/>
                <a:gd name="T40" fmla="*/ 260297185 w 176"/>
                <a:gd name="T41" fmla="*/ 40676550 h 289"/>
                <a:gd name="T42" fmla="*/ 198321387 w 176"/>
                <a:gd name="T43" fmla="*/ 0 h 289"/>
                <a:gd name="T44" fmla="*/ 189025640 w 176"/>
                <a:gd name="T45" fmla="*/ 0 h 289"/>
                <a:gd name="T46" fmla="*/ 187475934 w 176"/>
                <a:gd name="T47" fmla="*/ 25422685 h 289"/>
                <a:gd name="T48" fmla="*/ 148740710 w 176"/>
                <a:gd name="T49" fmla="*/ 22032648 h 289"/>
                <a:gd name="T50" fmla="*/ 140994668 w 176"/>
                <a:gd name="T51" fmla="*/ 40676550 h 289"/>
                <a:gd name="T52" fmla="*/ 114654643 w 176"/>
                <a:gd name="T53" fmla="*/ 47455333 h 289"/>
                <a:gd name="T54" fmla="*/ 106907357 w 176"/>
                <a:gd name="T55" fmla="*/ 77961762 h 289"/>
                <a:gd name="T56" fmla="*/ 71271565 w 176"/>
                <a:gd name="T57" fmla="*/ 116943304 h 289"/>
                <a:gd name="T58" fmla="*/ 52678825 w 176"/>
                <a:gd name="T59" fmla="*/ 169483672 h 289"/>
                <a:gd name="T60" fmla="*/ 60426111 w 176"/>
                <a:gd name="T61" fmla="*/ 189821332 h 289"/>
                <a:gd name="T62" fmla="*/ 21690917 w 176"/>
                <a:gd name="T63" fmla="*/ 206770215 h 289"/>
                <a:gd name="T64" fmla="*/ 20142450 w 176"/>
                <a:gd name="T65" fmla="*/ 274563147 h 289"/>
                <a:gd name="T66" fmla="*/ 30987909 w 176"/>
                <a:gd name="T67" fmla="*/ 289817012 h 289"/>
                <a:gd name="T68" fmla="*/ 20142450 w 176"/>
                <a:gd name="T69" fmla="*/ 301680841 h 289"/>
                <a:gd name="T70" fmla="*/ 24790329 w 176"/>
                <a:gd name="T71" fmla="*/ 332187269 h 289"/>
                <a:gd name="T72" fmla="*/ 0 w 176"/>
                <a:gd name="T73" fmla="*/ 367778835 h 289"/>
                <a:gd name="T74" fmla="*/ 0 w 176"/>
                <a:gd name="T75" fmla="*/ 367778835 h 28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76"/>
                <a:gd name="T115" fmla="*/ 0 h 289"/>
                <a:gd name="T116" fmla="*/ 176 w 176"/>
                <a:gd name="T117" fmla="*/ 289 h 28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76" h="289">
                  <a:moveTo>
                    <a:pt x="0" y="217"/>
                  </a:moveTo>
                  <a:lnTo>
                    <a:pt x="0" y="217"/>
                  </a:lnTo>
                  <a:lnTo>
                    <a:pt x="7" y="250"/>
                  </a:lnTo>
                  <a:lnTo>
                    <a:pt x="22" y="265"/>
                  </a:lnTo>
                  <a:lnTo>
                    <a:pt x="21" y="288"/>
                  </a:lnTo>
                  <a:lnTo>
                    <a:pt x="64" y="273"/>
                  </a:lnTo>
                  <a:lnTo>
                    <a:pt x="75" y="227"/>
                  </a:lnTo>
                  <a:lnTo>
                    <a:pt x="66" y="226"/>
                  </a:lnTo>
                  <a:lnTo>
                    <a:pt x="98" y="212"/>
                  </a:lnTo>
                  <a:lnTo>
                    <a:pt x="68" y="208"/>
                  </a:lnTo>
                  <a:lnTo>
                    <a:pt x="91" y="212"/>
                  </a:lnTo>
                  <a:lnTo>
                    <a:pt x="103" y="200"/>
                  </a:lnTo>
                  <a:lnTo>
                    <a:pt x="85" y="185"/>
                  </a:lnTo>
                  <a:lnTo>
                    <a:pt x="67" y="195"/>
                  </a:lnTo>
                  <a:lnTo>
                    <a:pt x="82" y="186"/>
                  </a:lnTo>
                  <a:lnTo>
                    <a:pt x="82" y="145"/>
                  </a:lnTo>
                  <a:lnTo>
                    <a:pt x="141" y="105"/>
                  </a:lnTo>
                  <a:lnTo>
                    <a:pt x="137" y="97"/>
                  </a:lnTo>
                  <a:lnTo>
                    <a:pt x="147" y="77"/>
                  </a:lnTo>
                  <a:lnTo>
                    <a:pt x="175" y="71"/>
                  </a:lnTo>
                  <a:lnTo>
                    <a:pt x="168" y="24"/>
                  </a:lnTo>
                  <a:lnTo>
                    <a:pt x="128" y="0"/>
                  </a:lnTo>
                  <a:lnTo>
                    <a:pt x="122" y="0"/>
                  </a:lnTo>
                  <a:lnTo>
                    <a:pt x="121" y="15"/>
                  </a:lnTo>
                  <a:lnTo>
                    <a:pt x="96" y="13"/>
                  </a:lnTo>
                  <a:lnTo>
                    <a:pt x="91" y="24"/>
                  </a:lnTo>
                  <a:lnTo>
                    <a:pt x="74" y="28"/>
                  </a:lnTo>
                  <a:lnTo>
                    <a:pt x="69" y="46"/>
                  </a:lnTo>
                  <a:lnTo>
                    <a:pt x="46" y="69"/>
                  </a:lnTo>
                  <a:lnTo>
                    <a:pt x="34" y="100"/>
                  </a:lnTo>
                  <a:lnTo>
                    <a:pt x="39" y="112"/>
                  </a:lnTo>
                  <a:lnTo>
                    <a:pt x="14" y="122"/>
                  </a:lnTo>
                  <a:lnTo>
                    <a:pt x="13" y="162"/>
                  </a:lnTo>
                  <a:lnTo>
                    <a:pt x="20" y="171"/>
                  </a:lnTo>
                  <a:lnTo>
                    <a:pt x="13" y="178"/>
                  </a:lnTo>
                  <a:lnTo>
                    <a:pt x="16" y="196"/>
                  </a:lnTo>
                  <a:lnTo>
                    <a:pt x="0" y="217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18" name="Freeform 469"/>
            <p:cNvSpPr>
              <a:spLocks/>
            </p:cNvSpPr>
            <p:nvPr/>
          </p:nvSpPr>
          <p:spPr bwMode="auto">
            <a:xfrm>
              <a:off x="1909336" y="2218877"/>
              <a:ext cx="41513" cy="26561"/>
            </a:xfrm>
            <a:custGeom>
              <a:avLst/>
              <a:gdLst>
                <a:gd name="T0" fmla="*/ 0 w 61"/>
                <a:gd name="T1" fmla="*/ 35455227 h 31"/>
                <a:gd name="T2" fmla="*/ 0 w 61"/>
                <a:gd name="T3" fmla="*/ 35455227 h 31"/>
                <a:gd name="T4" fmla="*/ 21846919 w 61"/>
                <a:gd name="T5" fmla="*/ 53183511 h 31"/>
                <a:gd name="T6" fmla="*/ 51494967 w 61"/>
                <a:gd name="T7" fmla="*/ 37227388 h 31"/>
                <a:gd name="T8" fmla="*/ 63978023 w 61"/>
                <a:gd name="T9" fmla="*/ 51410018 h 31"/>
                <a:gd name="T10" fmla="*/ 93627330 w 61"/>
                <a:gd name="T11" fmla="*/ 24818262 h 31"/>
                <a:gd name="T12" fmla="*/ 76462328 w 61"/>
                <a:gd name="T13" fmla="*/ 21272602 h 31"/>
                <a:gd name="T14" fmla="*/ 74902102 w 61"/>
                <a:gd name="T15" fmla="*/ 8863474 h 31"/>
                <a:gd name="T16" fmla="*/ 73340627 w 61"/>
                <a:gd name="T17" fmla="*/ 5317818 h 31"/>
                <a:gd name="T18" fmla="*/ 31209523 w 61"/>
                <a:gd name="T19" fmla="*/ 0 h 31"/>
                <a:gd name="T20" fmla="*/ 0 w 61"/>
                <a:gd name="T21" fmla="*/ 35455227 h 31"/>
                <a:gd name="T22" fmla="*/ 0 w 61"/>
                <a:gd name="T23" fmla="*/ 35455227 h 3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1"/>
                <a:gd name="T37" fmla="*/ 0 h 31"/>
                <a:gd name="T38" fmla="*/ 61 w 61"/>
                <a:gd name="T39" fmla="*/ 31 h 3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1" h="31">
                  <a:moveTo>
                    <a:pt x="0" y="20"/>
                  </a:moveTo>
                  <a:lnTo>
                    <a:pt x="0" y="20"/>
                  </a:lnTo>
                  <a:lnTo>
                    <a:pt x="14" y="30"/>
                  </a:lnTo>
                  <a:lnTo>
                    <a:pt x="33" y="21"/>
                  </a:lnTo>
                  <a:lnTo>
                    <a:pt x="41" y="29"/>
                  </a:lnTo>
                  <a:lnTo>
                    <a:pt x="60" y="14"/>
                  </a:lnTo>
                  <a:lnTo>
                    <a:pt x="49" y="12"/>
                  </a:lnTo>
                  <a:lnTo>
                    <a:pt x="48" y="5"/>
                  </a:lnTo>
                  <a:lnTo>
                    <a:pt x="47" y="3"/>
                  </a:lnTo>
                  <a:lnTo>
                    <a:pt x="20" y="0"/>
                  </a:lnTo>
                  <a:lnTo>
                    <a:pt x="0" y="2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19" name="Freeform 470"/>
            <p:cNvSpPr>
              <a:spLocks/>
            </p:cNvSpPr>
            <p:nvPr/>
          </p:nvSpPr>
          <p:spPr bwMode="auto">
            <a:xfrm>
              <a:off x="2095280" y="2300600"/>
              <a:ext cx="25945" cy="24517"/>
            </a:xfrm>
            <a:custGeom>
              <a:avLst/>
              <a:gdLst>
                <a:gd name="T0" fmla="*/ 0 w 39"/>
                <a:gd name="T1" fmla="*/ 30645102 h 30"/>
                <a:gd name="T2" fmla="*/ 0 w 39"/>
                <a:gd name="T3" fmla="*/ 30645102 h 30"/>
                <a:gd name="T4" fmla="*/ 7456365 w 39"/>
                <a:gd name="T5" fmla="*/ 1612900 h 30"/>
                <a:gd name="T6" fmla="*/ 38771629 w 39"/>
                <a:gd name="T7" fmla="*/ 0 h 30"/>
                <a:gd name="T8" fmla="*/ 56666420 w 39"/>
                <a:gd name="T9" fmla="*/ 22580604 h 30"/>
                <a:gd name="T10" fmla="*/ 31315267 w 39"/>
                <a:gd name="T11" fmla="*/ 22580604 h 30"/>
                <a:gd name="T12" fmla="*/ 2982058 w 39"/>
                <a:gd name="T13" fmla="*/ 46774108 h 30"/>
                <a:gd name="T14" fmla="*/ 14912730 w 39"/>
                <a:gd name="T15" fmla="*/ 32258002 h 30"/>
                <a:gd name="T16" fmla="*/ 0 w 39"/>
                <a:gd name="T17" fmla="*/ 30645102 h 30"/>
                <a:gd name="T18" fmla="*/ 0 w 39"/>
                <a:gd name="T19" fmla="*/ 30645102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9"/>
                <a:gd name="T31" fmla="*/ 0 h 30"/>
                <a:gd name="T32" fmla="*/ 39 w 39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9" h="30">
                  <a:moveTo>
                    <a:pt x="0" y="19"/>
                  </a:moveTo>
                  <a:lnTo>
                    <a:pt x="0" y="19"/>
                  </a:lnTo>
                  <a:lnTo>
                    <a:pt x="5" y="1"/>
                  </a:lnTo>
                  <a:lnTo>
                    <a:pt x="26" y="0"/>
                  </a:lnTo>
                  <a:lnTo>
                    <a:pt x="38" y="14"/>
                  </a:lnTo>
                  <a:lnTo>
                    <a:pt x="21" y="14"/>
                  </a:lnTo>
                  <a:lnTo>
                    <a:pt x="2" y="29"/>
                  </a:lnTo>
                  <a:lnTo>
                    <a:pt x="10" y="20"/>
                  </a:lnTo>
                  <a:lnTo>
                    <a:pt x="0" y="19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20" name="Freeform 472"/>
            <p:cNvSpPr>
              <a:spLocks/>
            </p:cNvSpPr>
            <p:nvPr/>
          </p:nvSpPr>
          <p:spPr bwMode="auto">
            <a:xfrm>
              <a:off x="2069335" y="2095270"/>
              <a:ext cx="74378" cy="74572"/>
            </a:xfrm>
            <a:custGeom>
              <a:avLst/>
              <a:gdLst>
                <a:gd name="T0" fmla="*/ 54908105 w 109"/>
                <a:gd name="T1" fmla="*/ 8289855 h 90"/>
                <a:gd name="T2" fmla="*/ 64320812 w 109"/>
                <a:gd name="T3" fmla="*/ 4974170 h 90"/>
                <a:gd name="T4" fmla="*/ 76872341 w 109"/>
                <a:gd name="T5" fmla="*/ 0 h 90"/>
                <a:gd name="T6" fmla="*/ 105110482 w 109"/>
                <a:gd name="T7" fmla="*/ 21553883 h 90"/>
                <a:gd name="T8" fmla="*/ 130211035 w 109"/>
                <a:gd name="T9" fmla="*/ 24870854 h 90"/>
                <a:gd name="T10" fmla="*/ 141193153 w 109"/>
                <a:gd name="T11" fmla="*/ 41450558 h 90"/>
                <a:gd name="T12" fmla="*/ 150605860 w 109"/>
                <a:gd name="T13" fmla="*/ 64662927 h 90"/>
                <a:gd name="T14" fmla="*/ 153743429 w 109"/>
                <a:gd name="T15" fmla="*/ 72952779 h 90"/>
                <a:gd name="T16" fmla="*/ 163156136 w 109"/>
                <a:gd name="T17" fmla="*/ 81243919 h 90"/>
                <a:gd name="T18" fmla="*/ 169431313 w 109"/>
                <a:gd name="T19" fmla="*/ 87875306 h 90"/>
                <a:gd name="T20" fmla="*/ 169431313 w 109"/>
                <a:gd name="T21" fmla="*/ 96165158 h 90"/>
                <a:gd name="T22" fmla="*/ 158450409 w 109"/>
                <a:gd name="T23" fmla="*/ 96165158 h 90"/>
                <a:gd name="T24" fmla="*/ 142762563 w 109"/>
                <a:gd name="T25" fmla="*/ 96165158 h 90"/>
                <a:gd name="T26" fmla="*/ 150605860 w 109"/>
                <a:gd name="T27" fmla="*/ 104456297 h 90"/>
                <a:gd name="T28" fmla="*/ 155312840 w 109"/>
                <a:gd name="T29" fmla="*/ 111087664 h 90"/>
                <a:gd name="T30" fmla="*/ 158450409 w 109"/>
                <a:gd name="T31" fmla="*/ 122694487 h 90"/>
                <a:gd name="T32" fmla="*/ 150605860 w 109"/>
                <a:gd name="T33" fmla="*/ 127668656 h 90"/>
                <a:gd name="T34" fmla="*/ 138055584 w 109"/>
                <a:gd name="T35" fmla="*/ 127668656 h 90"/>
                <a:gd name="T36" fmla="*/ 134918014 w 109"/>
                <a:gd name="T37" fmla="*/ 127668656 h 90"/>
                <a:gd name="T38" fmla="*/ 130211035 w 109"/>
                <a:gd name="T39" fmla="*/ 134300023 h 90"/>
                <a:gd name="T40" fmla="*/ 130211035 w 109"/>
                <a:gd name="T41" fmla="*/ 144248360 h 90"/>
                <a:gd name="T42" fmla="*/ 120798327 w 109"/>
                <a:gd name="T43" fmla="*/ 147564044 h 90"/>
                <a:gd name="T44" fmla="*/ 111385620 w 109"/>
                <a:gd name="T45" fmla="*/ 142589875 h 90"/>
                <a:gd name="T46" fmla="*/ 98835344 w 109"/>
                <a:gd name="T47" fmla="*/ 139274191 h 90"/>
                <a:gd name="T48" fmla="*/ 86285068 w 109"/>
                <a:gd name="T49" fmla="*/ 134300023 h 90"/>
                <a:gd name="T50" fmla="*/ 75302930 w 109"/>
                <a:gd name="T51" fmla="*/ 135958508 h 90"/>
                <a:gd name="T52" fmla="*/ 39220249 w 109"/>
                <a:gd name="T53" fmla="*/ 122694487 h 90"/>
                <a:gd name="T54" fmla="*/ 25100562 w 109"/>
                <a:gd name="T55" fmla="*/ 126010170 h 90"/>
                <a:gd name="T56" fmla="*/ 14119692 w 109"/>
                <a:gd name="T57" fmla="*/ 122694487 h 90"/>
                <a:gd name="T58" fmla="*/ 7844551 w 109"/>
                <a:gd name="T59" fmla="*/ 134300023 h 90"/>
                <a:gd name="T60" fmla="*/ 0 w 109"/>
                <a:gd name="T61" fmla="*/ 109430466 h 90"/>
                <a:gd name="T62" fmla="*/ 9412710 w 109"/>
                <a:gd name="T63" fmla="*/ 96165158 h 90"/>
                <a:gd name="T64" fmla="*/ 7844551 w 109"/>
                <a:gd name="T65" fmla="*/ 66321412 h 90"/>
                <a:gd name="T66" fmla="*/ 23532404 w 109"/>
                <a:gd name="T67" fmla="*/ 24870854 h 90"/>
                <a:gd name="T68" fmla="*/ 37652091 w 109"/>
                <a:gd name="T69" fmla="*/ 19896680 h 90"/>
                <a:gd name="T70" fmla="*/ 45495397 w 109"/>
                <a:gd name="T71" fmla="*/ 8289855 h 90"/>
                <a:gd name="T72" fmla="*/ 54908105 w 109"/>
                <a:gd name="T73" fmla="*/ 8289855 h 90"/>
                <a:gd name="T74" fmla="*/ 54908105 w 109"/>
                <a:gd name="T75" fmla="*/ 8289855 h 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9"/>
                <a:gd name="T115" fmla="*/ 0 h 90"/>
                <a:gd name="T116" fmla="*/ 109 w 109"/>
                <a:gd name="T117" fmla="*/ 90 h 9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9" h="90">
                  <a:moveTo>
                    <a:pt x="35" y="5"/>
                  </a:moveTo>
                  <a:lnTo>
                    <a:pt x="41" y="3"/>
                  </a:lnTo>
                  <a:lnTo>
                    <a:pt x="49" y="0"/>
                  </a:lnTo>
                  <a:lnTo>
                    <a:pt x="67" y="13"/>
                  </a:lnTo>
                  <a:lnTo>
                    <a:pt x="83" y="15"/>
                  </a:lnTo>
                  <a:lnTo>
                    <a:pt x="90" y="25"/>
                  </a:lnTo>
                  <a:lnTo>
                    <a:pt x="96" y="39"/>
                  </a:lnTo>
                  <a:lnTo>
                    <a:pt x="98" y="44"/>
                  </a:lnTo>
                  <a:lnTo>
                    <a:pt x="104" y="49"/>
                  </a:lnTo>
                  <a:lnTo>
                    <a:pt x="108" y="53"/>
                  </a:lnTo>
                  <a:lnTo>
                    <a:pt x="108" y="58"/>
                  </a:lnTo>
                  <a:lnTo>
                    <a:pt x="101" y="58"/>
                  </a:lnTo>
                  <a:lnTo>
                    <a:pt x="91" y="58"/>
                  </a:lnTo>
                  <a:lnTo>
                    <a:pt x="96" y="63"/>
                  </a:lnTo>
                  <a:lnTo>
                    <a:pt x="99" y="67"/>
                  </a:lnTo>
                  <a:lnTo>
                    <a:pt x="101" y="74"/>
                  </a:lnTo>
                  <a:lnTo>
                    <a:pt x="96" y="77"/>
                  </a:lnTo>
                  <a:lnTo>
                    <a:pt x="88" y="77"/>
                  </a:lnTo>
                  <a:lnTo>
                    <a:pt x="86" y="77"/>
                  </a:lnTo>
                  <a:lnTo>
                    <a:pt x="83" y="81"/>
                  </a:lnTo>
                  <a:lnTo>
                    <a:pt x="83" y="87"/>
                  </a:lnTo>
                  <a:lnTo>
                    <a:pt x="77" y="89"/>
                  </a:lnTo>
                  <a:lnTo>
                    <a:pt x="71" y="86"/>
                  </a:lnTo>
                  <a:lnTo>
                    <a:pt x="63" y="84"/>
                  </a:lnTo>
                  <a:lnTo>
                    <a:pt x="55" y="81"/>
                  </a:lnTo>
                  <a:lnTo>
                    <a:pt x="48" y="82"/>
                  </a:lnTo>
                  <a:lnTo>
                    <a:pt x="25" y="74"/>
                  </a:lnTo>
                  <a:lnTo>
                    <a:pt x="16" y="76"/>
                  </a:lnTo>
                  <a:lnTo>
                    <a:pt x="9" y="74"/>
                  </a:lnTo>
                  <a:lnTo>
                    <a:pt x="5" y="81"/>
                  </a:lnTo>
                  <a:lnTo>
                    <a:pt x="0" y="66"/>
                  </a:lnTo>
                  <a:lnTo>
                    <a:pt x="6" y="58"/>
                  </a:lnTo>
                  <a:lnTo>
                    <a:pt x="5" y="40"/>
                  </a:lnTo>
                  <a:lnTo>
                    <a:pt x="15" y="15"/>
                  </a:lnTo>
                  <a:lnTo>
                    <a:pt x="24" y="12"/>
                  </a:lnTo>
                  <a:lnTo>
                    <a:pt x="29" y="5"/>
                  </a:lnTo>
                  <a:lnTo>
                    <a:pt x="35" y="5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21" name="Freeform 473"/>
            <p:cNvSpPr>
              <a:spLocks/>
            </p:cNvSpPr>
            <p:nvPr/>
          </p:nvSpPr>
          <p:spPr bwMode="auto">
            <a:xfrm>
              <a:off x="2058957" y="2148391"/>
              <a:ext cx="163459" cy="117477"/>
            </a:xfrm>
            <a:custGeom>
              <a:avLst/>
              <a:gdLst>
                <a:gd name="T0" fmla="*/ 190643677 w 241"/>
                <a:gd name="T1" fmla="*/ 8625115 h 139"/>
                <a:gd name="T2" fmla="*/ 207693550 w 241"/>
                <a:gd name="T3" fmla="*/ 0 h 139"/>
                <a:gd name="T4" fmla="*/ 230943376 w 241"/>
                <a:gd name="T5" fmla="*/ 15525734 h 139"/>
                <a:gd name="T6" fmla="*/ 240243307 w 241"/>
                <a:gd name="T7" fmla="*/ 34500462 h 139"/>
                <a:gd name="T8" fmla="*/ 266591866 w 241"/>
                <a:gd name="T9" fmla="*/ 51750698 h 139"/>
                <a:gd name="T10" fmla="*/ 302240355 w 241"/>
                <a:gd name="T11" fmla="*/ 77626037 h 139"/>
                <a:gd name="T12" fmla="*/ 325490182 w 241"/>
                <a:gd name="T13" fmla="*/ 77626037 h 139"/>
                <a:gd name="T14" fmla="*/ 361138749 w 241"/>
                <a:gd name="T15" fmla="*/ 87976981 h 139"/>
                <a:gd name="T16" fmla="*/ 351838818 w 241"/>
                <a:gd name="T17" fmla="*/ 129376735 h 139"/>
                <a:gd name="T18" fmla="*/ 320840216 w 241"/>
                <a:gd name="T19" fmla="*/ 165602997 h 139"/>
                <a:gd name="T20" fmla="*/ 272791819 w 241"/>
                <a:gd name="T21" fmla="*/ 194928685 h 139"/>
                <a:gd name="T22" fmla="*/ 274341808 w 241"/>
                <a:gd name="T23" fmla="*/ 210453100 h 139"/>
                <a:gd name="T24" fmla="*/ 251091981 w 241"/>
                <a:gd name="T25" fmla="*/ 238054249 h 139"/>
                <a:gd name="T26" fmla="*/ 246442016 w 241"/>
                <a:gd name="T27" fmla="*/ 191478377 h 139"/>
                <a:gd name="T28" fmla="*/ 206143561 w 241"/>
                <a:gd name="T29" fmla="*/ 186302258 h 139"/>
                <a:gd name="T30" fmla="*/ 206143561 w 241"/>
                <a:gd name="T31" fmla="*/ 170777802 h 139"/>
                <a:gd name="T32" fmla="*/ 158095125 w 241"/>
                <a:gd name="T33" fmla="*/ 210453100 h 139"/>
                <a:gd name="T34" fmla="*/ 141045253 w 241"/>
                <a:gd name="T35" fmla="*/ 188028069 h 139"/>
                <a:gd name="T36" fmla="*/ 154995149 w 241"/>
                <a:gd name="T37" fmla="*/ 174228151 h 139"/>
                <a:gd name="T38" fmla="*/ 164295118 w 241"/>
                <a:gd name="T39" fmla="*/ 160426878 h 139"/>
                <a:gd name="T40" fmla="*/ 145695218 w 241"/>
                <a:gd name="T41" fmla="*/ 136277350 h 139"/>
                <a:gd name="T42" fmla="*/ 113146705 w 241"/>
                <a:gd name="T43" fmla="*/ 122477432 h 139"/>
                <a:gd name="T44" fmla="*/ 55798359 w 241"/>
                <a:gd name="T45" fmla="*/ 129376735 h 139"/>
                <a:gd name="T46" fmla="*/ 13949901 w 241"/>
                <a:gd name="T47" fmla="*/ 132827043 h 139"/>
                <a:gd name="T48" fmla="*/ 9299933 w 241"/>
                <a:gd name="T49" fmla="*/ 98326591 h 139"/>
                <a:gd name="T50" fmla="*/ 40298464 w 241"/>
                <a:gd name="T51" fmla="*/ 53475195 h 139"/>
                <a:gd name="T52" fmla="*/ 32548522 w 241"/>
                <a:gd name="T53" fmla="*/ 20700539 h 139"/>
                <a:gd name="T54" fmla="*/ 49598405 w 241"/>
                <a:gd name="T55" fmla="*/ 18974728 h 139"/>
                <a:gd name="T56" fmla="*/ 80596929 w 241"/>
                <a:gd name="T57" fmla="*/ 22425041 h 139"/>
                <a:gd name="T58" fmla="*/ 110046729 w 241"/>
                <a:gd name="T59" fmla="*/ 25875349 h 139"/>
                <a:gd name="T60" fmla="*/ 134845299 w 241"/>
                <a:gd name="T61" fmla="*/ 36224959 h 139"/>
                <a:gd name="T62" fmla="*/ 153445160 w 241"/>
                <a:gd name="T63" fmla="*/ 37950770 h 139"/>
                <a:gd name="T64" fmla="*/ 158095125 w 241"/>
                <a:gd name="T65" fmla="*/ 20700539 h 139"/>
                <a:gd name="T66" fmla="*/ 178245014 w 241"/>
                <a:gd name="T67" fmla="*/ 18974728 h 139"/>
                <a:gd name="T68" fmla="*/ 184444968 w 241"/>
                <a:gd name="T69" fmla="*/ 12075426 h 1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41"/>
                <a:gd name="T106" fmla="*/ 0 h 139"/>
                <a:gd name="T107" fmla="*/ 241 w 241"/>
                <a:gd name="T108" fmla="*/ 139 h 1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41" h="139">
                  <a:moveTo>
                    <a:pt x="119" y="7"/>
                  </a:moveTo>
                  <a:lnTo>
                    <a:pt x="123" y="5"/>
                  </a:lnTo>
                  <a:lnTo>
                    <a:pt x="129" y="2"/>
                  </a:lnTo>
                  <a:lnTo>
                    <a:pt x="134" y="0"/>
                  </a:lnTo>
                  <a:lnTo>
                    <a:pt x="145" y="2"/>
                  </a:lnTo>
                  <a:lnTo>
                    <a:pt x="149" y="9"/>
                  </a:lnTo>
                  <a:lnTo>
                    <a:pt x="151" y="17"/>
                  </a:lnTo>
                  <a:lnTo>
                    <a:pt x="155" y="20"/>
                  </a:lnTo>
                  <a:lnTo>
                    <a:pt x="160" y="18"/>
                  </a:lnTo>
                  <a:lnTo>
                    <a:pt x="172" y="30"/>
                  </a:lnTo>
                  <a:lnTo>
                    <a:pt x="178" y="39"/>
                  </a:lnTo>
                  <a:lnTo>
                    <a:pt x="195" y="45"/>
                  </a:lnTo>
                  <a:lnTo>
                    <a:pt x="205" y="47"/>
                  </a:lnTo>
                  <a:lnTo>
                    <a:pt x="210" y="45"/>
                  </a:lnTo>
                  <a:lnTo>
                    <a:pt x="221" y="49"/>
                  </a:lnTo>
                  <a:lnTo>
                    <a:pt x="233" y="51"/>
                  </a:lnTo>
                  <a:lnTo>
                    <a:pt x="240" y="72"/>
                  </a:lnTo>
                  <a:lnTo>
                    <a:pt x="227" y="75"/>
                  </a:lnTo>
                  <a:lnTo>
                    <a:pt x="225" y="85"/>
                  </a:lnTo>
                  <a:lnTo>
                    <a:pt x="207" y="96"/>
                  </a:lnTo>
                  <a:lnTo>
                    <a:pt x="179" y="103"/>
                  </a:lnTo>
                  <a:lnTo>
                    <a:pt x="176" y="113"/>
                  </a:lnTo>
                  <a:lnTo>
                    <a:pt x="164" y="109"/>
                  </a:lnTo>
                  <a:lnTo>
                    <a:pt x="177" y="122"/>
                  </a:lnTo>
                  <a:lnTo>
                    <a:pt x="193" y="124"/>
                  </a:lnTo>
                  <a:lnTo>
                    <a:pt x="162" y="138"/>
                  </a:lnTo>
                  <a:lnTo>
                    <a:pt x="143" y="122"/>
                  </a:lnTo>
                  <a:lnTo>
                    <a:pt x="159" y="111"/>
                  </a:lnTo>
                  <a:lnTo>
                    <a:pt x="143" y="108"/>
                  </a:lnTo>
                  <a:lnTo>
                    <a:pt x="133" y="108"/>
                  </a:lnTo>
                  <a:lnTo>
                    <a:pt x="136" y="98"/>
                  </a:lnTo>
                  <a:lnTo>
                    <a:pt x="133" y="99"/>
                  </a:lnTo>
                  <a:lnTo>
                    <a:pt x="110" y="104"/>
                  </a:lnTo>
                  <a:lnTo>
                    <a:pt x="102" y="122"/>
                  </a:lnTo>
                  <a:lnTo>
                    <a:pt x="87" y="121"/>
                  </a:lnTo>
                  <a:lnTo>
                    <a:pt x="91" y="109"/>
                  </a:lnTo>
                  <a:lnTo>
                    <a:pt x="92" y="103"/>
                  </a:lnTo>
                  <a:lnTo>
                    <a:pt x="100" y="101"/>
                  </a:lnTo>
                  <a:lnTo>
                    <a:pt x="105" y="97"/>
                  </a:lnTo>
                  <a:lnTo>
                    <a:pt x="106" y="93"/>
                  </a:lnTo>
                  <a:lnTo>
                    <a:pt x="100" y="92"/>
                  </a:lnTo>
                  <a:lnTo>
                    <a:pt x="94" y="79"/>
                  </a:lnTo>
                  <a:lnTo>
                    <a:pt x="85" y="71"/>
                  </a:lnTo>
                  <a:lnTo>
                    <a:pt x="73" y="71"/>
                  </a:lnTo>
                  <a:lnTo>
                    <a:pt x="58" y="74"/>
                  </a:lnTo>
                  <a:lnTo>
                    <a:pt x="36" y="75"/>
                  </a:lnTo>
                  <a:lnTo>
                    <a:pt x="25" y="77"/>
                  </a:lnTo>
                  <a:lnTo>
                    <a:pt x="9" y="77"/>
                  </a:lnTo>
                  <a:lnTo>
                    <a:pt x="0" y="70"/>
                  </a:lnTo>
                  <a:lnTo>
                    <a:pt x="6" y="57"/>
                  </a:lnTo>
                  <a:lnTo>
                    <a:pt x="15" y="44"/>
                  </a:lnTo>
                  <a:lnTo>
                    <a:pt x="26" y="31"/>
                  </a:lnTo>
                  <a:lnTo>
                    <a:pt x="21" y="15"/>
                  </a:lnTo>
                  <a:lnTo>
                    <a:pt x="21" y="12"/>
                  </a:lnTo>
                  <a:lnTo>
                    <a:pt x="25" y="9"/>
                  </a:lnTo>
                  <a:lnTo>
                    <a:pt x="32" y="11"/>
                  </a:lnTo>
                  <a:lnTo>
                    <a:pt x="41" y="9"/>
                  </a:lnTo>
                  <a:lnTo>
                    <a:pt x="52" y="13"/>
                  </a:lnTo>
                  <a:lnTo>
                    <a:pt x="63" y="17"/>
                  </a:lnTo>
                  <a:lnTo>
                    <a:pt x="71" y="15"/>
                  </a:lnTo>
                  <a:lnTo>
                    <a:pt x="79" y="19"/>
                  </a:lnTo>
                  <a:lnTo>
                    <a:pt x="87" y="21"/>
                  </a:lnTo>
                  <a:lnTo>
                    <a:pt x="93" y="24"/>
                  </a:lnTo>
                  <a:lnTo>
                    <a:pt x="99" y="22"/>
                  </a:lnTo>
                  <a:lnTo>
                    <a:pt x="99" y="16"/>
                  </a:lnTo>
                  <a:lnTo>
                    <a:pt x="102" y="12"/>
                  </a:lnTo>
                  <a:lnTo>
                    <a:pt x="112" y="12"/>
                  </a:lnTo>
                  <a:lnTo>
                    <a:pt x="115" y="11"/>
                  </a:lnTo>
                  <a:lnTo>
                    <a:pt x="119" y="7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22" name="Freeform 474"/>
            <p:cNvSpPr>
              <a:spLocks/>
            </p:cNvSpPr>
            <p:nvPr/>
          </p:nvSpPr>
          <p:spPr bwMode="auto">
            <a:xfrm>
              <a:off x="2100470" y="2208660"/>
              <a:ext cx="30270" cy="41882"/>
            </a:xfrm>
            <a:custGeom>
              <a:avLst/>
              <a:gdLst>
                <a:gd name="T0" fmla="*/ 15245252 w 45"/>
                <a:gd name="T1" fmla="*/ 21173698 h 51"/>
                <a:gd name="T2" fmla="*/ 22868498 w 45"/>
                <a:gd name="T3" fmla="*/ 34203856 h 51"/>
                <a:gd name="T4" fmla="*/ 27441949 w 45"/>
                <a:gd name="T5" fmla="*/ 42347396 h 51"/>
                <a:gd name="T6" fmla="*/ 32015399 w 45"/>
                <a:gd name="T7" fmla="*/ 79808144 h 51"/>
                <a:gd name="T8" fmla="*/ 38113745 w 45"/>
                <a:gd name="T9" fmla="*/ 81436595 h 51"/>
                <a:gd name="T10" fmla="*/ 44212101 w 45"/>
                <a:gd name="T11" fmla="*/ 61891357 h 51"/>
                <a:gd name="T12" fmla="*/ 45736996 w 45"/>
                <a:gd name="T13" fmla="*/ 52119377 h 51"/>
                <a:gd name="T14" fmla="*/ 64032034 w 45"/>
                <a:gd name="T15" fmla="*/ 45604298 h 51"/>
                <a:gd name="T16" fmla="*/ 67080589 w 45"/>
                <a:gd name="T17" fmla="*/ 37460758 h 51"/>
                <a:gd name="T18" fmla="*/ 59458583 w 45"/>
                <a:gd name="T19" fmla="*/ 34203856 h 51"/>
                <a:gd name="T20" fmla="*/ 50310447 w 45"/>
                <a:gd name="T21" fmla="*/ 13030163 h 51"/>
                <a:gd name="T22" fmla="*/ 35065190 w 45"/>
                <a:gd name="T23" fmla="*/ 0 h 51"/>
                <a:gd name="T24" fmla="*/ 16770147 w 45"/>
                <a:gd name="T25" fmla="*/ 0 h 51"/>
                <a:gd name="T26" fmla="*/ 0 w 45"/>
                <a:gd name="T27" fmla="*/ 1628451 h 51"/>
                <a:gd name="T28" fmla="*/ 15245252 w 45"/>
                <a:gd name="T29" fmla="*/ 21173698 h 51"/>
                <a:gd name="T30" fmla="*/ 15245252 w 45"/>
                <a:gd name="T31" fmla="*/ 21173698 h 5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5"/>
                <a:gd name="T49" fmla="*/ 0 h 51"/>
                <a:gd name="T50" fmla="*/ 45 w 45"/>
                <a:gd name="T51" fmla="*/ 51 h 5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5" h="51">
                  <a:moveTo>
                    <a:pt x="10" y="13"/>
                  </a:moveTo>
                  <a:lnTo>
                    <a:pt x="15" y="21"/>
                  </a:lnTo>
                  <a:lnTo>
                    <a:pt x="18" y="26"/>
                  </a:lnTo>
                  <a:lnTo>
                    <a:pt x="21" y="49"/>
                  </a:lnTo>
                  <a:lnTo>
                    <a:pt x="25" y="50"/>
                  </a:lnTo>
                  <a:lnTo>
                    <a:pt x="29" y="38"/>
                  </a:lnTo>
                  <a:lnTo>
                    <a:pt x="30" y="32"/>
                  </a:lnTo>
                  <a:lnTo>
                    <a:pt x="42" y="28"/>
                  </a:lnTo>
                  <a:lnTo>
                    <a:pt x="44" y="23"/>
                  </a:lnTo>
                  <a:lnTo>
                    <a:pt x="39" y="21"/>
                  </a:lnTo>
                  <a:lnTo>
                    <a:pt x="33" y="8"/>
                  </a:lnTo>
                  <a:lnTo>
                    <a:pt x="23" y="0"/>
                  </a:lnTo>
                  <a:lnTo>
                    <a:pt x="11" y="0"/>
                  </a:lnTo>
                  <a:lnTo>
                    <a:pt x="0" y="1"/>
                  </a:lnTo>
                  <a:lnTo>
                    <a:pt x="10" y="13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23" name="Freeform 475"/>
            <p:cNvSpPr>
              <a:spLocks/>
            </p:cNvSpPr>
            <p:nvPr/>
          </p:nvSpPr>
          <p:spPr bwMode="auto">
            <a:xfrm>
              <a:off x="2071064" y="2028871"/>
              <a:ext cx="47567" cy="39840"/>
            </a:xfrm>
            <a:custGeom>
              <a:avLst/>
              <a:gdLst>
                <a:gd name="T0" fmla="*/ 92873192 w 69"/>
                <a:gd name="T1" fmla="*/ 1811599 h 46"/>
                <a:gd name="T2" fmla="*/ 0 w 69"/>
                <a:gd name="T3" fmla="*/ 18114643 h 46"/>
                <a:gd name="T4" fmla="*/ 8006221 w 69"/>
                <a:gd name="T5" fmla="*/ 48910485 h 46"/>
                <a:gd name="T6" fmla="*/ 19215183 w 69"/>
                <a:gd name="T7" fmla="*/ 47098886 h 46"/>
                <a:gd name="T8" fmla="*/ 16012443 w 69"/>
                <a:gd name="T9" fmla="*/ 76081768 h 46"/>
                <a:gd name="T10" fmla="*/ 27221407 w 69"/>
                <a:gd name="T11" fmla="*/ 76081768 h 46"/>
                <a:gd name="T12" fmla="*/ 32024886 w 69"/>
                <a:gd name="T13" fmla="*/ 72459918 h 46"/>
                <a:gd name="T14" fmla="*/ 35227626 w 69"/>
                <a:gd name="T15" fmla="*/ 74270170 h 46"/>
                <a:gd name="T16" fmla="*/ 51240074 w 69"/>
                <a:gd name="T17" fmla="*/ 72459918 h 46"/>
                <a:gd name="T18" fmla="*/ 62449034 w 69"/>
                <a:gd name="T19" fmla="*/ 74270170 h 46"/>
                <a:gd name="T20" fmla="*/ 68853250 w 69"/>
                <a:gd name="T21" fmla="*/ 81516563 h 46"/>
                <a:gd name="T22" fmla="*/ 84865707 w 69"/>
                <a:gd name="T23" fmla="*/ 74270170 h 46"/>
                <a:gd name="T24" fmla="*/ 91271189 w 69"/>
                <a:gd name="T25" fmla="*/ 81516563 h 46"/>
                <a:gd name="T26" fmla="*/ 94473929 w 69"/>
                <a:gd name="T27" fmla="*/ 76081768 h 46"/>
                <a:gd name="T28" fmla="*/ 108885629 w 69"/>
                <a:gd name="T29" fmla="*/ 50722083 h 46"/>
                <a:gd name="T30" fmla="*/ 108885629 w 69"/>
                <a:gd name="T31" fmla="*/ 28984238 h 46"/>
                <a:gd name="T32" fmla="*/ 96074667 w 69"/>
                <a:gd name="T33" fmla="*/ 18114643 h 46"/>
                <a:gd name="T34" fmla="*/ 96074667 w 69"/>
                <a:gd name="T35" fmla="*/ 0 h 46"/>
                <a:gd name="T36" fmla="*/ 78461472 w 69"/>
                <a:gd name="T37" fmla="*/ 3623198 h 46"/>
                <a:gd name="T38" fmla="*/ 92873192 w 69"/>
                <a:gd name="T39" fmla="*/ 1811599 h 46"/>
                <a:gd name="T40" fmla="*/ 92873192 w 69"/>
                <a:gd name="T41" fmla="*/ 1811599 h 4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9"/>
                <a:gd name="T64" fmla="*/ 0 h 46"/>
                <a:gd name="T65" fmla="*/ 69 w 69"/>
                <a:gd name="T66" fmla="*/ 46 h 4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9" h="46">
                  <a:moveTo>
                    <a:pt x="58" y="1"/>
                  </a:moveTo>
                  <a:lnTo>
                    <a:pt x="0" y="10"/>
                  </a:lnTo>
                  <a:lnTo>
                    <a:pt x="5" y="27"/>
                  </a:lnTo>
                  <a:lnTo>
                    <a:pt x="12" y="26"/>
                  </a:lnTo>
                  <a:lnTo>
                    <a:pt x="10" y="42"/>
                  </a:lnTo>
                  <a:lnTo>
                    <a:pt x="17" y="42"/>
                  </a:lnTo>
                  <a:lnTo>
                    <a:pt x="20" y="40"/>
                  </a:lnTo>
                  <a:lnTo>
                    <a:pt x="22" y="41"/>
                  </a:lnTo>
                  <a:lnTo>
                    <a:pt x="32" y="40"/>
                  </a:lnTo>
                  <a:lnTo>
                    <a:pt x="39" y="41"/>
                  </a:lnTo>
                  <a:lnTo>
                    <a:pt x="43" y="45"/>
                  </a:lnTo>
                  <a:lnTo>
                    <a:pt x="53" y="41"/>
                  </a:lnTo>
                  <a:lnTo>
                    <a:pt x="57" y="45"/>
                  </a:lnTo>
                  <a:lnTo>
                    <a:pt x="59" y="42"/>
                  </a:lnTo>
                  <a:lnTo>
                    <a:pt x="68" y="28"/>
                  </a:lnTo>
                  <a:lnTo>
                    <a:pt x="68" y="16"/>
                  </a:lnTo>
                  <a:lnTo>
                    <a:pt x="60" y="10"/>
                  </a:lnTo>
                  <a:lnTo>
                    <a:pt x="60" y="0"/>
                  </a:lnTo>
                  <a:lnTo>
                    <a:pt x="49" y="2"/>
                  </a:lnTo>
                  <a:lnTo>
                    <a:pt x="58" y="1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24" name="Freeform 476"/>
            <p:cNvSpPr>
              <a:spLocks/>
            </p:cNvSpPr>
            <p:nvPr/>
          </p:nvSpPr>
          <p:spPr bwMode="auto">
            <a:xfrm>
              <a:off x="2034741" y="2080968"/>
              <a:ext cx="74378" cy="46991"/>
            </a:xfrm>
            <a:custGeom>
              <a:avLst/>
              <a:gdLst>
                <a:gd name="T0" fmla="*/ 34514522 w 109"/>
                <a:gd name="T1" fmla="*/ 12801014 h 54"/>
                <a:gd name="T2" fmla="*/ 69027792 w 109"/>
                <a:gd name="T3" fmla="*/ 9144353 h 54"/>
                <a:gd name="T4" fmla="*/ 95697775 w 109"/>
                <a:gd name="T5" fmla="*/ 0 h 54"/>
                <a:gd name="T6" fmla="*/ 133348604 w 109"/>
                <a:gd name="T7" fmla="*/ 0 h 54"/>
                <a:gd name="T8" fmla="*/ 169431313 w 109"/>
                <a:gd name="T9" fmla="*/ 0 h 54"/>
                <a:gd name="T10" fmla="*/ 155312840 w 109"/>
                <a:gd name="T11" fmla="*/ 21945364 h 54"/>
                <a:gd name="T12" fmla="*/ 141193153 w 109"/>
                <a:gd name="T13" fmla="*/ 34746378 h 54"/>
                <a:gd name="T14" fmla="*/ 123935896 w 109"/>
                <a:gd name="T15" fmla="*/ 36574707 h 54"/>
                <a:gd name="T16" fmla="*/ 103542324 w 109"/>
                <a:gd name="T17" fmla="*/ 60348405 h 54"/>
                <a:gd name="T18" fmla="*/ 95697775 w 109"/>
                <a:gd name="T19" fmla="*/ 80465435 h 54"/>
                <a:gd name="T20" fmla="*/ 89422637 w 109"/>
                <a:gd name="T21" fmla="*/ 96924475 h 54"/>
                <a:gd name="T22" fmla="*/ 80009910 w 109"/>
                <a:gd name="T23" fmla="*/ 85951774 h 54"/>
                <a:gd name="T24" fmla="*/ 0 w 109"/>
                <a:gd name="T25" fmla="*/ 69492755 h 54"/>
                <a:gd name="T26" fmla="*/ 21962993 w 109"/>
                <a:gd name="T27" fmla="*/ 49377078 h 54"/>
                <a:gd name="T28" fmla="*/ 36082680 w 109"/>
                <a:gd name="T29" fmla="*/ 60348405 h 54"/>
                <a:gd name="T30" fmla="*/ 31375701 w 109"/>
                <a:gd name="T31" fmla="*/ 38404388 h 54"/>
                <a:gd name="T32" fmla="*/ 34514522 w 109"/>
                <a:gd name="T33" fmla="*/ 12801014 h 54"/>
                <a:gd name="T34" fmla="*/ 34514522 w 109"/>
                <a:gd name="T35" fmla="*/ 12801014 h 5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9"/>
                <a:gd name="T55" fmla="*/ 0 h 54"/>
                <a:gd name="T56" fmla="*/ 109 w 109"/>
                <a:gd name="T57" fmla="*/ 54 h 5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9" h="54">
                  <a:moveTo>
                    <a:pt x="22" y="7"/>
                  </a:moveTo>
                  <a:lnTo>
                    <a:pt x="44" y="5"/>
                  </a:lnTo>
                  <a:lnTo>
                    <a:pt x="61" y="0"/>
                  </a:lnTo>
                  <a:lnTo>
                    <a:pt x="85" y="0"/>
                  </a:lnTo>
                  <a:lnTo>
                    <a:pt x="108" y="0"/>
                  </a:lnTo>
                  <a:lnTo>
                    <a:pt x="99" y="12"/>
                  </a:lnTo>
                  <a:lnTo>
                    <a:pt x="90" y="19"/>
                  </a:lnTo>
                  <a:lnTo>
                    <a:pt x="79" y="20"/>
                  </a:lnTo>
                  <a:lnTo>
                    <a:pt x="66" y="33"/>
                  </a:lnTo>
                  <a:lnTo>
                    <a:pt x="61" y="44"/>
                  </a:lnTo>
                  <a:lnTo>
                    <a:pt x="57" y="53"/>
                  </a:lnTo>
                  <a:lnTo>
                    <a:pt x="51" y="47"/>
                  </a:lnTo>
                  <a:lnTo>
                    <a:pt x="0" y="38"/>
                  </a:lnTo>
                  <a:lnTo>
                    <a:pt x="14" y="27"/>
                  </a:lnTo>
                  <a:lnTo>
                    <a:pt x="23" y="33"/>
                  </a:lnTo>
                  <a:lnTo>
                    <a:pt x="20" y="21"/>
                  </a:lnTo>
                  <a:lnTo>
                    <a:pt x="22" y="7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25" name="Freeform 477"/>
            <p:cNvSpPr>
              <a:spLocks/>
            </p:cNvSpPr>
            <p:nvPr/>
          </p:nvSpPr>
          <p:spPr bwMode="auto">
            <a:xfrm>
              <a:off x="2047713" y="2062581"/>
              <a:ext cx="64000" cy="32689"/>
            </a:xfrm>
            <a:custGeom>
              <a:avLst/>
              <a:gdLst>
                <a:gd name="T0" fmla="*/ 68810669 w 95"/>
                <a:gd name="T1" fmla="*/ 6786359 h 39"/>
                <a:gd name="T2" fmla="*/ 81044160 w 95"/>
                <a:gd name="T3" fmla="*/ 6786359 h 39"/>
                <a:gd name="T4" fmla="*/ 91747984 w 95"/>
                <a:gd name="T5" fmla="*/ 3393179 h 39"/>
                <a:gd name="T6" fmla="*/ 93276395 w 95"/>
                <a:gd name="T7" fmla="*/ 6786359 h 39"/>
                <a:gd name="T8" fmla="*/ 97864102 w 95"/>
                <a:gd name="T9" fmla="*/ 1697241 h 39"/>
                <a:gd name="T10" fmla="*/ 140679397 w 95"/>
                <a:gd name="T11" fmla="*/ 0 h 39"/>
                <a:gd name="T12" fmla="*/ 143737456 w 95"/>
                <a:gd name="T13" fmla="*/ 10179537 h 39"/>
                <a:gd name="T14" fmla="*/ 137621339 w 95"/>
                <a:gd name="T15" fmla="*/ 35630335 h 39"/>
                <a:gd name="T16" fmla="*/ 126917515 w 95"/>
                <a:gd name="T17" fmla="*/ 64473011 h 39"/>
                <a:gd name="T18" fmla="*/ 103980219 w 95"/>
                <a:gd name="T19" fmla="*/ 49203058 h 39"/>
                <a:gd name="T20" fmla="*/ 64222963 w 95"/>
                <a:gd name="T21" fmla="*/ 42416691 h 39"/>
                <a:gd name="T22" fmla="*/ 27523775 w 95"/>
                <a:gd name="T23" fmla="*/ 50900298 h 39"/>
                <a:gd name="T24" fmla="*/ 22937305 w 95"/>
                <a:gd name="T25" fmla="*/ 50900298 h 39"/>
                <a:gd name="T26" fmla="*/ 1529648 w 95"/>
                <a:gd name="T27" fmla="*/ 54293476 h 39"/>
                <a:gd name="T28" fmla="*/ 0 w 95"/>
                <a:gd name="T29" fmla="*/ 37326272 h 39"/>
                <a:gd name="T30" fmla="*/ 13761888 w 95"/>
                <a:gd name="T31" fmla="*/ 8483599 h 39"/>
                <a:gd name="T32" fmla="*/ 30583070 w 95"/>
                <a:gd name="T33" fmla="*/ 3393179 h 39"/>
                <a:gd name="T34" fmla="*/ 65752611 w 95"/>
                <a:gd name="T35" fmla="*/ 30539916 h 39"/>
                <a:gd name="T36" fmla="*/ 68810669 w 95"/>
                <a:gd name="T37" fmla="*/ 6786359 h 39"/>
                <a:gd name="T38" fmla="*/ 68810669 w 95"/>
                <a:gd name="T39" fmla="*/ 6786359 h 3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5"/>
                <a:gd name="T61" fmla="*/ 0 h 39"/>
                <a:gd name="T62" fmla="*/ 95 w 95"/>
                <a:gd name="T63" fmla="*/ 39 h 3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5" h="39">
                  <a:moveTo>
                    <a:pt x="45" y="4"/>
                  </a:moveTo>
                  <a:lnTo>
                    <a:pt x="53" y="4"/>
                  </a:lnTo>
                  <a:lnTo>
                    <a:pt x="60" y="2"/>
                  </a:lnTo>
                  <a:lnTo>
                    <a:pt x="61" y="4"/>
                  </a:lnTo>
                  <a:lnTo>
                    <a:pt x="64" y="1"/>
                  </a:lnTo>
                  <a:lnTo>
                    <a:pt x="92" y="0"/>
                  </a:lnTo>
                  <a:lnTo>
                    <a:pt x="94" y="6"/>
                  </a:lnTo>
                  <a:lnTo>
                    <a:pt x="90" y="21"/>
                  </a:lnTo>
                  <a:lnTo>
                    <a:pt x="83" y="38"/>
                  </a:lnTo>
                  <a:lnTo>
                    <a:pt x="68" y="29"/>
                  </a:lnTo>
                  <a:lnTo>
                    <a:pt x="42" y="25"/>
                  </a:lnTo>
                  <a:lnTo>
                    <a:pt x="18" y="30"/>
                  </a:lnTo>
                  <a:lnTo>
                    <a:pt x="15" y="30"/>
                  </a:lnTo>
                  <a:lnTo>
                    <a:pt x="1" y="32"/>
                  </a:lnTo>
                  <a:lnTo>
                    <a:pt x="0" y="22"/>
                  </a:lnTo>
                  <a:lnTo>
                    <a:pt x="9" y="5"/>
                  </a:lnTo>
                  <a:lnTo>
                    <a:pt x="20" y="2"/>
                  </a:lnTo>
                  <a:lnTo>
                    <a:pt x="43" y="18"/>
                  </a:lnTo>
                  <a:lnTo>
                    <a:pt x="45" y="4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26" name="Freeform 478"/>
            <p:cNvSpPr>
              <a:spLocks/>
            </p:cNvSpPr>
            <p:nvPr/>
          </p:nvSpPr>
          <p:spPr bwMode="auto">
            <a:xfrm>
              <a:off x="1980254" y="2229093"/>
              <a:ext cx="31135" cy="21452"/>
            </a:xfrm>
            <a:custGeom>
              <a:avLst/>
              <a:gdLst>
                <a:gd name="T0" fmla="*/ 0 w 47"/>
                <a:gd name="T1" fmla="*/ 42676691 h 25"/>
                <a:gd name="T2" fmla="*/ 0 w 47"/>
                <a:gd name="T3" fmla="*/ 42676691 h 25"/>
                <a:gd name="T4" fmla="*/ 0 w 47"/>
                <a:gd name="T5" fmla="*/ 12446704 h 25"/>
                <a:gd name="T6" fmla="*/ 47314124 w 47"/>
                <a:gd name="T7" fmla="*/ 0 h 25"/>
                <a:gd name="T8" fmla="*/ 59141738 w 47"/>
                <a:gd name="T9" fmla="*/ 8890311 h 25"/>
                <a:gd name="T10" fmla="*/ 68013361 w 47"/>
                <a:gd name="T11" fmla="*/ 17781956 h 25"/>
                <a:gd name="T12" fmla="*/ 48792728 w 47"/>
                <a:gd name="T13" fmla="*/ 24894741 h 25"/>
                <a:gd name="T14" fmla="*/ 28092265 w 47"/>
                <a:gd name="T15" fmla="*/ 37341439 h 25"/>
                <a:gd name="T16" fmla="*/ 10350231 w 47"/>
                <a:gd name="T17" fmla="*/ 37341439 h 25"/>
                <a:gd name="T18" fmla="*/ 0 w 47"/>
                <a:gd name="T19" fmla="*/ 42676691 h 25"/>
                <a:gd name="T20" fmla="*/ 0 w 47"/>
                <a:gd name="T21" fmla="*/ 42676691 h 2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7"/>
                <a:gd name="T34" fmla="*/ 0 h 25"/>
                <a:gd name="T35" fmla="*/ 47 w 47"/>
                <a:gd name="T36" fmla="*/ 25 h 2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7" h="25">
                  <a:moveTo>
                    <a:pt x="0" y="24"/>
                  </a:moveTo>
                  <a:lnTo>
                    <a:pt x="0" y="24"/>
                  </a:lnTo>
                  <a:lnTo>
                    <a:pt x="0" y="7"/>
                  </a:lnTo>
                  <a:lnTo>
                    <a:pt x="32" y="0"/>
                  </a:lnTo>
                  <a:lnTo>
                    <a:pt x="40" y="5"/>
                  </a:lnTo>
                  <a:lnTo>
                    <a:pt x="46" y="10"/>
                  </a:lnTo>
                  <a:lnTo>
                    <a:pt x="33" y="14"/>
                  </a:lnTo>
                  <a:lnTo>
                    <a:pt x="19" y="21"/>
                  </a:lnTo>
                  <a:lnTo>
                    <a:pt x="7" y="21"/>
                  </a:lnTo>
                  <a:lnTo>
                    <a:pt x="0" y="24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27" name="Freeform 479"/>
            <p:cNvSpPr>
              <a:spLocks/>
            </p:cNvSpPr>
            <p:nvPr/>
          </p:nvSpPr>
          <p:spPr bwMode="auto">
            <a:xfrm>
              <a:off x="2045119" y="2297536"/>
              <a:ext cx="23351" cy="16344"/>
            </a:xfrm>
            <a:custGeom>
              <a:avLst/>
              <a:gdLst>
                <a:gd name="T0" fmla="*/ 0 w 32"/>
                <a:gd name="T1" fmla="*/ 12903200 h 20"/>
                <a:gd name="T2" fmla="*/ 10765308 w 32"/>
                <a:gd name="T3" fmla="*/ 30645098 h 20"/>
                <a:gd name="T4" fmla="*/ 55620095 w 32"/>
                <a:gd name="T5" fmla="*/ 17741898 h 20"/>
                <a:gd name="T6" fmla="*/ 46648337 w 32"/>
                <a:gd name="T7" fmla="*/ 0 h 20"/>
                <a:gd name="T8" fmla="*/ 3588436 w 32"/>
                <a:gd name="T9" fmla="*/ 14516099 h 20"/>
                <a:gd name="T10" fmla="*/ 0 w 32"/>
                <a:gd name="T11" fmla="*/ 12903200 h 20"/>
                <a:gd name="T12" fmla="*/ 0 w 32"/>
                <a:gd name="T13" fmla="*/ 12903200 h 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"/>
                <a:gd name="T22" fmla="*/ 0 h 20"/>
                <a:gd name="T23" fmla="*/ 32 w 32"/>
                <a:gd name="T24" fmla="*/ 20 h 2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" h="20">
                  <a:moveTo>
                    <a:pt x="0" y="8"/>
                  </a:moveTo>
                  <a:lnTo>
                    <a:pt x="6" y="19"/>
                  </a:lnTo>
                  <a:lnTo>
                    <a:pt x="31" y="11"/>
                  </a:lnTo>
                  <a:lnTo>
                    <a:pt x="26" y="0"/>
                  </a:lnTo>
                  <a:lnTo>
                    <a:pt x="2" y="9"/>
                  </a:lnTo>
                  <a:lnTo>
                    <a:pt x="0" y="8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28" name="Freeform 480"/>
            <p:cNvSpPr>
              <a:spLocks/>
            </p:cNvSpPr>
            <p:nvPr/>
          </p:nvSpPr>
          <p:spPr bwMode="auto">
            <a:xfrm>
              <a:off x="2025227" y="2241350"/>
              <a:ext cx="39784" cy="65379"/>
            </a:xfrm>
            <a:custGeom>
              <a:avLst/>
              <a:gdLst>
                <a:gd name="T0" fmla="*/ 25363600 w 58"/>
                <a:gd name="T1" fmla="*/ 23155799 h 79"/>
                <a:gd name="T2" fmla="*/ 34874474 w 58"/>
                <a:gd name="T3" fmla="*/ 0 h 79"/>
                <a:gd name="T4" fmla="*/ 90357122 w 58"/>
                <a:gd name="T5" fmla="*/ 52927169 h 79"/>
                <a:gd name="T6" fmla="*/ 80846228 w 58"/>
                <a:gd name="T7" fmla="*/ 89315408 h 79"/>
                <a:gd name="T8" fmla="*/ 88771976 w 58"/>
                <a:gd name="T9" fmla="*/ 109163411 h 79"/>
                <a:gd name="T10" fmla="*/ 31704183 w 58"/>
                <a:gd name="T11" fmla="*/ 129011413 h 79"/>
                <a:gd name="T12" fmla="*/ 0 w 58"/>
                <a:gd name="T13" fmla="*/ 104201732 h 79"/>
                <a:gd name="T14" fmla="*/ 41215057 w 58"/>
                <a:gd name="T15" fmla="*/ 100893946 h 79"/>
                <a:gd name="T16" fmla="*/ 49142055 w 58"/>
                <a:gd name="T17" fmla="*/ 72775172 h 79"/>
                <a:gd name="T18" fmla="*/ 25363600 w 58"/>
                <a:gd name="T19" fmla="*/ 23155799 h 79"/>
                <a:gd name="T20" fmla="*/ 25363600 w 58"/>
                <a:gd name="T21" fmla="*/ 23155799 h 7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8"/>
                <a:gd name="T34" fmla="*/ 0 h 79"/>
                <a:gd name="T35" fmla="*/ 58 w 58"/>
                <a:gd name="T36" fmla="*/ 79 h 7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8" h="79">
                  <a:moveTo>
                    <a:pt x="16" y="14"/>
                  </a:moveTo>
                  <a:lnTo>
                    <a:pt x="22" y="0"/>
                  </a:lnTo>
                  <a:lnTo>
                    <a:pt x="57" y="32"/>
                  </a:lnTo>
                  <a:lnTo>
                    <a:pt x="51" y="54"/>
                  </a:lnTo>
                  <a:lnTo>
                    <a:pt x="56" y="66"/>
                  </a:lnTo>
                  <a:lnTo>
                    <a:pt x="20" y="78"/>
                  </a:lnTo>
                  <a:lnTo>
                    <a:pt x="0" y="63"/>
                  </a:lnTo>
                  <a:lnTo>
                    <a:pt x="26" y="61"/>
                  </a:lnTo>
                  <a:lnTo>
                    <a:pt x="31" y="44"/>
                  </a:lnTo>
                  <a:lnTo>
                    <a:pt x="16" y="14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29" name="Freeform 481"/>
            <p:cNvSpPr>
              <a:spLocks/>
            </p:cNvSpPr>
            <p:nvPr/>
          </p:nvSpPr>
          <p:spPr bwMode="auto">
            <a:xfrm>
              <a:off x="1978525" y="2237263"/>
              <a:ext cx="64000" cy="57206"/>
            </a:xfrm>
            <a:custGeom>
              <a:avLst/>
              <a:gdLst>
                <a:gd name="T0" fmla="*/ 4891812 w 92"/>
                <a:gd name="T1" fmla="*/ 24317568 h 65"/>
                <a:gd name="T2" fmla="*/ 35870734 w 92"/>
                <a:gd name="T3" fmla="*/ 18705924 h 65"/>
                <a:gd name="T4" fmla="*/ 58696640 w 92"/>
                <a:gd name="T5" fmla="*/ 1871003 h 65"/>
                <a:gd name="T6" fmla="*/ 78262605 w 92"/>
                <a:gd name="T7" fmla="*/ 0 h 65"/>
                <a:gd name="T8" fmla="*/ 99459194 w 92"/>
                <a:gd name="T9" fmla="*/ 18705924 h 65"/>
                <a:gd name="T10" fmla="*/ 148373469 w 92"/>
                <a:gd name="T11" fmla="*/ 7482644 h 65"/>
                <a:gd name="T12" fmla="*/ 130438108 w 92"/>
                <a:gd name="T13" fmla="*/ 54246776 h 65"/>
                <a:gd name="T14" fmla="*/ 83154416 w 92"/>
                <a:gd name="T15" fmla="*/ 57987413 h 65"/>
                <a:gd name="T16" fmla="*/ 99459194 w 92"/>
                <a:gd name="T17" fmla="*/ 93529637 h 65"/>
                <a:gd name="T18" fmla="*/ 99459194 w 92"/>
                <a:gd name="T19" fmla="*/ 119716830 h 65"/>
                <a:gd name="T20" fmla="*/ 55436709 w 92"/>
                <a:gd name="T21" fmla="*/ 87917977 h 65"/>
                <a:gd name="T22" fmla="*/ 17935367 w 92"/>
                <a:gd name="T23" fmla="*/ 41152485 h 65"/>
                <a:gd name="T24" fmla="*/ 0 w 92"/>
                <a:gd name="T25" fmla="*/ 44894500 h 65"/>
                <a:gd name="T26" fmla="*/ 4891812 w 92"/>
                <a:gd name="T27" fmla="*/ 24317568 h 65"/>
                <a:gd name="T28" fmla="*/ 4891812 w 92"/>
                <a:gd name="T29" fmla="*/ 24317568 h 6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2"/>
                <a:gd name="T46" fmla="*/ 0 h 65"/>
                <a:gd name="T47" fmla="*/ 92 w 92"/>
                <a:gd name="T48" fmla="*/ 65 h 6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2" h="65">
                  <a:moveTo>
                    <a:pt x="3" y="13"/>
                  </a:moveTo>
                  <a:lnTo>
                    <a:pt x="22" y="10"/>
                  </a:lnTo>
                  <a:lnTo>
                    <a:pt x="36" y="1"/>
                  </a:lnTo>
                  <a:lnTo>
                    <a:pt x="48" y="0"/>
                  </a:lnTo>
                  <a:lnTo>
                    <a:pt x="61" y="10"/>
                  </a:lnTo>
                  <a:lnTo>
                    <a:pt x="91" y="4"/>
                  </a:lnTo>
                  <a:lnTo>
                    <a:pt x="80" y="29"/>
                  </a:lnTo>
                  <a:lnTo>
                    <a:pt x="51" y="31"/>
                  </a:lnTo>
                  <a:lnTo>
                    <a:pt x="61" y="50"/>
                  </a:lnTo>
                  <a:lnTo>
                    <a:pt x="61" y="64"/>
                  </a:lnTo>
                  <a:lnTo>
                    <a:pt x="34" y="47"/>
                  </a:lnTo>
                  <a:lnTo>
                    <a:pt x="11" y="22"/>
                  </a:lnTo>
                  <a:lnTo>
                    <a:pt x="0" y="24"/>
                  </a:lnTo>
                  <a:lnTo>
                    <a:pt x="3" y="13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30" name="Freeform 483"/>
            <p:cNvSpPr>
              <a:spLocks/>
            </p:cNvSpPr>
            <p:nvPr/>
          </p:nvSpPr>
          <p:spPr bwMode="auto">
            <a:xfrm>
              <a:off x="1962959" y="2167798"/>
              <a:ext cx="62270" cy="34732"/>
            </a:xfrm>
            <a:custGeom>
              <a:avLst/>
              <a:gdLst>
                <a:gd name="T0" fmla="*/ 0 w 90"/>
                <a:gd name="T1" fmla="*/ 23633520 h 43"/>
                <a:gd name="T2" fmla="*/ 0 w 90"/>
                <a:gd name="T3" fmla="*/ 23633520 h 43"/>
                <a:gd name="T4" fmla="*/ 38709597 w 90"/>
                <a:gd name="T5" fmla="*/ 66175857 h 43"/>
                <a:gd name="T6" fmla="*/ 104838504 w 90"/>
                <a:gd name="T7" fmla="*/ 64600540 h 43"/>
                <a:gd name="T8" fmla="*/ 143548091 w 90"/>
                <a:gd name="T9" fmla="*/ 40965765 h 43"/>
                <a:gd name="T10" fmla="*/ 59677300 w 90"/>
                <a:gd name="T11" fmla="*/ 9453155 h 43"/>
                <a:gd name="T12" fmla="*/ 48387003 w 90"/>
                <a:gd name="T13" fmla="*/ 0 h 43"/>
                <a:gd name="T14" fmla="*/ 0 w 90"/>
                <a:gd name="T15" fmla="*/ 23633520 h 43"/>
                <a:gd name="T16" fmla="*/ 0 w 90"/>
                <a:gd name="T17" fmla="*/ 23633520 h 4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0"/>
                <a:gd name="T28" fmla="*/ 0 h 43"/>
                <a:gd name="T29" fmla="*/ 90 w 90"/>
                <a:gd name="T30" fmla="*/ 43 h 4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0" h="43">
                  <a:moveTo>
                    <a:pt x="0" y="15"/>
                  </a:moveTo>
                  <a:lnTo>
                    <a:pt x="0" y="15"/>
                  </a:lnTo>
                  <a:lnTo>
                    <a:pt x="24" y="42"/>
                  </a:lnTo>
                  <a:lnTo>
                    <a:pt x="65" y="41"/>
                  </a:lnTo>
                  <a:lnTo>
                    <a:pt x="89" y="26"/>
                  </a:lnTo>
                  <a:lnTo>
                    <a:pt x="37" y="6"/>
                  </a:lnTo>
                  <a:lnTo>
                    <a:pt x="30" y="0"/>
                  </a:lnTo>
                  <a:lnTo>
                    <a:pt x="0" y="15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31" name="Freeform 484"/>
            <p:cNvSpPr>
              <a:spLocks/>
            </p:cNvSpPr>
            <p:nvPr/>
          </p:nvSpPr>
          <p:spPr bwMode="auto">
            <a:xfrm>
              <a:off x="2049448" y="2080957"/>
              <a:ext cx="52756" cy="50055"/>
            </a:xfrm>
            <a:custGeom>
              <a:avLst/>
              <a:gdLst>
                <a:gd name="T0" fmla="*/ 0 w 78"/>
                <a:gd name="T1" fmla="*/ 12590929 h 58"/>
                <a:gd name="T2" fmla="*/ 33909086 w 78"/>
                <a:gd name="T3" fmla="*/ 8993902 h 58"/>
                <a:gd name="T4" fmla="*/ 60110943 w 78"/>
                <a:gd name="T5" fmla="*/ 0 h 58"/>
                <a:gd name="T6" fmla="*/ 95561981 w 78"/>
                <a:gd name="T7" fmla="*/ 7195391 h 58"/>
                <a:gd name="T8" fmla="*/ 118682426 w 78"/>
                <a:gd name="T9" fmla="*/ 21584828 h 58"/>
                <a:gd name="T10" fmla="*/ 104809911 w 78"/>
                <a:gd name="T11" fmla="*/ 34175757 h 58"/>
                <a:gd name="T12" fmla="*/ 87854752 w 78"/>
                <a:gd name="T13" fmla="*/ 35974269 h 58"/>
                <a:gd name="T14" fmla="*/ 67818172 w 78"/>
                <a:gd name="T15" fmla="*/ 55760591 h 58"/>
                <a:gd name="T16" fmla="*/ 53946898 w 78"/>
                <a:gd name="T17" fmla="*/ 102528622 h 58"/>
                <a:gd name="T18" fmla="*/ 44697726 w 78"/>
                <a:gd name="T19" fmla="*/ 82742290 h 58"/>
                <a:gd name="T20" fmla="*/ 18495865 w 78"/>
                <a:gd name="T21" fmla="*/ 80943778 h 58"/>
                <a:gd name="T22" fmla="*/ 35449787 w 78"/>
                <a:gd name="T23" fmla="*/ 43169657 h 58"/>
                <a:gd name="T24" fmla="*/ 0 w 78"/>
                <a:gd name="T25" fmla="*/ 30578733 h 58"/>
                <a:gd name="T26" fmla="*/ 0 w 78"/>
                <a:gd name="T27" fmla="*/ 12590929 h 58"/>
                <a:gd name="T28" fmla="*/ 0 w 78"/>
                <a:gd name="T29" fmla="*/ 12590929 h 5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8"/>
                <a:gd name="T46" fmla="*/ 0 h 58"/>
                <a:gd name="T47" fmla="*/ 78 w 78"/>
                <a:gd name="T48" fmla="*/ 58 h 5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8" h="58">
                  <a:moveTo>
                    <a:pt x="0" y="7"/>
                  </a:moveTo>
                  <a:lnTo>
                    <a:pt x="22" y="5"/>
                  </a:lnTo>
                  <a:lnTo>
                    <a:pt x="39" y="0"/>
                  </a:lnTo>
                  <a:lnTo>
                    <a:pt x="62" y="4"/>
                  </a:lnTo>
                  <a:lnTo>
                    <a:pt x="77" y="12"/>
                  </a:lnTo>
                  <a:lnTo>
                    <a:pt x="68" y="19"/>
                  </a:lnTo>
                  <a:lnTo>
                    <a:pt x="57" y="20"/>
                  </a:lnTo>
                  <a:lnTo>
                    <a:pt x="44" y="31"/>
                  </a:lnTo>
                  <a:lnTo>
                    <a:pt x="35" y="57"/>
                  </a:lnTo>
                  <a:lnTo>
                    <a:pt x="29" y="46"/>
                  </a:lnTo>
                  <a:lnTo>
                    <a:pt x="12" y="45"/>
                  </a:lnTo>
                  <a:lnTo>
                    <a:pt x="23" y="24"/>
                  </a:lnTo>
                  <a:lnTo>
                    <a:pt x="0" y="17"/>
                  </a:lnTo>
                  <a:lnTo>
                    <a:pt x="0" y="7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32" name="Freeform 485"/>
            <p:cNvSpPr>
              <a:spLocks/>
            </p:cNvSpPr>
            <p:nvPr/>
          </p:nvSpPr>
          <p:spPr bwMode="auto">
            <a:xfrm>
              <a:off x="2034752" y="2097303"/>
              <a:ext cx="30270" cy="24517"/>
            </a:xfrm>
            <a:custGeom>
              <a:avLst/>
              <a:gdLst>
                <a:gd name="T0" fmla="*/ 67080589 w 45"/>
                <a:gd name="T1" fmla="*/ 15534291 h 29"/>
                <a:gd name="T2" fmla="*/ 51835342 w 45"/>
                <a:gd name="T3" fmla="*/ 48329201 h 29"/>
                <a:gd name="T4" fmla="*/ 0 w 45"/>
                <a:gd name="T5" fmla="*/ 39698886 h 29"/>
                <a:gd name="T6" fmla="*/ 21343603 w 45"/>
                <a:gd name="T7" fmla="*/ 18986938 h 29"/>
                <a:gd name="T8" fmla="*/ 35065190 w 45"/>
                <a:gd name="T9" fmla="*/ 0 h 29"/>
                <a:gd name="T10" fmla="*/ 67080589 w 45"/>
                <a:gd name="T11" fmla="*/ 15534291 h 29"/>
                <a:gd name="T12" fmla="*/ 67080589 w 45"/>
                <a:gd name="T13" fmla="*/ 15534291 h 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5"/>
                <a:gd name="T22" fmla="*/ 0 h 29"/>
                <a:gd name="T23" fmla="*/ 45 w 45"/>
                <a:gd name="T24" fmla="*/ 29 h 2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5" h="29">
                  <a:moveTo>
                    <a:pt x="44" y="9"/>
                  </a:moveTo>
                  <a:lnTo>
                    <a:pt x="34" y="28"/>
                  </a:lnTo>
                  <a:lnTo>
                    <a:pt x="0" y="23"/>
                  </a:lnTo>
                  <a:lnTo>
                    <a:pt x="14" y="11"/>
                  </a:lnTo>
                  <a:lnTo>
                    <a:pt x="23" y="0"/>
                  </a:lnTo>
                  <a:lnTo>
                    <a:pt x="44" y="9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33" name="Freeform 6"/>
            <p:cNvSpPr>
              <a:spLocks/>
            </p:cNvSpPr>
            <p:nvPr/>
          </p:nvSpPr>
          <p:spPr bwMode="auto">
            <a:xfrm>
              <a:off x="2783727" y="2729867"/>
              <a:ext cx="35286" cy="59446"/>
            </a:xfrm>
            <a:custGeom>
              <a:avLst/>
              <a:gdLst>
                <a:gd name="T0" fmla="*/ 0 w 52"/>
                <a:gd name="T1" fmla="*/ 0 h 69"/>
                <a:gd name="T2" fmla="*/ 0 w 52"/>
                <a:gd name="T3" fmla="*/ 0 h 69"/>
                <a:gd name="T4" fmla="*/ 10 w 52"/>
                <a:gd name="T5" fmla="*/ 0 h 69"/>
                <a:gd name="T6" fmla="*/ 13 w 52"/>
                <a:gd name="T7" fmla="*/ 13 h 69"/>
                <a:gd name="T8" fmla="*/ 26 w 52"/>
                <a:gd name="T9" fmla="*/ 5 h 69"/>
                <a:gd name="T10" fmla="*/ 43 w 52"/>
                <a:gd name="T11" fmla="*/ 21 h 69"/>
                <a:gd name="T12" fmla="*/ 51 w 52"/>
                <a:gd name="T13" fmla="*/ 68 h 69"/>
                <a:gd name="T14" fmla="*/ 50 w 52"/>
                <a:gd name="T15" fmla="*/ 68 h 69"/>
                <a:gd name="T16" fmla="*/ 16 w 52"/>
                <a:gd name="T17" fmla="*/ 48 h 69"/>
                <a:gd name="T18" fmla="*/ 0 w 52"/>
                <a:gd name="T19" fmla="*/ 0 h 69"/>
                <a:gd name="T20" fmla="*/ 0 w 52"/>
                <a:gd name="T21" fmla="*/ 0 h 6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2"/>
                <a:gd name="T34" fmla="*/ 0 h 69"/>
                <a:gd name="T35" fmla="*/ 52 w 52"/>
                <a:gd name="T36" fmla="*/ 69 h 6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2" h="69">
                  <a:moveTo>
                    <a:pt x="0" y="0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13" y="13"/>
                  </a:lnTo>
                  <a:lnTo>
                    <a:pt x="26" y="5"/>
                  </a:lnTo>
                  <a:lnTo>
                    <a:pt x="43" y="21"/>
                  </a:lnTo>
                  <a:lnTo>
                    <a:pt x="51" y="68"/>
                  </a:lnTo>
                  <a:lnTo>
                    <a:pt x="50" y="68"/>
                  </a:lnTo>
                  <a:lnTo>
                    <a:pt x="16" y="48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34" name="Freeform 7"/>
            <p:cNvSpPr>
              <a:spLocks/>
            </p:cNvSpPr>
            <p:nvPr/>
          </p:nvSpPr>
          <p:spPr bwMode="auto">
            <a:xfrm>
              <a:off x="2870586" y="2725559"/>
              <a:ext cx="89574" cy="71508"/>
            </a:xfrm>
            <a:custGeom>
              <a:avLst/>
              <a:gdLst>
                <a:gd name="T0" fmla="*/ 0 w 132"/>
                <a:gd name="T1" fmla="*/ 72 h 83"/>
                <a:gd name="T2" fmla="*/ 0 w 132"/>
                <a:gd name="T3" fmla="*/ 72 h 83"/>
                <a:gd name="T4" fmla="*/ 12 w 132"/>
                <a:gd name="T5" fmla="*/ 82 h 83"/>
                <a:gd name="T6" fmla="*/ 53 w 132"/>
                <a:gd name="T7" fmla="*/ 79 h 83"/>
                <a:gd name="T8" fmla="*/ 66 w 132"/>
                <a:gd name="T9" fmla="*/ 73 h 83"/>
                <a:gd name="T10" fmla="*/ 84 w 132"/>
                <a:gd name="T11" fmla="*/ 36 h 83"/>
                <a:gd name="T12" fmla="*/ 108 w 132"/>
                <a:gd name="T13" fmla="*/ 37 h 83"/>
                <a:gd name="T14" fmla="*/ 131 w 132"/>
                <a:gd name="T15" fmla="*/ 25 h 83"/>
                <a:gd name="T16" fmla="*/ 109 w 132"/>
                <a:gd name="T17" fmla="*/ 14 h 83"/>
                <a:gd name="T18" fmla="*/ 102 w 132"/>
                <a:gd name="T19" fmla="*/ 0 h 83"/>
                <a:gd name="T20" fmla="*/ 75 w 132"/>
                <a:gd name="T21" fmla="*/ 26 h 83"/>
                <a:gd name="T22" fmla="*/ 67 w 132"/>
                <a:gd name="T23" fmla="*/ 40 h 83"/>
                <a:gd name="T24" fmla="*/ 59 w 132"/>
                <a:gd name="T25" fmla="*/ 32 h 83"/>
                <a:gd name="T26" fmla="*/ 43 w 132"/>
                <a:gd name="T27" fmla="*/ 52 h 83"/>
                <a:gd name="T28" fmla="*/ 26 w 132"/>
                <a:gd name="T29" fmla="*/ 55 h 83"/>
                <a:gd name="T30" fmla="*/ 20 w 132"/>
                <a:gd name="T31" fmla="*/ 73 h 83"/>
                <a:gd name="T32" fmla="*/ 0 w 132"/>
                <a:gd name="T33" fmla="*/ 72 h 83"/>
                <a:gd name="T34" fmla="*/ 0 w 132"/>
                <a:gd name="T35" fmla="*/ 72 h 8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2"/>
                <a:gd name="T55" fmla="*/ 0 h 83"/>
                <a:gd name="T56" fmla="*/ 132 w 132"/>
                <a:gd name="T57" fmla="*/ 83 h 8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2" h="83">
                  <a:moveTo>
                    <a:pt x="0" y="72"/>
                  </a:moveTo>
                  <a:lnTo>
                    <a:pt x="0" y="72"/>
                  </a:lnTo>
                  <a:lnTo>
                    <a:pt x="12" y="82"/>
                  </a:lnTo>
                  <a:lnTo>
                    <a:pt x="53" y="79"/>
                  </a:lnTo>
                  <a:lnTo>
                    <a:pt x="66" y="73"/>
                  </a:lnTo>
                  <a:lnTo>
                    <a:pt x="84" y="36"/>
                  </a:lnTo>
                  <a:lnTo>
                    <a:pt x="108" y="37"/>
                  </a:lnTo>
                  <a:lnTo>
                    <a:pt x="131" y="25"/>
                  </a:lnTo>
                  <a:lnTo>
                    <a:pt x="109" y="14"/>
                  </a:lnTo>
                  <a:lnTo>
                    <a:pt x="102" y="0"/>
                  </a:lnTo>
                  <a:lnTo>
                    <a:pt x="75" y="26"/>
                  </a:lnTo>
                  <a:lnTo>
                    <a:pt x="67" y="40"/>
                  </a:lnTo>
                  <a:lnTo>
                    <a:pt x="59" y="32"/>
                  </a:lnTo>
                  <a:lnTo>
                    <a:pt x="43" y="52"/>
                  </a:lnTo>
                  <a:lnTo>
                    <a:pt x="26" y="55"/>
                  </a:lnTo>
                  <a:lnTo>
                    <a:pt x="20" y="73"/>
                  </a:lnTo>
                  <a:lnTo>
                    <a:pt x="0" y="72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35" name="Freeform 9"/>
            <p:cNvSpPr>
              <a:spLocks/>
            </p:cNvSpPr>
            <p:nvPr/>
          </p:nvSpPr>
          <p:spPr bwMode="auto">
            <a:xfrm>
              <a:off x="2736996" y="2742925"/>
              <a:ext cx="101001" cy="129389"/>
            </a:xfrm>
            <a:custGeom>
              <a:avLst/>
              <a:gdLst>
                <a:gd name="T0" fmla="*/ 0 w 149"/>
                <a:gd name="T1" fmla="*/ 0 h 156"/>
                <a:gd name="T2" fmla="*/ 0 w 149"/>
                <a:gd name="T3" fmla="*/ 0 h 156"/>
                <a:gd name="T4" fmla="*/ 33 w 149"/>
                <a:gd name="T5" fmla="*/ 7 h 156"/>
                <a:gd name="T6" fmla="*/ 74 w 149"/>
                <a:gd name="T7" fmla="*/ 47 h 156"/>
                <a:gd name="T8" fmla="*/ 108 w 149"/>
                <a:gd name="T9" fmla="*/ 62 h 156"/>
                <a:gd name="T10" fmla="*/ 104 w 149"/>
                <a:gd name="T11" fmla="*/ 73 h 156"/>
                <a:gd name="T12" fmla="*/ 115 w 149"/>
                <a:gd name="T13" fmla="*/ 72 h 156"/>
                <a:gd name="T14" fmla="*/ 114 w 149"/>
                <a:gd name="T15" fmla="*/ 87 h 156"/>
                <a:gd name="T16" fmla="*/ 148 w 149"/>
                <a:gd name="T17" fmla="*/ 116 h 156"/>
                <a:gd name="T18" fmla="*/ 144 w 149"/>
                <a:gd name="T19" fmla="*/ 154 h 156"/>
                <a:gd name="T20" fmla="*/ 129 w 149"/>
                <a:gd name="T21" fmla="*/ 155 h 156"/>
                <a:gd name="T22" fmla="*/ 99 w 149"/>
                <a:gd name="T23" fmla="*/ 133 h 156"/>
                <a:gd name="T24" fmla="*/ 50 w 149"/>
                <a:gd name="T25" fmla="*/ 54 h 156"/>
                <a:gd name="T26" fmla="*/ 0 w 149"/>
                <a:gd name="T27" fmla="*/ 0 h 156"/>
                <a:gd name="T28" fmla="*/ 0 w 149"/>
                <a:gd name="T29" fmla="*/ 0 h 15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49"/>
                <a:gd name="T46" fmla="*/ 0 h 156"/>
                <a:gd name="T47" fmla="*/ 149 w 149"/>
                <a:gd name="T48" fmla="*/ 156 h 15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49" h="156">
                  <a:moveTo>
                    <a:pt x="0" y="0"/>
                  </a:moveTo>
                  <a:lnTo>
                    <a:pt x="0" y="0"/>
                  </a:lnTo>
                  <a:lnTo>
                    <a:pt x="33" y="7"/>
                  </a:lnTo>
                  <a:lnTo>
                    <a:pt x="74" y="47"/>
                  </a:lnTo>
                  <a:lnTo>
                    <a:pt x="108" y="62"/>
                  </a:lnTo>
                  <a:lnTo>
                    <a:pt x="104" y="73"/>
                  </a:lnTo>
                  <a:lnTo>
                    <a:pt x="115" y="72"/>
                  </a:lnTo>
                  <a:lnTo>
                    <a:pt x="114" y="87"/>
                  </a:lnTo>
                  <a:lnTo>
                    <a:pt x="148" y="116"/>
                  </a:lnTo>
                  <a:lnTo>
                    <a:pt x="144" y="154"/>
                  </a:lnTo>
                  <a:lnTo>
                    <a:pt x="129" y="155"/>
                  </a:lnTo>
                  <a:lnTo>
                    <a:pt x="99" y="133"/>
                  </a:lnTo>
                  <a:lnTo>
                    <a:pt x="50" y="54"/>
                  </a:lnTo>
                  <a:lnTo>
                    <a:pt x="0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36" name="Freeform 11"/>
            <p:cNvSpPr>
              <a:spLocks/>
            </p:cNvSpPr>
            <p:nvPr/>
          </p:nvSpPr>
          <p:spPr bwMode="auto">
            <a:xfrm>
              <a:off x="2864433" y="2757855"/>
              <a:ext cx="92189" cy="96213"/>
            </a:xfrm>
            <a:custGeom>
              <a:avLst/>
              <a:gdLst>
                <a:gd name="T0" fmla="*/ 0 w 136"/>
                <a:gd name="T1" fmla="*/ 52 h 116"/>
                <a:gd name="T2" fmla="*/ 0 w 136"/>
                <a:gd name="T3" fmla="*/ 52 h 116"/>
                <a:gd name="T4" fmla="*/ 9 w 136"/>
                <a:gd name="T5" fmla="*/ 36 h 116"/>
                <a:gd name="T6" fmla="*/ 21 w 136"/>
                <a:gd name="T7" fmla="*/ 46 h 116"/>
                <a:gd name="T8" fmla="*/ 62 w 136"/>
                <a:gd name="T9" fmla="*/ 43 h 116"/>
                <a:gd name="T10" fmla="*/ 75 w 136"/>
                <a:gd name="T11" fmla="*/ 37 h 116"/>
                <a:gd name="T12" fmla="*/ 93 w 136"/>
                <a:gd name="T13" fmla="*/ 0 h 116"/>
                <a:gd name="T14" fmla="*/ 117 w 136"/>
                <a:gd name="T15" fmla="*/ 1 h 116"/>
                <a:gd name="T16" fmla="*/ 112 w 136"/>
                <a:gd name="T17" fmla="*/ 11 h 116"/>
                <a:gd name="T18" fmla="*/ 135 w 136"/>
                <a:gd name="T19" fmla="*/ 46 h 116"/>
                <a:gd name="T20" fmla="*/ 122 w 136"/>
                <a:gd name="T21" fmla="*/ 43 h 116"/>
                <a:gd name="T22" fmla="*/ 99 w 136"/>
                <a:gd name="T23" fmla="*/ 82 h 116"/>
                <a:gd name="T24" fmla="*/ 95 w 136"/>
                <a:gd name="T25" fmla="*/ 107 h 116"/>
                <a:gd name="T26" fmla="*/ 81 w 136"/>
                <a:gd name="T27" fmla="*/ 115 h 116"/>
                <a:gd name="T28" fmla="*/ 55 w 136"/>
                <a:gd name="T29" fmla="*/ 100 h 116"/>
                <a:gd name="T30" fmla="*/ 40 w 136"/>
                <a:gd name="T31" fmla="*/ 107 h 116"/>
                <a:gd name="T32" fmla="*/ 37 w 136"/>
                <a:gd name="T33" fmla="*/ 95 h 116"/>
                <a:gd name="T34" fmla="*/ 17 w 136"/>
                <a:gd name="T35" fmla="*/ 97 h 116"/>
                <a:gd name="T36" fmla="*/ 0 w 136"/>
                <a:gd name="T37" fmla="*/ 52 h 116"/>
                <a:gd name="T38" fmla="*/ 0 w 136"/>
                <a:gd name="T39" fmla="*/ 52 h 11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36"/>
                <a:gd name="T61" fmla="*/ 0 h 116"/>
                <a:gd name="T62" fmla="*/ 136 w 136"/>
                <a:gd name="T63" fmla="*/ 116 h 11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36" h="116">
                  <a:moveTo>
                    <a:pt x="0" y="52"/>
                  </a:moveTo>
                  <a:lnTo>
                    <a:pt x="0" y="52"/>
                  </a:lnTo>
                  <a:lnTo>
                    <a:pt x="9" y="36"/>
                  </a:lnTo>
                  <a:lnTo>
                    <a:pt x="21" y="46"/>
                  </a:lnTo>
                  <a:lnTo>
                    <a:pt x="62" y="43"/>
                  </a:lnTo>
                  <a:lnTo>
                    <a:pt x="75" y="37"/>
                  </a:lnTo>
                  <a:lnTo>
                    <a:pt x="93" y="0"/>
                  </a:lnTo>
                  <a:lnTo>
                    <a:pt x="117" y="1"/>
                  </a:lnTo>
                  <a:lnTo>
                    <a:pt x="112" y="11"/>
                  </a:lnTo>
                  <a:lnTo>
                    <a:pt x="135" y="46"/>
                  </a:lnTo>
                  <a:lnTo>
                    <a:pt x="122" y="43"/>
                  </a:lnTo>
                  <a:lnTo>
                    <a:pt x="99" y="82"/>
                  </a:lnTo>
                  <a:lnTo>
                    <a:pt x="95" y="107"/>
                  </a:lnTo>
                  <a:lnTo>
                    <a:pt x="81" y="115"/>
                  </a:lnTo>
                  <a:lnTo>
                    <a:pt x="55" y="100"/>
                  </a:lnTo>
                  <a:lnTo>
                    <a:pt x="40" y="107"/>
                  </a:lnTo>
                  <a:lnTo>
                    <a:pt x="37" y="95"/>
                  </a:lnTo>
                  <a:lnTo>
                    <a:pt x="17" y="97"/>
                  </a:lnTo>
                  <a:lnTo>
                    <a:pt x="0" y="52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37" name="Freeform 12"/>
            <p:cNvSpPr>
              <a:spLocks/>
            </p:cNvSpPr>
            <p:nvPr/>
          </p:nvSpPr>
          <p:spPr bwMode="auto">
            <a:xfrm>
              <a:off x="2936287" y="2901343"/>
              <a:ext cx="23047" cy="7465"/>
            </a:xfrm>
            <a:custGeom>
              <a:avLst/>
              <a:gdLst>
                <a:gd name="T0" fmla="*/ 0 w 34"/>
                <a:gd name="T1" fmla="*/ 2 h 9"/>
                <a:gd name="T2" fmla="*/ 0 w 34"/>
                <a:gd name="T3" fmla="*/ 2 h 9"/>
                <a:gd name="T4" fmla="*/ 4 w 34"/>
                <a:gd name="T5" fmla="*/ 8 h 9"/>
                <a:gd name="T6" fmla="*/ 33 w 34"/>
                <a:gd name="T7" fmla="*/ 3 h 9"/>
                <a:gd name="T8" fmla="*/ 11 w 34"/>
                <a:gd name="T9" fmla="*/ 0 h 9"/>
                <a:gd name="T10" fmla="*/ 0 w 34"/>
                <a:gd name="T11" fmla="*/ 2 h 9"/>
                <a:gd name="T12" fmla="*/ 0 w 34"/>
                <a:gd name="T13" fmla="*/ 2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4"/>
                <a:gd name="T22" fmla="*/ 0 h 9"/>
                <a:gd name="T23" fmla="*/ 34 w 34"/>
                <a:gd name="T24" fmla="*/ 9 h 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4" h="9">
                  <a:moveTo>
                    <a:pt x="0" y="2"/>
                  </a:moveTo>
                  <a:lnTo>
                    <a:pt x="0" y="2"/>
                  </a:lnTo>
                  <a:lnTo>
                    <a:pt x="4" y="8"/>
                  </a:lnTo>
                  <a:lnTo>
                    <a:pt x="33" y="3"/>
                  </a:lnTo>
                  <a:lnTo>
                    <a:pt x="11" y="0"/>
                  </a:lnTo>
                  <a:lnTo>
                    <a:pt x="0" y="2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38" name="Freeform 13"/>
            <p:cNvSpPr>
              <a:spLocks/>
            </p:cNvSpPr>
            <p:nvPr/>
          </p:nvSpPr>
          <p:spPr bwMode="auto">
            <a:xfrm>
              <a:off x="2955945" y="2786055"/>
              <a:ext cx="57618" cy="83771"/>
            </a:xfrm>
            <a:custGeom>
              <a:avLst/>
              <a:gdLst>
                <a:gd name="T0" fmla="*/ 0 w 85"/>
                <a:gd name="T1" fmla="*/ 60 h 101"/>
                <a:gd name="T2" fmla="*/ 0 w 85"/>
                <a:gd name="T3" fmla="*/ 60 h 101"/>
                <a:gd name="T4" fmla="*/ 10 w 85"/>
                <a:gd name="T5" fmla="*/ 78 h 101"/>
                <a:gd name="T6" fmla="*/ 7 w 85"/>
                <a:gd name="T7" fmla="*/ 96 h 101"/>
                <a:gd name="T8" fmla="*/ 21 w 85"/>
                <a:gd name="T9" fmla="*/ 100 h 101"/>
                <a:gd name="T10" fmla="*/ 19 w 85"/>
                <a:gd name="T11" fmla="*/ 63 h 101"/>
                <a:gd name="T12" fmla="*/ 28 w 85"/>
                <a:gd name="T13" fmla="*/ 60 h 101"/>
                <a:gd name="T14" fmla="*/ 30 w 85"/>
                <a:gd name="T15" fmla="*/ 74 h 101"/>
                <a:gd name="T16" fmla="*/ 37 w 85"/>
                <a:gd name="T17" fmla="*/ 90 h 101"/>
                <a:gd name="T18" fmla="*/ 53 w 85"/>
                <a:gd name="T19" fmla="*/ 83 h 101"/>
                <a:gd name="T20" fmla="*/ 34 w 85"/>
                <a:gd name="T21" fmla="*/ 48 h 101"/>
                <a:gd name="T22" fmla="*/ 62 w 85"/>
                <a:gd name="T23" fmla="*/ 33 h 101"/>
                <a:gd name="T24" fmla="*/ 25 w 85"/>
                <a:gd name="T25" fmla="*/ 43 h 101"/>
                <a:gd name="T26" fmla="*/ 19 w 85"/>
                <a:gd name="T27" fmla="*/ 21 h 101"/>
                <a:gd name="T28" fmla="*/ 74 w 85"/>
                <a:gd name="T29" fmla="*/ 19 h 101"/>
                <a:gd name="T30" fmla="*/ 84 w 85"/>
                <a:gd name="T31" fmla="*/ 0 h 101"/>
                <a:gd name="T32" fmla="*/ 68 w 85"/>
                <a:gd name="T33" fmla="*/ 12 h 101"/>
                <a:gd name="T34" fmla="*/ 28 w 85"/>
                <a:gd name="T35" fmla="*/ 6 h 101"/>
                <a:gd name="T36" fmla="*/ 15 w 85"/>
                <a:gd name="T37" fmla="*/ 14 h 101"/>
                <a:gd name="T38" fmla="*/ 0 w 85"/>
                <a:gd name="T39" fmla="*/ 60 h 101"/>
                <a:gd name="T40" fmla="*/ 0 w 85"/>
                <a:gd name="T41" fmla="*/ 60 h 10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5"/>
                <a:gd name="T64" fmla="*/ 0 h 101"/>
                <a:gd name="T65" fmla="*/ 85 w 85"/>
                <a:gd name="T66" fmla="*/ 101 h 10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5" h="101">
                  <a:moveTo>
                    <a:pt x="0" y="60"/>
                  </a:moveTo>
                  <a:lnTo>
                    <a:pt x="0" y="60"/>
                  </a:lnTo>
                  <a:lnTo>
                    <a:pt x="10" y="78"/>
                  </a:lnTo>
                  <a:lnTo>
                    <a:pt x="7" y="96"/>
                  </a:lnTo>
                  <a:lnTo>
                    <a:pt x="21" y="100"/>
                  </a:lnTo>
                  <a:lnTo>
                    <a:pt x="19" y="63"/>
                  </a:lnTo>
                  <a:lnTo>
                    <a:pt x="28" y="60"/>
                  </a:lnTo>
                  <a:lnTo>
                    <a:pt x="30" y="74"/>
                  </a:lnTo>
                  <a:lnTo>
                    <a:pt x="37" y="90"/>
                  </a:lnTo>
                  <a:lnTo>
                    <a:pt x="53" y="83"/>
                  </a:lnTo>
                  <a:lnTo>
                    <a:pt x="34" y="48"/>
                  </a:lnTo>
                  <a:lnTo>
                    <a:pt x="62" y="33"/>
                  </a:lnTo>
                  <a:lnTo>
                    <a:pt x="25" y="43"/>
                  </a:lnTo>
                  <a:lnTo>
                    <a:pt x="19" y="21"/>
                  </a:lnTo>
                  <a:lnTo>
                    <a:pt x="74" y="19"/>
                  </a:lnTo>
                  <a:lnTo>
                    <a:pt x="84" y="0"/>
                  </a:lnTo>
                  <a:lnTo>
                    <a:pt x="68" y="12"/>
                  </a:lnTo>
                  <a:lnTo>
                    <a:pt x="28" y="6"/>
                  </a:lnTo>
                  <a:lnTo>
                    <a:pt x="15" y="14"/>
                  </a:lnTo>
                  <a:lnTo>
                    <a:pt x="0" y="6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39" name="Freeform 14"/>
            <p:cNvSpPr>
              <a:spLocks/>
            </p:cNvSpPr>
            <p:nvPr/>
          </p:nvSpPr>
          <p:spPr bwMode="auto">
            <a:xfrm>
              <a:off x="3000683" y="2902174"/>
              <a:ext cx="32537" cy="21565"/>
            </a:xfrm>
            <a:custGeom>
              <a:avLst/>
              <a:gdLst>
                <a:gd name="T0" fmla="*/ 0 w 48"/>
                <a:gd name="T1" fmla="*/ 15 h 26"/>
                <a:gd name="T2" fmla="*/ 0 w 48"/>
                <a:gd name="T3" fmla="*/ 15 h 26"/>
                <a:gd name="T4" fmla="*/ 2 w 48"/>
                <a:gd name="T5" fmla="*/ 25 h 26"/>
                <a:gd name="T6" fmla="*/ 47 w 48"/>
                <a:gd name="T7" fmla="*/ 0 h 26"/>
                <a:gd name="T8" fmla="*/ 14 w 48"/>
                <a:gd name="T9" fmla="*/ 7 h 26"/>
                <a:gd name="T10" fmla="*/ 0 w 48"/>
                <a:gd name="T11" fmla="*/ 15 h 26"/>
                <a:gd name="T12" fmla="*/ 0 w 48"/>
                <a:gd name="T13" fmla="*/ 15 h 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26"/>
                <a:gd name="T23" fmla="*/ 48 w 48"/>
                <a:gd name="T24" fmla="*/ 26 h 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26">
                  <a:moveTo>
                    <a:pt x="0" y="15"/>
                  </a:moveTo>
                  <a:lnTo>
                    <a:pt x="0" y="15"/>
                  </a:lnTo>
                  <a:lnTo>
                    <a:pt x="2" y="25"/>
                  </a:lnTo>
                  <a:lnTo>
                    <a:pt x="47" y="0"/>
                  </a:lnTo>
                  <a:lnTo>
                    <a:pt x="14" y="7"/>
                  </a:lnTo>
                  <a:lnTo>
                    <a:pt x="0" y="15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40" name="Freeform 15"/>
            <p:cNvSpPr>
              <a:spLocks/>
            </p:cNvSpPr>
            <p:nvPr/>
          </p:nvSpPr>
          <p:spPr bwMode="auto">
            <a:xfrm>
              <a:off x="3034577" y="2781908"/>
              <a:ext cx="11524" cy="34835"/>
            </a:xfrm>
            <a:custGeom>
              <a:avLst/>
              <a:gdLst>
                <a:gd name="T0" fmla="*/ 0 w 17"/>
                <a:gd name="T1" fmla="*/ 14 h 42"/>
                <a:gd name="T2" fmla="*/ 0 w 17"/>
                <a:gd name="T3" fmla="*/ 14 h 42"/>
                <a:gd name="T4" fmla="*/ 3 w 17"/>
                <a:gd name="T5" fmla="*/ 33 h 42"/>
                <a:gd name="T6" fmla="*/ 13 w 17"/>
                <a:gd name="T7" fmla="*/ 41 h 42"/>
                <a:gd name="T8" fmla="*/ 7 w 17"/>
                <a:gd name="T9" fmla="*/ 24 h 42"/>
                <a:gd name="T10" fmla="*/ 16 w 17"/>
                <a:gd name="T11" fmla="*/ 21 h 42"/>
                <a:gd name="T12" fmla="*/ 15 w 17"/>
                <a:gd name="T13" fmla="*/ 8 h 42"/>
                <a:gd name="T14" fmla="*/ 3 w 17"/>
                <a:gd name="T15" fmla="*/ 17 h 42"/>
                <a:gd name="T16" fmla="*/ 8 w 17"/>
                <a:gd name="T17" fmla="*/ 0 h 42"/>
                <a:gd name="T18" fmla="*/ 0 w 17"/>
                <a:gd name="T19" fmla="*/ 14 h 42"/>
                <a:gd name="T20" fmla="*/ 0 w 17"/>
                <a:gd name="T21" fmla="*/ 14 h 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"/>
                <a:gd name="T34" fmla="*/ 0 h 42"/>
                <a:gd name="T35" fmla="*/ 17 w 17"/>
                <a:gd name="T36" fmla="*/ 42 h 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" h="42">
                  <a:moveTo>
                    <a:pt x="0" y="14"/>
                  </a:moveTo>
                  <a:lnTo>
                    <a:pt x="0" y="14"/>
                  </a:lnTo>
                  <a:lnTo>
                    <a:pt x="3" y="33"/>
                  </a:lnTo>
                  <a:lnTo>
                    <a:pt x="13" y="41"/>
                  </a:lnTo>
                  <a:lnTo>
                    <a:pt x="7" y="24"/>
                  </a:lnTo>
                  <a:lnTo>
                    <a:pt x="16" y="21"/>
                  </a:lnTo>
                  <a:lnTo>
                    <a:pt x="15" y="8"/>
                  </a:lnTo>
                  <a:lnTo>
                    <a:pt x="3" y="17"/>
                  </a:lnTo>
                  <a:lnTo>
                    <a:pt x="8" y="0"/>
                  </a:lnTo>
                  <a:lnTo>
                    <a:pt x="0" y="14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41" name="Freeform 16"/>
            <p:cNvSpPr>
              <a:spLocks/>
            </p:cNvSpPr>
            <p:nvPr/>
          </p:nvSpPr>
          <p:spPr bwMode="auto">
            <a:xfrm>
              <a:off x="3039322" y="2836649"/>
              <a:ext cx="27114" cy="11611"/>
            </a:xfrm>
            <a:custGeom>
              <a:avLst/>
              <a:gdLst>
                <a:gd name="T0" fmla="*/ 0 w 40"/>
                <a:gd name="T1" fmla="*/ 5 h 14"/>
                <a:gd name="T2" fmla="*/ 0 w 40"/>
                <a:gd name="T3" fmla="*/ 5 h 14"/>
                <a:gd name="T4" fmla="*/ 22 w 40"/>
                <a:gd name="T5" fmla="*/ 0 h 14"/>
                <a:gd name="T6" fmla="*/ 39 w 40"/>
                <a:gd name="T7" fmla="*/ 13 h 14"/>
                <a:gd name="T8" fmla="*/ 0 w 40"/>
                <a:gd name="T9" fmla="*/ 5 h 14"/>
                <a:gd name="T10" fmla="*/ 0 w 40"/>
                <a:gd name="T11" fmla="*/ 5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"/>
                <a:gd name="T19" fmla="*/ 0 h 14"/>
                <a:gd name="T20" fmla="*/ 40 w 40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" h="14">
                  <a:moveTo>
                    <a:pt x="0" y="5"/>
                  </a:moveTo>
                  <a:lnTo>
                    <a:pt x="0" y="5"/>
                  </a:lnTo>
                  <a:lnTo>
                    <a:pt x="22" y="0"/>
                  </a:lnTo>
                  <a:lnTo>
                    <a:pt x="39" y="13"/>
                  </a:lnTo>
                  <a:lnTo>
                    <a:pt x="0" y="5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42" name="Freeform 17"/>
            <p:cNvSpPr>
              <a:spLocks/>
            </p:cNvSpPr>
            <p:nvPr/>
          </p:nvSpPr>
          <p:spPr bwMode="auto">
            <a:xfrm>
              <a:off x="3065758" y="2810108"/>
              <a:ext cx="97612" cy="98701"/>
            </a:xfrm>
            <a:custGeom>
              <a:avLst/>
              <a:gdLst>
                <a:gd name="T0" fmla="*/ 0 w 144"/>
                <a:gd name="T1" fmla="*/ 15 h 119"/>
                <a:gd name="T2" fmla="*/ 0 w 144"/>
                <a:gd name="T3" fmla="*/ 15 h 119"/>
                <a:gd name="T4" fmla="*/ 21 w 144"/>
                <a:gd name="T5" fmla="*/ 26 h 119"/>
                <a:gd name="T6" fmla="*/ 42 w 144"/>
                <a:gd name="T7" fmla="*/ 23 h 119"/>
                <a:gd name="T8" fmla="*/ 16 w 144"/>
                <a:gd name="T9" fmla="*/ 32 h 119"/>
                <a:gd name="T10" fmla="*/ 28 w 144"/>
                <a:gd name="T11" fmla="*/ 51 h 119"/>
                <a:gd name="T12" fmla="*/ 41 w 144"/>
                <a:gd name="T13" fmla="*/ 35 h 119"/>
                <a:gd name="T14" fmla="*/ 49 w 144"/>
                <a:gd name="T15" fmla="*/ 51 h 119"/>
                <a:gd name="T16" fmla="*/ 100 w 144"/>
                <a:gd name="T17" fmla="*/ 69 h 119"/>
                <a:gd name="T18" fmla="*/ 113 w 144"/>
                <a:gd name="T19" fmla="*/ 98 h 119"/>
                <a:gd name="T20" fmla="*/ 103 w 144"/>
                <a:gd name="T21" fmla="*/ 97 h 119"/>
                <a:gd name="T22" fmla="*/ 95 w 144"/>
                <a:gd name="T23" fmla="*/ 110 h 119"/>
                <a:gd name="T24" fmla="*/ 126 w 144"/>
                <a:gd name="T25" fmla="*/ 104 h 119"/>
                <a:gd name="T26" fmla="*/ 143 w 144"/>
                <a:gd name="T27" fmla="*/ 118 h 119"/>
                <a:gd name="T28" fmla="*/ 141 w 144"/>
                <a:gd name="T29" fmla="*/ 30 h 119"/>
                <a:gd name="T30" fmla="*/ 97 w 144"/>
                <a:gd name="T31" fmla="*/ 15 h 119"/>
                <a:gd name="T32" fmla="*/ 61 w 144"/>
                <a:gd name="T33" fmla="*/ 41 h 119"/>
                <a:gd name="T34" fmla="*/ 47 w 144"/>
                <a:gd name="T35" fmla="*/ 27 h 119"/>
                <a:gd name="T36" fmla="*/ 43 w 144"/>
                <a:gd name="T37" fmla="*/ 6 h 119"/>
                <a:gd name="T38" fmla="*/ 21 w 144"/>
                <a:gd name="T39" fmla="*/ 0 h 119"/>
                <a:gd name="T40" fmla="*/ 0 w 144"/>
                <a:gd name="T41" fmla="*/ 15 h 119"/>
                <a:gd name="T42" fmla="*/ 0 w 144"/>
                <a:gd name="T43" fmla="*/ 15 h 11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44"/>
                <a:gd name="T67" fmla="*/ 0 h 119"/>
                <a:gd name="T68" fmla="*/ 144 w 144"/>
                <a:gd name="T69" fmla="*/ 119 h 11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44" h="119">
                  <a:moveTo>
                    <a:pt x="0" y="15"/>
                  </a:moveTo>
                  <a:lnTo>
                    <a:pt x="0" y="15"/>
                  </a:lnTo>
                  <a:lnTo>
                    <a:pt x="21" y="26"/>
                  </a:lnTo>
                  <a:lnTo>
                    <a:pt x="42" y="23"/>
                  </a:lnTo>
                  <a:lnTo>
                    <a:pt x="16" y="32"/>
                  </a:lnTo>
                  <a:lnTo>
                    <a:pt x="28" y="51"/>
                  </a:lnTo>
                  <a:lnTo>
                    <a:pt x="41" y="35"/>
                  </a:lnTo>
                  <a:lnTo>
                    <a:pt x="49" y="51"/>
                  </a:lnTo>
                  <a:lnTo>
                    <a:pt x="100" y="69"/>
                  </a:lnTo>
                  <a:lnTo>
                    <a:pt x="113" y="98"/>
                  </a:lnTo>
                  <a:lnTo>
                    <a:pt x="103" y="97"/>
                  </a:lnTo>
                  <a:lnTo>
                    <a:pt x="95" y="110"/>
                  </a:lnTo>
                  <a:lnTo>
                    <a:pt x="126" y="104"/>
                  </a:lnTo>
                  <a:lnTo>
                    <a:pt x="143" y="118"/>
                  </a:lnTo>
                  <a:lnTo>
                    <a:pt x="141" y="30"/>
                  </a:lnTo>
                  <a:lnTo>
                    <a:pt x="97" y="15"/>
                  </a:lnTo>
                  <a:lnTo>
                    <a:pt x="61" y="41"/>
                  </a:lnTo>
                  <a:lnTo>
                    <a:pt x="47" y="27"/>
                  </a:lnTo>
                  <a:lnTo>
                    <a:pt x="43" y="6"/>
                  </a:lnTo>
                  <a:lnTo>
                    <a:pt x="21" y="0"/>
                  </a:lnTo>
                  <a:lnTo>
                    <a:pt x="0" y="15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43" name="Freeform 18"/>
            <p:cNvSpPr>
              <a:spLocks/>
            </p:cNvSpPr>
            <p:nvPr/>
          </p:nvSpPr>
          <p:spPr bwMode="auto">
            <a:xfrm>
              <a:off x="3069825" y="2886415"/>
              <a:ext cx="4745" cy="9123"/>
            </a:xfrm>
            <a:custGeom>
              <a:avLst/>
              <a:gdLst>
                <a:gd name="T0" fmla="*/ 0 w 7"/>
                <a:gd name="T1" fmla="*/ 10 h 11"/>
                <a:gd name="T2" fmla="*/ 0 w 7"/>
                <a:gd name="T3" fmla="*/ 10 h 11"/>
                <a:gd name="T4" fmla="*/ 3 w 7"/>
                <a:gd name="T5" fmla="*/ 0 h 11"/>
                <a:gd name="T6" fmla="*/ 6 w 7"/>
                <a:gd name="T7" fmla="*/ 6 h 11"/>
                <a:gd name="T8" fmla="*/ 0 w 7"/>
                <a:gd name="T9" fmla="*/ 10 h 11"/>
                <a:gd name="T10" fmla="*/ 0 w 7"/>
                <a:gd name="T11" fmla="*/ 10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11"/>
                <a:gd name="T20" fmla="*/ 7 w 7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11">
                  <a:moveTo>
                    <a:pt x="0" y="10"/>
                  </a:moveTo>
                  <a:lnTo>
                    <a:pt x="0" y="10"/>
                  </a:lnTo>
                  <a:lnTo>
                    <a:pt x="3" y="0"/>
                  </a:lnTo>
                  <a:lnTo>
                    <a:pt x="6" y="6"/>
                  </a:lnTo>
                  <a:lnTo>
                    <a:pt x="0" y="1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44" name="Freeform 639"/>
            <p:cNvSpPr>
              <a:spLocks/>
            </p:cNvSpPr>
            <p:nvPr/>
          </p:nvSpPr>
          <p:spPr bwMode="auto">
            <a:xfrm>
              <a:off x="2901330" y="2928850"/>
              <a:ext cx="376214" cy="347927"/>
            </a:xfrm>
            <a:custGeom>
              <a:avLst/>
              <a:gdLst>
                <a:gd name="T0" fmla="*/ 0 w 552"/>
                <a:gd name="T1" fmla="*/ 218 h 414"/>
                <a:gd name="T2" fmla="*/ 4 w 552"/>
                <a:gd name="T3" fmla="*/ 209 h 414"/>
                <a:gd name="T4" fmla="*/ 3 w 552"/>
                <a:gd name="T5" fmla="*/ 192 h 414"/>
                <a:gd name="T6" fmla="*/ 14 w 552"/>
                <a:gd name="T7" fmla="*/ 165 h 414"/>
                <a:gd name="T8" fmla="*/ 106 w 552"/>
                <a:gd name="T9" fmla="*/ 123 h 414"/>
                <a:gd name="T10" fmla="*/ 125 w 552"/>
                <a:gd name="T11" fmla="*/ 88 h 414"/>
                <a:gd name="T12" fmla="*/ 141 w 552"/>
                <a:gd name="T13" fmla="*/ 94 h 414"/>
                <a:gd name="T14" fmla="*/ 154 w 552"/>
                <a:gd name="T15" fmla="*/ 80 h 414"/>
                <a:gd name="T16" fmla="*/ 175 w 552"/>
                <a:gd name="T17" fmla="*/ 46 h 414"/>
                <a:gd name="T18" fmla="*/ 202 w 552"/>
                <a:gd name="T19" fmla="*/ 68 h 414"/>
                <a:gd name="T20" fmla="*/ 226 w 552"/>
                <a:gd name="T21" fmla="*/ 63 h 414"/>
                <a:gd name="T22" fmla="*/ 233 w 552"/>
                <a:gd name="T23" fmla="*/ 28 h 414"/>
                <a:gd name="T24" fmla="*/ 257 w 552"/>
                <a:gd name="T25" fmla="*/ 6 h 414"/>
                <a:gd name="T26" fmla="*/ 306 w 552"/>
                <a:gd name="T27" fmla="*/ 59 h 414"/>
                <a:gd name="T28" fmla="*/ 384 w 552"/>
                <a:gd name="T29" fmla="*/ 82 h 414"/>
                <a:gd name="T30" fmla="*/ 405 w 552"/>
                <a:gd name="T31" fmla="*/ 0 h 414"/>
                <a:gd name="T32" fmla="*/ 440 w 552"/>
                <a:gd name="T33" fmla="*/ 59 h 414"/>
                <a:gd name="T34" fmla="*/ 488 w 552"/>
                <a:gd name="T35" fmla="*/ 133 h 414"/>
                <a:gd name="T36" fmla="*/ 512 w 552"/>
                <a:gd name="T37" fmla="*/ 163 h 414"/>
                <a:gd name="T38" fmla="*/ 543 w 552"/>
                <a:gd name="T39" fmla="*/ 204 h 414"/>
                <a:gd name="T40" fmla="*/ 545 w 552"/>
                <a:gd name="T41" fmla="*/ 290 h 414"/>
                <a:gd name="T42" fmla="*/ 503 w 552"/>
                <a:gd name="T43" fmla="*/ 388 h 414"/>
                <a:gd name="T44" fmla="*/ 453 w 552"/>
                <a:gd name="T45" fmla="*/ 406 h 414"/>
                <a:gd name="T46" fmla="*/ 435 w 552"/>
                <a:gd name="T47" fmla="*/ 392 h 414"/>
                <a:gd name="T48" fmla="*/ 387 w 552"/>
                <a:gd name="T49" fmla="*/ 401 h 414"/>
                <a:gd name="T50" fmla="*/ 357 w 552"/>
                <a:gd name="T51" fmla="*/ 354 h 414"/>
                <a:gd name="T52" fmla="*/ 341 w 552"/>
                <a:gd name="T53" fmla="*/ 337 h 414"/>
                <a:gd name="T54" fmla="*/ 324 w 552"/>
                <a:gd name="T55" fmla="*/ 352 h 414"/>
                <a:gd name="T56" fmla="*/ 312 w 552"/>
                <a:gd name="T57" fmla="*/ 349 h 414"/>
                <a:gd name="T58" fmla="*/ 288 w 552"/>
                <a:gd name="T59" fmla="*/ 312 h 414"/>
                <a:gd name="T60" fmla="*/ 175 w 552"/>
                <a:gd name="T61" fmla="*/ 308 h 414"/>
                <a:gd name="T62" fmla="*/ 94 w 552"/>
                <a:gd name="T63" fmla="*/ 331 h 414"/>
                <a:gd name="T64" fmla="*/ 27 w 552"/>
                <a:gd name="T65" fmla="*/ 337 h 414"/>
                <a:gd name="T66" fmla="*/ 0 w 552"/>
                <a:gd name="T67" fmla="*/ 218 h 41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52"/>
                <a:gd name="T103" fmla="*/ 0 h 414"/>
                <a:gd name="T104" fmla="*/ 552 w 552"/>
                <a:gd name="T105" fmla="*/ 414 h 41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52" h="414">
                  <a:moveTo>
                    <a:pt x="0" y="218"/>
                  </a:moveTo>
                  <a:lnTo>
                    <a:pt x="0" y="218"/>
                  </a:lnTo>
                  <a:lnTo>
                    <a:pt x="9" y="221"/>
                  </a:lnTo>
                  <a:lnTo>
                    <a:pt x="4" y="209"/>
                  </a:lnTo>
                  <a:lnTo>
                    <a:pt x="15" y="215"/>
                  </a:lnTo>
                  <a:lnTo>
                    <a:pt x="3" y="192"/>
                  </a:lnTo>
                  <a:lnTo>
                    <a:pt x="11" y="155"/>
                  </a:lnTo>
                  <a:lnTo>
                    <a:pt x="14" y="165"/>
                  </a:lnTo>
                  <a:lnTo>
                    <a:pt x="48" y="136"/>
                  </a:lnTo>
                  <a:lnTo>
                    <a:pt x="106" y="123"/>
                  </a:lnTo>
                  <a:lnTo>
                    <a:pt x="125" y="101"/>
                  </a:lnTo>
                  <a:lnTo>
                    <a:pt x="125" y="88"/>
                  </a:lnTo>
                  <a:lnTo>
                    <a:pt x="133" y="78"/>
                  </a:lnTo>
                  <a:lnTo>
                    <a:pt x="141" y="94"/>
                  </a:lnTo>
                  <a:lnTo>
                    <a:pt x="141" y="76"/>
                  </a:lnTo>
                  <a:lnTo>
                    <a:pt x="154" y="80"/>
                  </a:lnTo>
                  <a:lnTo>
                    <a:pt x="155" y="67"/>
                  </a:lnTo>
                  <a:lnTo>
                    <a:pt x="175" y="46"/>
                  </a:lnTo>
                  <a:lnTo>
                    <a:pt x="197" y="48"/>
                  </a:lnTo>
                  <a:lnTo>
                    <a:pt x="202" y="68"/>
                  </a:lnTo>
                  <a:lnTo>
                    <a:pt x="210" y="56"/>
                  </a:lnTo>
                  <a:lnTo>
                    <a:pt x="226" y="63"/>
                  </a:lnTo>
                  <a:lnTo>
                    <a:pt x="220" y="49"/>
                  </a:lnTo>
                  <a:lnTo>
                    <a:pt x="233" y="28"/>
                  </a:lnTo>
                  <a:lnTo>
                    <a:pt x="265" y="20"/>
                  </a:lnTo>
                  <a:lnTo>
                    <a:pt x="257" y="6"/>
                  </a:lnTo>
                  <a:lnTo>
                    <a:pt x="319" y="23"/>
                  </a:lnTo>
                  <a:lnTo>
                    <a:pt x="306" y="59"/>
                  </a:lnTo>
                  <a:lnTo>
                    <a:pt x="368" y="97"/>
                  </a:lnTo>
                  <a:lnTo>
                    <a:pt x="384" y="82"/>
                  </a:lnTo>
                  <a:lnTo>
                    <a:pt x="390" y="19"/>
                  </a:lnTo>
                  <a:lnTo>
                    <a:pt x="405" y="0"/>
                  </a:lnTo>
                  <a:lnTo>
                    <a:pt x="418" y="49"/>
                  </a:lnTo>
                  <a:lnTo>
                    <a:pt x="440" y="59"/>
                  </a:lnTo>
                  <a:lnTo>
                    <a:pt x="454" y="115"/>
                  </a:lnTo>
                  <a:lnTo>
                    <a:pt x="488" y="133"/>
                  </a:lnTo>
                  <a:lnTo>
                    <a:pt x="499" y="165"/>
                  </a:lnTo>
                  <a:lnTo>
                    <a:pt x="512" y="163"/>
                  </a:lnTo>
                  <a:lnTo>
                    <a:pt x="515" y="179"/>
                  </a:lnTo>
                  <a:lnTo>
                    <a:pt x="543" y="204"/>
                  </a:lnTo>
                  <a:lnTo>
                    <a:pt x="551" y="247"/>
                  </a:lnTo>
                  <a:lnTo>
                    <a:pt x="545" y="290"/>
                  </a:lnTo>
                  <a:lnTo>
                    <a:pt x="521" y="326"/>
                  </a:lnTo>
                  <a:lnTo>
                    <a:pt x="503" y="388"/>
                  </a:lnTo>
                  <a:lnTo>
                    <a:pt x="472" y="395"/>
                  </a:lnTo>
                  <a:lnTo>
                    <a:pt x="453" y="406"/>
                  </a:lnTo>
                  <a:lnTo>
                    <a:pt x="454" y="413"/>
                  </a:lnTo>
                  <a:lnTo>
                    <a:pt x="435" y="392"/>
                  </a:lnTo>
                  <a:lnTo>
                    <a:pt x="413" y="408"/>
                  </a:lnTo>
                  <a:lnTo>
                    <a:pt x="387" y="401"/>
                  </a:lnTo>
                  <a:lnTo>
                    <a:pt x="367" y="386"/>
                  </a:lnTo>
                  <a:lnTo>
                    <a:pt x="357" y="354"/>
                  </a:lnTo>
                  <a:lnTo>
                    <a:pt x="341" y="358"/>
                  </a:lnTo>
                  <a:lnTo>
                    <a:pt x="341" y="337"/>
                  </a:lnTo>
                  <a:lnTo>
                    <a:pt x="336" y="351"/>
                  </a:lnTo>
                  <a:lnTo>
                    <a:pt x="324" y="352"/>
                  </a:lnTo>
                  <a:lnTo>
                    <a:pt x="336" y="311"/>
                  </a:lnTo>
                  <a:lnTo>
                    <a:pt x="312" y="349"/>
                  </a:lnTo>
                  <a:lnTo>
                    <a:pt x="301" y="341"/>
                  </a:lnTo>
                  <a:lnTo>
                    <a:pt x="288" y="312"/>
                  </a:lnTo>
                  <a:lnTo>
                    <a:pt x="248" y="295"/>
                  </a:lnTo>
                  <a:lnTo>
                    <a:pt x="175" y="308"/>
                  </a:lnTo>
                  <a:lnTo>
                    <a:pt x="144" y="330"/>
                  </a:lnTo>
                  <a:lnTo>
                    <a:pt x="94" y="331"/>
                  </a:lnTo>
                  <a:lnTo>
                    <a:pt x="65" y="350"/>
                  </a:lnTo>
                  <a:lnTo>
                    <a:pt x="27" y="337"/>
                  </a:lnTo>
                  <a:lnTo>
                    <a:pt x="35" y="297"/>
                  </a:lnTo>
                  <a:lnTo>
                    <a:pt x="0" y="218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45" name="Freeform 640"/>
            <p:cNvSpPr>
              <a:spLocks/>
            </p:cNvSpPr>
            <p:nvPr/>
          </p:nvSpPr>
          <p:spPr bwMode="auto">
            <a:xfrm>
              <a:off x="3195758" y="3296106"/>
              <a:ext cx="33395" cy="40339"/>
            </a:xfrm>
            <a:custGeom>
              <a:avLst/>
              <a:gdLst>
                <a:gd name="T0" fmla="*/ 0 w 49"/>
                <a:gd name="T1" fmla="*/ 8 h 48"/>
                <a:gd name="T2" fmla="*/ 0 w 49"/>
                <a:gd name="T3" fmla="*/ 8 h 48"/>
                <a:gd name="T4" fmla="*/ 1 w 49"/>
                <a:gd name="T5" fmla="*/ 0 h 48"/>
                <a:gd name="T6" fmla="*/ 25 w 49"/>
                <a:gd name="T7" fmla="*/ 7 h 48"/>
                <a:gd name="T8" fmla="*/ 44 w 49"/>
                <a:gd name="T9" fmla="*/ 1 h 48"/>
                <a:gd name="T10" fmla="*/ 48 w 49"/>
                <a:gd name="T11" fmla="*/ 13 h 48"/>
                <a:gd name="T12" fmla="*/ 48 w 49"/>
                <a:gd name="T13" fmla="*/ 27 h 48"/>
                <a:gd name="T14" fmla="*/ 30 w 49"/>
                <a:gd name="T15" fmla="*/ 47 h 48"/>
                <a:gd name="T16" fmla="*/ 18 w 49"/>
                <a:gd name="T17" fmla="*/ 46 h 48"/>
                <a:gd name="T18" fmla="*/ 0 w 49"/>
                <a:gd name="T19" fmla="*/ 8 h 48"/>
                <a:gd name="T20" fmla="*/ 0 w 49"/>
                <a:gd name="T21" fmla="*/ 8 h 4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9"/>
                <a:gd name="T34" fmla="*/ 0 h 48"/>
                <a:gd name="T35" fmla="*/ 49 w 49"/>
                <a:gd name="T36" fmla="*/ 48 h 4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9" h="48">
                  <a:moveTo>
                    <a:pt x="0" y="8"/>
                  </a:moveTo>
                  <a:lnTo>
                    <a:pt x="0" y="8"/>
                  </a:lnTo>
                  <a:lnTo>
                    <a:pt x="1" y="0"/>
                  </a:lnTo>
                  <a:lnTo>
                    <a:pt x="25" y="7"/>
                  </a:lnTo>
                  <a:lnTo>
                    <a:pt x="44" y="1"/>
                  </a:lnTo>
                  <a:lnTo>
                    <a:pt x="48" y="13"/>
                  </a:lnTo>
                  <a:lnTo>
                    <a:pt x="48" y="27"/>
                  </a:lnTo>
                  <a:lnTo>
                    <a:pt x="30" y="47"/>
                  </a:lnTo>
                  <a:lnTo>
                    <a:pt x="18" y="46"/>
                  </a:lnTo>
                  <a:lnTo>
                    <a:pt x="0" y="8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46" name="Freeform 30"/>
            <p:cNvSpPr>
              <a:spLocks/>
            </p:cNvSpPr>
            <p:nvPr/>
          </p:nvSpPr>
          <p:spPr bwMode="auto">
            <a:xfrm>
              <a:off x="2536359" y="2129999"/>
              <a:ext cx="567348" cy="443418"/>
            </a:xfrm>
            <a:custGeom>
              <a:avLst/>
              <a:gdLst>
                <a:gd name="T0" fmla="*/ 0 w 835"/>
                <a:gd name="T1" fmla="*/ 250 h 526"/>
                <a:gd name="T2" fmla="*/ 35 w 835"/>
                <a:gd name="T3" fmla="*/ 226 h 526"/>
                <a:gd name="T4" fmla="*/ 95 w 835"/>
                <a:gd name="T5" fmla="*/ 177 h 526"/>
                <a:gd name="T6" fmla="*/ 118 w 835"/>
                <a:gd name="T7" fmla="*/ 145 h 526"/>
                <a:gd name="T8" fmla="*/ 162 w 835"/>
                <a:gd name="T9" fmla="*/ 114 h 526"/>
                <a:gd name="T10" fmla="*/ 192 w 835"/>
                <a:gd name="T11" fmla="*/ 81 h 526"/>
                <a:gd name="T12" fmla="*/ 225 w 835"/>
                <a:gd name="T13" fmla="*/ 106 h 526"/>
                <a:gd name="T14" fmla="*/ 293 w 835"/>
                <a:gd name="T15" fmla="*/ 160 h 526"/>
                <a:gd name="T16" fmla="*/ 368 w 835"/>
                <a:gd name="T17" fmla="*/ 185 h 526"/>
                <a:gd name="T18" fmla="*/ 499 w 835"/>
                <a:gd name="T19" fmla="*/ 187 h 526"/>
                <a:gd name="T20" fmla="*/ 522 w 835"/>
                <a:gd name="T21" fmla="*/ 151 h 526"/>
                <a:gd name="T22" fmla="*/ 588 w 835"/>
                <a:gd name="T23" fmla="*/ 123 h 526"/>
                <a:gd name="T24" fmla="*/ 607 w 835"/>
                <a:gd name="T25" fmla="*/ 98 h 526"/>
                <a:gd name="T26" fmla="*/ 572 w 835"/>
                <a:gd name="T27" fmla="*/ 78 h 526"/>
                <a:gd name="T28" fmla="*/ 602 w 835"/>
                <a:gd name="T29" fmla="*/ 72 h 526"/>
                <a:gd name="T30" fmla="*/ 642 w 835"/>
                <a:gd name="T31" fmla="*/ 28 h 526"/>
                <a:gd name="T32" fmla="*/ 681 w 835"/>
                <a:gd name="T33" fmla="*/ 0 h 526"/>
                <a:gd name="T34" fmla="*/ 734 w 835"/>
                <a:gd name="T35" fmla="*/ 69 h 526"/>
                <a:gd name="T36" fmla="*/ 783 w 835"/>
                <a:gd name="T37" fmla="*/ 104 h 526"/>
                <a:gd name="T38" fmla="*/ 811 w 835"/>
                <a:gd name="T39" fmla="*/ 147 h 526"/>
                <a:gd name="T40" fmla="*/ 785 w 835"/>
                <a:gd name="T41" fmla="*/ 177 h 526"/>
                <a:gd name="T42" fmla="*/ 770 w 835"/>
                <a:gd name="T43" fmla="*/ 185 h 526"/>
                <a:gd name="T44" fmla="*/ 744 w 835"/>
                <a:gd name="T45" fmla="*/ 210 h 526"/>
                <a:gd name="T46" fmla="*/ 691 w 835"/>
                <a:gd name="T47" fmla="*/ 232 h 526"/>
                <a:gd name="T48" fmla="*/ 663 w 835"/>
                <a:gd name="T49" fmla="*/ 226 h 526"/>
                <a:gd name="T50" fmla="*/ 602 w 835"/>
                <a:gd name="T51" fmla="*/ 247 h 526"/>
                <a:gd name="T52" fmla="*/ 618 w 835"/>
                <a:gd name="T53" fmla="*/ 276 h 526"/>
                <a:gd name="T54" fmla="*/ 668 w 835"/>
                <a:gd name="T55" fmla="*/ 274 h 526"/>
                <a:gd name="T56" fmla="*/ 622 w 835"/>
                <a:gd name="T57" fmla="*/ 312 h 526"/>
                <a:gd name="T58" fmla="*/ 633 w 835"/>
                <a:gd name="T59" fmla="*/ 355 h 526"/>
                <a:gd name="T60" fmla="*/ 634 w 835"/>
                <a:gd name="T61" fmla="*/ 382 h 526"/>
                <a:gd name="T62" fmla="*/ 613 w 835"/>
                <a:gd name="T63" fmla="*/ 463 h 526"/>
                <a:gd name="T64" fmla="*/ 552 w 835"/>
                <a:gd name="T65" fmla="*/ 493 h 526"/>
                <a:gd name="T66" fmla="*/ 543 w 835"/>
                <a:gd name="T67" fmla="*/ 489 h 526"/>
                <a:gd name="T68" fmla="*/ 499 w 835"/>
                <a:gd name="T69" fmla="*/ 510 h 526"/>
                <a:gd name="T70" fmla="*/ 490 w 835"/>
                <a:gd name="T71" fmla="*/ 506 h 526"/>
                <a:gd name="T72" fmla="*/ 429 w 835"/>
                <a:gd name="T73" fmla="*/ 484 h 526"/>
                <a:gd name="T74" fmla="*/ 380 w 835"/>
                <a:gd name="T75" fmla="*/ 494 h 526"/>
                <a:gd name="T76" fmla="*/ 375 w 835"/>
                <a:gd name="T77" fmla="*/ 506 h 526"/>
                <a:gd name="T78" fmla="*/ 342 w 835"/>
                <a:gd name="T79" fmla="*/ 471 h 526"/>
                <a:gd name="T80" fmla="*/ 341 w 835"/>
                <a:gd name="T81" fmla="*/ 434 h 526"/>
                <a:gd name="T82" fmla="*/ 323 w 835"/>
                <a:gd name="T83" fmla="*/ 412 h 526"/>
                <a:gd name="T84" fmla="*/ 305 w 835"/>
                <a:gd name="T85" fmla="*/ 392 h 526"/>
                <a:gd name="T86" fmla="*/ 220 w 835"/>
                <a:gd name="T87" fmla="*/ 410 h 526"/>
                <a:gd name="T88" fmla="*/ 205 w 835"/>
                <a:gd name="T89" fmla="*/ 414 h 526"/>
                <a:gd name="T90" fmla="*/ 166 w 835"/>
                <a:gd name="T91" fmla="*/ 416 h 526"/>
                <a:gd name="T92" fmla="*/ 100 w 835"/>
                <a:gd name="T93" fmla="*/ 381 h 526"/>
                <a:gd name="T94" fmla="*/ 65 w 835"/>
                <a:gd name="T95" fmla="*/ 347 h 526"/>
                <a:gd name="T96" fmla="*/ 71 w 835"/>
                <a:gd name="T97" fmla="*/ 325 h 526"/>
                <a:gd name="T98" fmla="*/ 75 w 835"/>
                <a:gd name="T99" fmla="*/ 295 h 526"/>
                <a:gd name="T100" fmla="*/ 13 w 835"/>
                <a:gd name="T101" fmla="*/ 278 h 526"/>
                <a:gd name="T102" fmla="*/ 14 w 835"/>
                <a:gd name="T103" fmla="*/ 256 h 526"/>
                <a:gd name="T104" fmla="*/ 0 w 835"/>
                <a:gd name="T105" fmla="*/ 250 h 52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835"/>
                <a:gd name="T160" fmla="*/ 0 h 526"/>
                <a:gd name="T161" fmla="*/ 835 w 835"/>
                <a:gd name="T162" fmla="*/ 526 h 52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835" h="526">
                  <a:moveTo>
                    <a:pt x="0" y="250"/>
                  </a:moveTo>
                  <a:lnTo>
                    <a:pt x="0" y="250"/>
                  </a:lnTo>
                  <a:lnTo>
                    <a:pt x="5" y="230"/>
                  </a:lnTo>
                  <a:lnTo>
                    <a:pt x="35" y="226"/>
                  </a:lnTo>
                  <a:lnTo>
                    <a:pt x="88" y="198"/>
                  </a:lnTo>
                  <a:lnTo>
                    <a:pt x="95" y="177"/>
                  </a:lnTo>
                  <a:lnTo>
                    <a:pt x="85" y="152"/>
                  </a:lnTo>
                  <a:lnTo>
                    <a:pt x="118" y="145"/>
                  </a:lnTo>
                  <a:lnTo>
                    <a:pt x="127" y="112"/>
                  </a:lnTo>
                  <a:lnTo>
                    <a:pt x="162" y="114"/>
                  </a:lnTo>
                  <a:lnTo>
                    <a:pt x="166" y="92"/>
                  </a:lnTo>
                  <a:lnTo>
                    <a:pt x="192" y="81"/>
                  </a:lnTo>
                  <a:lnTo>
                    <a:pt x="206" y="100"/>
                  </a:lnTo>
                  <a:lnTo>
                    <a:pt x="225" y="106"/>
                  </a:lnTo>
                  <a:lnTo>
                    <a:pt x="233" y="145"/>
                  </a:lnTo>
                  <a:lnTo>
                    <a:pt x="293" y="160"/>
                  </a:lnTo>
                  <a:lnTo>
                    <a:pt x="319" y="187"/>
                  </a:lnTo>
                  <a:lnTo>
                    <a:pt x="368" y="185"/>
                  </a:lnTo>
                  <a:lnTo>
                    <a:pt x="424" y="206"/>
                  </a:lnTo>
                  <a:lnTo>
                    <a:pt x="499" y="187"/>
                  </a:lnTo>
                  <a:lnTo>
                    <a:pt x="522" y="172"/>
                  </a:lnTo>
                  <a:lnTo>
                    <a:pt x="522" y="151"/>
                  </a:lnTo>
                  <a:lnTo>
                    <a:pt x="543" y="153"/>
                  </a:lnTo>
                  <a:lnTo>
                    <a:pt x="588" y="123"/>
                  </a:lnTo>
                  <a:lnTo>
                    <a:pt x="625" y="121"/>
                  </a:lnTo>
                  <a:lnTo>
                    <a:pt x="607" y="98"/>
                  </a:lnTo>
                  <a:lnTo>
                    <a:pt x="572" y="104"/>
                  </a:lnTo>
                  <a:lnTo>
                    <a:pt x="572" y="78"/>
                  </a:lnTo>
                  <a:lnTo>
                    <a:pt x="581" y="64"/>
                  </a:lnTo>
                  <a:lnTo>
                    <a:pt x="602" y="72"/>
                  </a:lnTo>
                  <a:lnTo>
                    <a:pt x="621" y="63"/>
                  </a:lnTo>
                  <a:lnTo>
                    <a:pt x="642" y="28"/>
                  </a:lnTo>
                  <a:lnTo>
                    <a:pt x="632" y="16"/>
                  </a:lnTo>
                  <a:lnTo>
                    <a:pt x="681" y="0"/>
                  </a:lnTo>
                  <a:lnTo>
                    <a:pt x="709" y="11"/>
                  </a:lnTo>
                  <a:lnTo>
                    <a:pt x="734" y="69"/>
                  </a:lnTo>
                  <a:lnTo>
                    <a:pt x="776" y="82"/>
                  </a:lnTo>
                  <a:lnTo>
                    <a:pt x="783" y="104"/>
                  </a:lnTo>
                  <a:lnTo>
                    <a:pt x="834" y="90"/>
                  </a:lnTo>
                  <a:lnTo>
                    <a:pt x="811" y="147"/>
                  </a:lnTo>
                  <a:lnTo>
                    <a:pt x="781" y="155"/>
                  </a:lnTo>
                  <a:lnTo>
                    <a:pt x="785" y="177"/>
                  </a:lnTo>
                  <a:lnTo>
                    <a:pt x="776" y="190"/>
                  </a:lnTo>
                  <a:lnTo>
                    <a:pt x="770" y="185"/>
                  </a:lnTo>
                  <a:lnTo>
                    <a:pt x="744" y="201"/>
                  </a:lnTo>
                  <a:lnTo>
                    <a:pt x="744" y="210"/>
                  </a:lnTo>
                  <a:lnTo>
                    <a:pt x="726" y="207"/>
                  </a:lnTo>
                  <a:lnTo>
                    <a:pt x="691" y="232"/>
                  </a:lnTo>
                  <a:lnTo>
                    <a:pt x="651" y="253"/>
                  </a:lnTo>
                  <a:lnTo>
                    <a:pt x="663" y="226"/>
                  </a:lnTo>
                  <a:lnTo>
                    <a:pt x="657" y="216"/>
                  </a:lnTo>
                  <a:lnTo>
                    <a:pt x="602" y="247"/>
                  </a:lnTo>
                  <a:lnTo>
                    <a:pt x="600" y="255"/>
                  </a:lnTo>
                  <a:lnTo>
                    <a:pt x="618" y="276"/>
                  </a:lnTo>
                  <a:lnTo>
                    <a:pt x="643" y="267"/>
                  </a:lnTo>
                  <a:lnTo>
                    <a:pt x="668" y="274"/>
                  </a:lnTo>
                  <a:lnTo>
                    <a:pt x="634" y="290"/>
                  </a:lnTo>
                  <a:lnTo>
                    <a:pt x="622" y="312"/>
                  </a:lnTo>
                  <a:lnTo>
                    <a:pt x="658" y="360"/>
                  </a:lnTo>
                  <a:lnTo>
                    <a:pt x="633" y="355"/>
                  </a:lnTo>
                  <a:lnTo>
                    <a:pt x="658" y="371"/>
                  </a:lnTo>
                  <a:lnTo>
                    <a:pt x="634" y="382"/>
                  </a:lnTo>
                  <a:lnTo>
                    <a:pt x="659" y="386"/>
                  </a:lnTo>
                  <a:lnTo>
                    <a:pt x="613" y="463"/>
                  </a:lnTo>
                  <a:lnTo>
                    <a:pt x="582" y="485"/>
                  </a:lnTo>
                  <a:lnTo>
                    <a:pt x="552" y="493"/>
                  </a:lnTo>
                  <a:lnTo>
                    <a:pt x="550" y="493"/>
                  </a:lnTo>
                  <a:lnTo>
                    <a:pt x="543" y="489"/>
                  </a:lnTo>
                  <a:lnTo>
                    <a:pt x="535" y="502"/>
                  </a:lnTo>
                  <a:lnTo>
                    <a:pt x="499" y="510"/>
                  </a:lnTo>
                  <a:lnTo>
                    <a:pt x="496" y="525"/>
                  </a:lnTo>
                  <a:lnTo>
                    <a:pt x="490" y="506"/>
                  </a:lnTo>
                  <a:lnTo>
                    <a:pt x="466" y="507"/>
                  </a:lnTo>
                  <a:lnTo>
                    <a:pt x="429" y="484"/>
                  </a:lnTo>
                  <a:lnTo>
                    <a:pt x="389" y="494"/>
                  </a:lnTo>
                  <a:lnTo>
                    <a:pt x="380" y="494"/>
                  </a:lnTo>
                  <a:lnTo>
                    <a:pt x="381" y="510"/>
                  </a:lnTo>
                  <a:lnTo>
                    <a:pt x="375" y="506"/>
                  </a:lnTo>
                  <a:lnTo>
                    <a:pt x="350" y="498"/>
                  </a:lnTo>
                  <a:lnTo>
                    <a:pt x="342" y="471"/>
                  </a:lnTo>
                  <a:lnTo>
                    <a:pt x="326" y="474"/>
                  </a:lnTo>
                  <a:lnTo>
                    <a:pt x="341" y="434"/>
                  </a:lnTo>
                  <a:lnTo>
                    <a:pt x="340" y="421"/>
                  </a:lnTo>
                  <a:lnTo>
                    <a:pt x="323" y="412"/>
                  </a:lnTo>
                  <a:lnTo>
                    <a:pt x="309" y="407"/>
                  </a:lnTo>
                  <a:lnTo>
                    <a:pt x="305" y="392"/>
                  </a:lnTo>
                  <a:lnTo>
                    <a:pt x="246" y="417"/>
                  </a:lnTo>
                  <a:lnTo>
                    <a:pt x="220" y="410"/>
                  </a:lnTo>
                  <a:lnTo>
                    <a:pt x="207" y="424"/>
                  </a:lnTo>
                  <a:lnTo>
                    <a:pt x="205" y="414"/>
                  </a:lnTo>
                  <a:lnTo>
                    <a:pt x="196" y="416"/>
                  </a:lnTo>
                  <a:lnTo>
                    <a:pt x="166" y="416"/>
                  </a:lnTo>
                  <a:lnTo>
                    <a:pt x="143" y="395"/>
                  </a:lnTo>
                  <a:lnTo>
                    <a:pt x="100" y="381"/>
                  </a:lnTo>
                  <a:lnTo>
                    <a:pt x="72" y="371"/>
                  </a:lnTo>
                  <a:lnTo>
                    <a:pt x="65" y="347"/>
                  </a:lnTo>
                  <a:lnTo>
                    <a:pt x="80" y="344"/>
                  </a:lnTo>
                  <a:lnTo>
                    <a:pt x="71" y="325"/>
                  </a:lnTo>
                  <a:lnTo>
                    <a:pt x="90" y="302"/>
                  </a:lnTo>
                  <a:lnTo>
                    <a:pt x="75" y="295"/>
                  </a:lnTo>
                  <a:lnTo>
                    <a:pt x="54" y="303"/>
                  </a:lnTo>
                  <a:lnTo>
                    <a:pt x="13" y="278"/>
                  </a:lnTo>
                  <a:lnTo>
                    <a:pt x="14" y="274"/>
                  </a:lnTo>
                  <a:lnTo>
                    <a:pt x="14" y="256"/>
                  </a:lnTo>
                  <a:lnTo>
                    <a:pt x="0" y="25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47" name="Freeform 31"/>
            <p:cNvSpPr>
              <a:spLocks/>
            </p:cNvSpPr>
            <p:nvPr/>
          </p:nvSpPr>
          <p:spPr bwMode="auto">
            <a:xfrm>
              <a:off x="2861140" y="2575946"/>
              <a:ext cx="21063" cy="21918"/>
            </a:xfrm>
            <a:custGeom>
              <a:avLst/>
              <a:gdLst>
                <a:gd name="T0" fmla="*/ 0 w 31"/>
                <a:gd name="T1" fmla="*/ 19 h 26"/>
                <a:gd name="T2" fmla="*/ 0 w 31"/>
                <a:gd name="T3" fmla="*/ 19 h 26"/>
                <a:gd name="T4" fmla="*/ 9 w 31"/>
                <a:gd name="T5" fmla="*/ 0 h 26"/>
                <a:gd name="T6" fmla="*/ 30 w 31"/>
                <a:gd name="T7" fmla="*/ 4 h 26"/>
                <a:gd name="T8" fmla="*/ 13 w 31"/>
                <a:gd name="T9" fmla="*/ 25 h 26"/>
                <a:gd name="T10" fmla="*/ 0 w 31"/>
                <a:gd name="T11" fmla="*/ 19 h 26"/>
                <a:gd name="T12" fmla="*/ 0 w 31"/>
                <a:gd name="T13" fmla="*/ 19 h 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1"/>
                <a:gd name="T22" fmla="*/ 0 h 26"/>
                <a:gd name="T23" fmla="*/ 31 w 31"/>
                <a:gd name="T24" fmla="*/ 26 h 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1" h="26">
                  <a:moveTo>
                    <a:pt x="0" y="19"/>
                  </a:moveTo>
                  <a:lnTo>
                    <a:pt x="0" y="19"/>
                  </a:lnTo>
                  <a:lnTo>
                    <a:pt x="9" y="0"/>
                  </a:lnTo>
                  <a:lnTo>
                    <a:pt x="30" y="4"/>
                  </a:lnTo>
                  <a:lnTo>
                    <a:pt x="13" y="25"/>
                  </a:lnTo>
                  <a:lnTo>
                    <a:pt x="0" y="19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48" name="Freeform 633"/>
            <p:cNvSpPr>
              <a:spLocks/>
            </p:cNvSpPr>
            <p:nvPr/>
          </p:nvSpPr>
          <p:spPr bwMode="auto">
            <a:xfrm>
              <a:off x="3055274" y="2406460"/>
              <a:ext cx="22470" cy="32029"/>
            </a:xfrm>
            <a:custGeom>
              <a:avLst/>
              <a:gdLst>
                <a:gd name="T0" fmla="*/ 0 w 33"/>
                <a:gd name="T1" fmla="*/ 10 h 38"/>
                <a:gd name="T2" fmla="*/ 0 w 33"/>
                <a:gd name="T3" fmla="*/ 10 h 38"/>
                <a:gd name="T4" fmla="*/ 1 w 33"/>
                <a:gd name="T5" fmla="*/ 19 h 38"/>
                <a:gd name="T6" fmla="*/ 8 w 33"/>
                <a:gd name="T7" fmla="*/ 10 h 38"/>
                <a:gd name="T8" fmla="*/ 12 w 33"/>
                <a:gd name="T9" fmla="*/ 15 h 38"/>
                <a:gd name="T10" fmla="*/ 8 w 33"/>
                <a:gd name="T11" fmla="*/ 37 h 38"/>
                <a:gd name="T12" fmla="*/ 23 w 33"/>
                <a:gd name="T13" fmla="*/ 37 h 38"/>
                <a:gd name="T14" fmla="*/ 32 w 33"/>
                <a:gd name="T15" fmla="*/ 14 h 38"/>
                <a:gd name="T16" fmla="*/ 27 w 33"/>
                <a:gd name="T17" fmla="*/ 1 h 38"/>
                <a:gd name="T18" fmla="*/ 12 w 33"/>
                <a:gd name="T19" fmla="*/ 0 h 38"/>
                <a:gd name="T20" fmla="*/ 0 w 33"/>
                <a:gd name="T21" fmla="*/ 10 h 38"/>
                <a:gd name="T22" fmla="*/ 0 w 33"/>
                <a:gd name="T23" fmla="*/ 10 h 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3"/>
                <a:gd name="T37" fmla="*/ 0 h 38"/>
                <a:gd name="T38" fmla="*/ 33 w 33"/>
                <a:gd name="T39" fmla="*/ 38 h 3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3" h="38">
                  <a:moveTo>
                    <a:pt x="0" y="10"/>
                  </a:moveTo>
                  <a:lnTo>
                    <a:pt x="0" y="10"/>
                  </a:lnTo>
                  <a:lnTo>
                    <a:pt x="1" y="19"/>
                  </a:lnTo>
                  <a:lnTo>
                    <a:pt x="8" y="10"/>
                  </a:lnTo>
                  <a:lnTo>
                    <a:pt x="12" y="15"/>
                  </a:lnTo>
                  <a:lnTo>
                    <a:pt x="8" y="37"/>
                  </a:lnTo>
                  <a:lnTo>
                    <a:pt x="23" y="37"/>
                  </a:lnTo>
                  <a:lnTo>
                    <a:pt x="32" y="14"/>
                  </a:lnTo>
                  <a:lnTo>
                    <a:pt x="27" y="1"/>
                  </a:lnTo>
                  <a:lnTo>
                    <a:pt x="12" y="0"/>
                  </a:lnTo>
                  <a:lnTo>
                    <a:pt x="0" y="10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49" name="Freeform 634"/>
            <p:cNvSpPr>
              <a:spLocks/>
            </p:cNvSpPr>
            <p:nvPr/>
          </p:nvSpPr>
          <p:spPr bwMode="auto">
            <a:xfrm>
              <a:off x="3066169" y="2306157"/>
              <a:ext cx="105544" cy="105360"/>
            </a:xfrm>
            <a:custGeom>
              <a:avLst/>
              <a:gdLst>
                <a:gd name="T0" fmla="*/ 0 w 155"/>
                <a:gd name="T1" fmla="*/ 116 h 125"/>
                <a:gd name="T2" fmla="*/ 0 w 155"/>
                <a:gd name="T3" fmla="*/ 116 h 125"/>
                <a:gd name="T4" fmla="*/ 27 w 155"/>
                <a:gd name="T5" fmla="*/ 93 h 125"/>
                <a:gd name="T6" fmla="*/ 66 w 155"/>
                <a:gd name="T7" fmla="*/ 93 h 125"/>
                <a:gd name="T8" fmla="*/ 82 w 155"/>
                <a:gd name="T9" fmla="*/ 65 h 125"/>
                <a:gd name="T10" fmla="*/ 89 w 155"/>
                <a:gd name="T11" fmla="*/ 63 h 125"/>
                <a:gd name="T12" fmla="*/ 89 w 155"/>
                <a:gd name="T13" fmla="*/ 74 h 125"/>
                <a:gd name="T14" fmla="*/ 107 w 155"/>
                <a:gd name="T15" fmla="*/ 63 h 125"/>
                <a:gd name="T16" fmla="*/ 122 w 155"/>
                <a:gd name="T17" fmla="*/ 42 h 125"/>
                <a:gd name="T18" fmla="*/ 129 w 155"/>
                <a:gd name="T19" fmla="*/ 6 h 125"/>
                <a:gd name="T20" fmla="*/ 141 w 155"/>
                <a:gd name="T21" fmla="*/ 8 h 125"/>
                <a:gd name="T22" fmla="*/ 137 w 155"/>
                <a:gd name="T23" fmla="*/ 0 h 125"/>
                <a:gd name="T24" fmla="*/ 144 w 155"/>
                <a:gd name="T25" fmla="*/ 1 h 125"/>
                <a:gd name="T26" fmla="*/ 154 w 155"/>
                <a:gd name="T27" fmla="*/ 30 h 125"/>
                <a:gd name="T28" fmla="*/ 141 w 155"/>
                <a:gd name="T29" fmla="*/ 51 h 125"/>
                <a:gd name="T30" fmla="*/ 141 w 155"/>
                <a:gd name="T31" fmla="*/ 70 h 125"/>
                <a:gd name="T32" fmla="*/ 131 w 155"/>
                <a:gd name="T33" fmla="*/ 98 h 125"/>
                <a:gd name="T34" fmla="*/ 124 w 155"/>
                <a:gd name="T35" fmla="*/ 102 h 125"/>
                <a:gd name="T36" fmla="*/ 124 w 155"/>
                <a:gd name="T37" fmla="*/ 91 h 125"/>
                <a:gd name="T38" fmla="*/ 101 w 155"/>
                <a:gd name="T39" fmla="*/ 107 h 125"/>
                <a:gd name="T40" fmla="*/ 82 w 155"/>
                <a:gd name="T41" fmla="*/ 100 h 125"/>
                <a:gd name="T42" fmla="*/ 83 w 155"/>
                <a:gd name="T43" fmla="*/ 113 h 125"/>
                <a:gd name="T44" fmla="*/ 67 w 155"/>
                <a:gd name="T45" fmla="*/ 124 h 125"/>
                <a:gd name="T46" fmla="*/ 62 w 155"/>
                <a:gd name="T47" fmla="*/ 106 h 125"/>
                <a:gd name="T48" fmla="*/ 0 w 155"/>
                <a:gd name="T49" fmla="*/ 116 h 125"/>
                <a:gd name="T50" fmla="*/ 0 w 155"/>
                <a:gd name="T51" fmla="*/ 116 h 12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5"/>
                <a:gd name="T79" fmla="*/ 0 h 125"/>
                <a:gd name="T80" fmla="*/ 155 w 155"/>
                <a:gd name="T81" fmla="*/ 125 h 125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5" h="125">
                  <a:moveTo>
                    <a:pt x="0" y="116"/>
                  </a:moveTo>
                  <a:lnTo>
                    <a:pt x="0" y="116"/>
                  </a:lnTo>
                  <a:lnTo>
                    <a:pt x="27" y="93"/>
                  </a:lnTo>
                  <a:lnTo>
                    <a:pt x="66" y="93"/>
                  </a:lnTo>
                  <a:lnTo>
                    <a:pt x="82" y="65"/>
                  </a:lnTo>
                  <a:lnTo>
                    <a:pt x="89" y="63"/>
                  </a:lnTo>
                  <a:lnTo>
                    <a:pt x="89" y="74"/>
                  </a:lnTo>
                  <a:lnTo>
                    <a:pt x="107" y="63"/>
                  </a:lnTo>
                  <a:lnTo>
                    <a:pt x="122" y="42"/>
                  </a:lnTo>
                  <a:lnTo>
                    <a:pt x="129" y="6"/>
                  </a:lnTo>
                  <a:lnTo>
                    <a:pt x="141" y="8"/>
                  </a:lnTo>
                  <a:lnTo>
                    <a:pt x="137" y="0"/>
                  </a:lnTo>
                  <a:lnTo>
                    <a:pt x="144" y="1"/>
                  </a:lnTo>
                  <a:lnTo>
                    <a:pt x="154" y="30"/>
                  </a:lnTo>
                  <a:lnTo>
                    <a:pt x="141" y="51"/>
                  </a:lnTo>
                  <a:lnTo>
                    <a:pt x="141" y="70"/>
                  </a:lnTo>
                  <a:lnTo>
                    <a:pt x="131" y="98"/>
                  </a:lnTo>
                  <a:lnTo>
                    <a:pt x="124" y="102"/>
                  </a:lnTo>
                  <a:lnTo>
                    <a:pt x="124" y="91"/>
                  </a:lnTo>
                  <a:lnTo>
                    <a:pt x="101" y="107"/>
                  </a:lnTo>
                  <a:lnTo>
                    <a:pt x="82" y="100"/>
                  </a:lnTo>
                  <a:lnTo>
                    <a:pt x="83" y="113"/>
                  </a:lnTo>
                  <a:lnTo>
                    <a:pt x="67" y="124"/>
                  </a:lnTo>
                  <a:lnTo>
                    <a:pt x="62" y="106"/>
                  </a:lnTo>
                  <a:lnTo>
                    <a:pt x="0" y="116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50" name="Freeform 635"/>
            <p:cNvSpPr>
              <a:spLocks/>
            </p:cNvSpPr>
            <p:nvPr/>
          </p:nvSpPr>
          <p:spPr bwMode="auto">
            <a:xfrm>
              <a:off x="3079106" y="2401403"/>
              <a:ext cx="21790" cy="19386"/>
            </a:xfrm>
            <a:custGeom>
              <a:avLst/>
              <a:gdLst>
                <a:gd name="T0" fmla="*/ 0 w 32"/>
                <a:gd name="T1" fmla="*/ 12 h 23"/>
                <a:gd name="T2" fmla="*/ 0 w 32"/>
                <a:gd name="T3" fmla="*/ 12 h 23"/>
                <a:gd name="T4" fmla="*/ 10 w 32"/>
                <a:gd name="T5" fmla="*/ 22 h 23"/>
                <a:gd name="T6" fmla="*/ 28 w 32"/>
                <a:gd name="T7" fmla="*/ 14 h 23"/>
                <a:gd name="T8" fmla="*/ 31 w 32"/>
                <a:gd name="T9" fmla="*/ 0 h 23"/>
                <a:gd name="T10" fmla="*/ 0 w 32"/>
                <a:gd name="T11" fmla="*/ 12 h 23"/>
                <a:gd name="T12" fmla="*/ 0 w 32"/>
                <a:gd name="T13" fmla="*/ 12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"/>
                <a:gd name="T22" fmla="*/ 0 h 23"/>
                <a:gd name="T23" fmla="*/ 32 w 32"/>
                <a:gd name="T24" fmla="*/ 23 h 2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" h="23">
                  <a:moveTo>
                    <a:pt x="0" y="12"/>
                  </a:moveTo>
                  <a:lnTo>
                    <a:pt x="0" y="12"/>
                  </a:lnTo>
                  <a:lnTo>
                    <a:pt x="10" y="22"/>
                  </a:lnTo>
                  <a:lnTo>
                    <a:pt x="28" y="14"/>
                  </a:lnTo>
                  <a:lnTo>
                    <a:pt x="31" y="0"/>
                  </a:lnTo>
                  <a:lnTo>
                    <a:pt x="0" y="12"/>
                  </a:lnTo>
                </a:path>
              </a:pathLst>
            </a:custGeom>
            <a:solidFill>
              <a:schemeClr val="accent1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51" name="Freeform 636"/>
            <p:cNvSpPr>
              <a:spLocks/>
            </p:cNvSpPr>
            <p:nvPr/>
          </p:nvSpPr>
          <p:spPr bwMode="auto">
            <a:xfrm>
              <a:off x="3150604" y="2250527"/>
              <a:ext cx="55155" cy="56473"/>
            </a:xfrm>
            <a:custGeom>
              <a:avLst/>
              <a:gdLst>
                <a:gd name="T0" fmla="*/ 0 w 81"/>
                <a:gd name="T1" fmla="*/ 47 h 67"/>
                <a:gd name="T2" fmla="*/ 0 w 81"/>
                <a:gd name="T3" fmla="*/ 47 h 67"/>
                <a:gd name="T4" fmla="*/ 3 w 81"/>
                <a:gd name="T5" fmla="*/ 66 h 67"/>
                <a:gd name="T6" fmla="*/ 17 w 81"/>
                <a:gd name="T7" fmla="*/ 59 h 67"/>
                <a:gd name="T8" fmla="*/ 8 w 81"/>
                <a:gd name="T9" fmla="*/ 48 h 67"/>
                <a:gd name="T10" fmla="*/ 46 w 81"/>
                <a:gd name="T11" fmla="*/ 58 h 67"/>
                <a:gd name="T12" fmla="*/ 55 w 81"/>
                <a:gd name="T13" fmla="*/ 42 h 67"/>
                <a:gd name="T14" fmla="*/ 80 w 81"/>
                <a:gd name="T15" fmla="*/ 37 h 67"/>
                <a:gd name="T16" fmla="*/ 71 w 81"/>
                <a:gd name="T17" fmla="*/ 27 h 67"/>
                <a:gd name="T18" fmla="*/ 74 w 81"/>
                <a:gd name="T19" fmla="*/ 18 h 67"/>
                <a:gd name="T20" fmla="*/ 53 w 81"/>
                <a:gd name="T21" fmla="*/ 20 h 67"/>
                <a:gd name="T22" fmla="*/ 27 w 81"/>
                <a:gd name="T23" fmla="*/ 0 h 67"/>
                <a:gd name="T24" fmla="*/ 18 w 81"/>
                <a:gd name="T25" fmla="*/ 38 h 67"/>
                <a:gd name="T26" fmla="*/ 7 w 81"/>
                <a:gd name="T27" fmla="*/ 35 h 67"/>
                <a:gd name="T28" fmla="*/ 0 w 81"/>
                <a:gd name="T29" fmla="*/ 47 h 67"/>
                <a:gd name="T30" fmla="*/ 0 w 81"/>
                <a:gd name="T31" fmla="*/ 47 h 6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1"/>
                <a:gd name="T49" fmla="*/ 0 h 67"/>
                <a:gd name="T50" fmla="*/ 81 w 81"/>
                <a:gd name="T51" fmla="*/ 67 h 6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1" h="67">
                  <a:moveTo>
                    <a:pt x="0" y="47"/>
                  </a:moveTo>
                  <a:lnTo>
                    <a:pt x="0" y="47"/>
                  </a:lnTo>
                  <a:lnTo>
                    <a:pt x="3" y="66"/>
                  </a:lnTo>
                  <a:lnTo>
                    <a:pt x="17" y="59"/>
                  </a:lnTo>
                  <a:lnTo>
                    <a:pt x="8" y="48"/>
                  </a:lnTo>
                  <a:lnTo>
                    <a:pt x="46" y="58"/>
                  </a:lnTo>
                  <a:lnTo>
                    <a:pt x="55" y="42"/>
                  </a:lnTo>
                  <a:lnTo>
                    <a:pt x="80" y="37"/>
                  </a:lnTo>
                  <a:lnTo>
                    <a:pt x="71" y="27"/>
                  </a:lnTo>
                  <a:lnTo>
                    <a:pt x="74" y="18"/>
                  </a:lnTo>
                  <a:lnTo>
                    <a:pt x="53" y="20"/>
                  </a:lnTo>
                  <a:lnTo>
                    <a:pt x="27" y="0"/>
                  </a:lnTo>
                  <a:lnTo>
                    <a:pt x="18" y="38"/>
                  </a:lnTo>
                  <a:lnTo>
                    <a:pt x="7" y="35"/>
                  </a:lnTo>
                  <a:lnTo>
                    <a:pt x="0" y="47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52" name="Freeform 612"/>
            <p:cNvSpPr>
              <a:spLocks/>
            </p:cNvSpPr>
            <p:nvPr/>
          </p:nvSpPr>
          <p:spPr bwMode="auto">
            <a:xfrm>
              <a:off x="3395992" y="3296376"/>
              <a:ext cx="71989" cy="84006"/>
            </a:xfrm>
            <a:custGeom>
              <a:avLst/>
              <a:gdLst>
                <a:gd name="T0" fmla="*/ 0 w 106"/>
                <a:gd name="T1" fmla="*/ 87 h 100"/>
                <a:gd name="T2" fmla="*/ 0 w 106"/>
                <a:gd name="T3" fmla="*/ 87 h 100"/>
                <a:gd name="T4" fmla="*/ 22 w 106"/>
                <a:gd name="T5" fmla="*/ 56 h 100"/>
                <a:gd name="T6" fmla="*/ 60 w 106"/>
                <a:gd name="T7" fmla="*/ 34 h 100"/>
                <a:gd name="T8" fmla="*/ 79 w 106"/>
                <a:gd name="T9" fmla="*/ 0 h 100"/>
                <a:gd name="T10" fmla="*/ 91 w 106"/>
                <a:gd name="T11" fmla="*/ 10 h 100"/>
                <a:gd name="T12" fmla="*/ 104 w 106"/>
                <a:gd name="T13" fmla="*/ 6 h 100"/>
                <a:gd name="T14" fmla="*/ 105 w 106"/>
                <a:gd name="T15" fmla="*/ 18 h 100"/>
                <a:gd name="T16" fmla="*/ 85 w 106"/>
                <a:gd name="T17" fmla="*/ 41 h 100"/>
                <a:gd name="T18" fmla="*/ 90 w 106"/>
                <a:gd name="T19" fmla="*/ 52 h 100"/>
                <a:gd name="T20" fmla="*/ 67 w 106"/>
                <a:gd name="T21" fmla="*/ 56 h 100"/>
                <a:gd name="T22" fmla="*/ 57 w 106"/>
                <a:gd name="T23" fmla="*/ 89 h 100"/>
                <a:gd name="T24" fmla="*/ 34 w 106"/>
                <a:gd name="T25" fmla="*/ 99 h 100"/>
                <a:gd name="T26" fmla="*/ 0 w 106"/>
                <a:gd name="T27" fmla="*/ 87 h 100"/>
                <a:gd name="T28" fmla="*/ 0 w 106"/>
                <a:gd name="T29" fmla="*/ 87 h 1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6"/>
                <a:gd name="T46" fmla="*/ 0 h 100"/>
                <a:gd name="T47" fmla="*/ 106 w 106"/>
                <a:gd name="T48" fmla="*/ 100 h 10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6" h="100">
                  <a:moveTo>
                    <a:pt x="0" y="87"/>
                  </a:moveTo>
                  <a:lnTo>
                    <a:pt x="0" y="87"/>
                  </a:lnTo>
                  <a:lnTo>
                    <a:pt x="22" y="56"/>
                  </a:lnTo>
                  <a:lnTo>
                    <a:pt x="60" y="34"/>
                  </a:lnTo>
                  <a:lnTo>
                    <a:pt x="79" y="0"/>
                  </a:lnTo>
                  <a:lnTo>
                    <a:pt x="91" y="10"/>
                  </a:lnTo>
                  <a:lnTo>
                    <a:pt x="104" y="6"/>
                  </a:lnTo>
                  <a:lnTo>
                    <a:pt x="105" y="18"/>
                  </a:lnTo>
                  <a:lnTo>
                    <a:pt x="85" y="41"/>
                  </a:lnTo>
                  <a:lnTo>
                    <a:pt x="90" y="52"/>
                  </a:lnTo>
                  <a:lnTo>
                    <a:pt x="67" y="56"/>
                  </a:lnTo>
                  <a:lnTo>
                    <a:pt x="57" y="89"/>
                  </a:lnTo>
                  <a:lnTo>
                    <a:pt x="34" y="99"/>
                  </a:lnTo>
                  <a:lnTo>
                    <a:pt x="0" y="87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53" name="Freeform 613"/>
            <p:cNvSpPr>
              <a:spLocks/>
            </p:cNvSpPr>
            <p:nvPr/>
          </p:nvSpPr>
          <p:spPr bwMode="auto">
            <a:xfrm>
              <a:off x="3452361" y="3214890"/>
              <a:ext cx="54331" cy="92406"/>
            </a:xfrm>
            <a:custGeom>
              <a:avLst/>
              <a:gdLst>
                <a:gd name="T0" fmla="*/ 0 w 80"/>
                <a:gd name="T1" fmla="*/ 0 h 110"/>
                <a:gd name="T2" fmla="*/ 0 w 80"/>
                <a:gd name="T3" fmla="*/ 0 h 110"/>
                <a:gd name="T4" fmla="*/ 22 w 80"/>
                <a:gd name="T5" fmla="*/ 13 h 110"/>
                <a:gd name="T6" fmla="*/ 28 w 80"/>
                <a:gd name="T7" fmla="*/ 37 h 110"/>
                <a:gd name="T8" fmla="*/ 37 w 80"/>
                <a:gd name="T9" fmla="*/ 43 h 110"/>
                <a:gd name="T10" fmla="*/ 43 w 80"/>
                <a:gd name="T11" fmla="*/ 33 h 110"/>
                <a:gd name="T12" fmla="*/ 47 w 80"/>
                <a:gd name="T13" fmla="*/ 50 h 110"/>
                <a:gd name="T14" fmla="*/ 79 w 80"/>
                <a:gd name="T15" fmla="*/ 50 h 110"/>
                <a:gd name="T16" fmla="*/ 73 w 80"/>
                <a:gd name="T17" fmla="*/ 74 h 110"/>
                <a:gd name="T18" fmla="*/ 57 w 80"/>
                <a:gd name="T19" fmla="*/ 77 h 110"/>
                <a:gd name="T20" fmla="*/ 43 w 80"/>
                <a:gd name="T21" fmla="*/ 108 h 110"/>
                <a:gd name="T22" fmla="*/ 28 w 80"/>
                <a:gd name="T23" fmla="*/ 109 h 110"/>
                <a:gd name="T24" fmla="*/ 35 w 80"/>
                <a:gd name="T25" fmla="*/ 98 h 110"/>
                <a:gd name="T26" fmla="*/ 15 w 80"/>
                <a:gd name="T27" fmla="*/ 75 h 110"/>
                <a:gd name="T28" fmla="*/ 31 w 80"/>
                <a:gd name="T29" fmla="*/ 56 h 110"/>
                <a:gd name="T30" fmla="*/ 28 w 80"/>
                <a:gd name="T31" fmla="*/ 40 h 110"/>
                <a:gd name="T32" fmla="*/ 0 w 80"/>
                <a:gd name="T33" fmla="*/ 0 h 110"/>
                <a:gd name="T34" fmla="*/ 0 w 80"/>
                <a:gd name="T35" fmla="*/ 0 h 11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0"/>
                <a:gd name="T55" fmla="*/ 0 h 110"/>
                <a:gd name="T56" fmla="*/ 80 w 80"/>
                <a:gd name="T57" fmla="*/ 110 h 11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0" h="110">
                  <a:moveTo>
                    <a:pt x="0" y="0"/>
                  </a:moveTo>
                  <a:lnTo>
                    <a:pt x="0" y="0"/>
                  </a:lnTo>
                  <a:lnTo>
                    <a:pt x="22" y="13"/>
                  </a:lnTo>
                  <a:lnTo>
                    <a:pt x="28" y="37"/>
                  </a:lnTo>
                  <a:lnTo>
                    <a:pt x="37" y="43"/>
                  </a:lnTo>
                  <a:lnTo>
                    <a:pt x="43" y="33"/>
                  </a:lnTo>
                  <a:lnTo>
                    <a:pt x="47" y="50"/>
                  </a:lnTo>
                  <a:lnTo>
                    <a:pt x="79" y="50"/>
                  </a:lnTo>
                  <a:lnTo>
                    <a:pt x="73" y="74"/>
                  </a:lnTo>
                  <a:lnTo>
                    <a:pt x="57" y="77"/>
                  </a:lnTo>
                  <a:lnTo>
                    <a:pt x="43" y="108"/>
                  </a:lnTo>
                  <a:lnTo>
                    <a:pt x="28" y="109"/>
                  </a:lnTo>
                  <a:lnTo>
                    <a:pt x="35" y="98"/>
                  </a:lnTo>
                  <a:lnTo>
                    <a:pt x="15" y="75"/>
                  </a:lnTo>
                  <a:lnTo>
                    <a:pt x="31" y="56"/>
                  </a:lnTo>
                  <a:lnTo>
                    <a:pt x="28" y="40"/>
                  </a:lnTo>
                  <a:lnTo>
                    <a:pt x="0" y="0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54" name="Freeform 609"/>
            <p:cNvSpPr>
              <a:spLocks/>
            </p:cNvSpPr>
            <p:nvPr/>
          </p:nvSpPr>
          <p:spPr bwMode="auto">
            <a:xfrm>
              <a:off x="3161618" y="2835888"/>
              <a:ext cx="91801" cy="87853"/>
            </a:xfrm>
            <a:custGeom>
              <a:avLst/>
              <a:gdLst>
                <a:gd name="T0" fmla="*/ 0 w 136"/>
                <a:gd name="T1" fmla="*/ 0 h 107"/>
                <a:gd name="T2" fmla="*/ 0 w 136"/>
                <a:gd name="T3" fmla="*/ 0 h 107"/>
                <a:gd name="T4" fmla="*/ 2 w 136"/>
                <a:gd name="T5" fmla="*/ 88 h 107"/>
                <a:gd name="T6" fmla="*/ 24 w 136"/>
                <a:gd name="T7" fmla="*/ 91 h 107"/>
                <a:gd name="T8" fmla="*/ 46 w 136"/>
                <a:gd name="T9" fmla="*/ 67 h 107"/>
                <a:gd name="T10" fmla="*/ 70 w 136"/>
                <a:gd name="T11" fmla="*/ 78 h 107"/>
                <a:gd name="T12" fmla="*/ 93 w 136"/>
                <a:gd name="T13" fmla="*/ 101 h 107"/>
                <a:gd name="T14" fmla="*/ 135 w 136"/>
                <a:gd name="T15" fmla="*/ 106 h 107"/>
                <a:gd name="T16" fmla="*/ 87 w 136"/>
                <a:gd name="T17" fmla="*/ 67 h 107"/>
                <a:gd name="T18" fmla="*/ 90 w 136"/>
                <a:gd name="T19" fmla="*/ 47 h 107"/>
                <a:gd name="T20" fmla="*/ 67 w 136"/>
                <a:gd name="T21" fmla="*/ 41 h 107"/>
                <a:gd name="T22" fmla="*/ 46 w 136"/>
                <a:gd name="T23" fmla="*/ 16 h 107"/>
                <a:gd name="T24" fmla="*/ 0 w 136"/>
                <a:gd name="T25" fmla="*/ 0 h 107"/>
                <a:gd name="T26" fmla="*/ 0 w 136"/>
                <a:gd name="T27" fmla="*/ 0 h 10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36"/>
                <a:gd name="T43" fmla="*/ 0 h 107"/>
                <a:gd name="T44" fmla="*/ 136 w 136"/>
                <a:gd name="T45" fmla="*/ 107 h 10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36" h="107">
                  <a:moveTo>
                    <a:pt x="0" y="0"/>
                  </a:moveTo>
                  <a:lnTo>
                    <a:pt x="0" y="0"/>
                  </a:lnTo>
                  <a:lnTo>
                    <a:pt x="2" y="88"/>
                  </a:lnTo>
                  <a:lnTo>
                    <a:pt x="24" y="91"/>
                  </a:lnTo>
                  <a:lnTo>
                    <a:pt x="46" y="67"/>
                  </a:lnTo>
                  <a:lnTo>
                    <a:pt x="70" y="78"/>
                  </a:lnTo>
                  <a:lnTo>
                    <a:pt x="93" y="101"/>
                  </a:lnTo>
                  <a:lnTo>
                    <a:pt x="135" y="106"/>
                  </a:lnTo>
                  <a:lnTo>
                    <a:pt x="87" y="67"/>
                  </a:lnTo>
                  <a:lnTo>
                    <a:pt x="90" y="47"/>
                  </a:lnTo>
                  <a:lnTo>
                    <a:pt x="67" y="41"/>
                  </a:lnTo>
                  <a:lnTo>
                    <a:pt x="46" y="16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55" name="Freeform 75"/>
            <p:cNvSpPr>
              <a:spLocks/>
            </p:cNvSpPr>
            <p:nvPr/>
          </p:nvSpPr>
          <p:spPr bwMode="auto">
            <a:xfrm>
              <a:off x="3228444" y="2854771"/>
              <a:ext cx="38476" cy="22989"/>
            </a:xfrm>
            <a:custGeom>
              <a:avLst/>
              <a:gdLst>
                <a:gd name="T0" fmla="*/ 0 w 57"/>
                <a:gd name="T1" fmla="*/ 18 h 28"/>
                <a:gd name="T2" fmla="*/ 0 w 57"/>
                <a:gd name="T3" fmla="*/ 18 h 28"/>
                <a:gd name="T4" fmla="*/ 33 w 57"/>
                <a:gd name="T5" fmla="*/ 27 h 28"/>
                <a:gd name="T6" fmla="*/ 56 w 57"/>
                <a:gd name="T7" fmla="*/ 8 h 28"/>
                <a:gd name="T8" fmla="*/ 47 w 57"/>
                <a:gd name="T9" fmla="*/ 0 h 28"/>
                <a:gd name="T10" fmla="*/ 40 w 57"/>
                <a:gd name="T11" fmla="*/ 10 h 28"/>
                <a:gd name="T12" fmla="*/ 0 w 57"/>
                <a:gd name="T13" fmla="*/ 18 h 28"/>
                <a:gd name="T14" fmla="*/ 0 w 57"/>
                <a:gd name="T15" fmla="*/ 18 h 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"/>
                <a:gd name="T25" fmla="*/ 0 h 28"/>
                <a:gd name="T26" fmla="*/ 57 w 57"/>
                <a:gd name="T27" fmla="*/ 28 h 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" h="28">
                  <a:moveTo>
                    <a:pt x="0" y="18"/>
                  </a:moveTo>
                  <a:lnTo>
                    <a:pt x="0" y="18"/>
                  </a:lnTo>
                  <a:lnTo>
                    <a:pt x="33" y="27"/>
                  </a:lnTo>
                  <a:lnTo>
                    <a:pt x="56" y="8"/>
                  </a:lnTo>
                  <a:lnTo>
                    <a:pt x="47" y="0"/>
                  </a:lnTo>
                  <a:lnTo>
                    <a:pt x="40" y="10"/>
                  </a:lnTo>
                  <a:lnTo>
                    <a:pt x="0" y="18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56" name="Freeform 611"/>
            <p:cNvSpPr>
              <a:spLocks/>
            </p:cNvSpPr>
            <p:nvPr/>
          </p:nvSpPr>
          <p:spPr bwMode="auto">
            <a:xfrm>
              <a:off x="3251394" y="2837530"/>
              <a:ext cx="20925" cy="22989"/>
            </a:xfrm>
            <a:custGeom>
              <a:avLst/>
              <a:gdLst>
                <a:gd name="T0" fmla="*/ 0 w 31"/>
                <a:gd name="T1" fmla="*/ 0 h 28"/>
                <a:gd name="T2" fmla="*/ 0 w 31"/>
                <a:gd name="T3" fmla="*/ 0 h 28"/>
                <a:gd name="T4" fmla="*/ 23 w 31"/>
                <a:gd name="T5" fmla="*/ 12 h 28"/>
                <a:gd name="T6" fmla="*/ 30 w 31"/>
                <a:gd name="T7" fmla="*/ 27 h 28"/>
                <a:gd name="T8" fmla="*/ 29 w 31"/>
                <a:gd name="T9" fmla="*/ 16 h 28"/>
                <a:gd name="T10" fmla="*/ 0 w 31"/>
                <a:gd name="T11" fmla="*/ 0 h 28"/>
                <a:gd name="T12" fmla="*/ 0 w 31"/>
                <a:gd name="T13" fmla="*/ 0 h 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1"/>
                <a:gd name="T22" fmla="*/ 0 h 28"/>
                <a:gd name="T23" fmla="*/ 31 w 31"/>
                <a:gd name="T24" fmla="*/ 28 h 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1" h="28">
                  <a:moveTo>
                    <a:pt x="0" y="0"/>
                  </a:moveTo>
                  <a:lnTo>
                    <a:pt x="0" y="0"/>
                  </a:lnTo>
                  <a:lnTo>
                    <a:pt x="23" y="12"/>
                  </a:lnTo>
                  <a:lnTo>
                    <a:pt x="30" y="27"/>
                  </a:lnTo>
                  <a:lnTo>
                    <a:pt x="29" y="16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57" name="Freeform 603"/>
            <p:cNvSpPr>
              <a:spLocks/>
            </p:cNvSpPr>
            <p:nvPr/>
          </p:nvSpPr>
          <p:spPr bwMode="auto">
            <a:xfrm>
              <a:off x="2940290" y="2677234"/>
              <a:ext cx="21476" cy="33785"/>
            </a:xfrm>
            <a:custGeom>
              <a:avLst/>
              <a:gdLst>
                <a:gd name="T0" fmla="*/ 0 w 32"/>
                <a:gd name="T1" fmla="*/ 39 h 40"/>
                <a:gd name="T2" fmla="*/ 0 w 32"/>
                <a:gd name="T3" fmla="*/ 39 h 40"/>
                <a:gd name="T4" fmla="*/ 22 w 32"/>
                <a:gd name="T5" fmla="*/ 21 h 40"/>
                <a:gd name="T6" fmla="*/ 31 w 32"/>
                <a:gd name="T7" fmla="*/ 0 h 40"/>
                <a:gd name="T8" fmla="*/ 0 w 32"/>
                <a:gd name="T9" fmla="*/ 39 h 40"/>
                <a:gd name="T10" fmla="*/ 0 w 32"/>
                <a:gd name="T11" fmla="*/ 39 h 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"/>
                <a:gd name="T19" fmla="*/ 0 h 40"/>
                <a:gd name="T20" fmla="*/ 32 w 32"/>
                <a:gd name="T21" fmla="*/ 40 h 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" h="40">
                  <a:moveTo>
                    <a:pt x="0" y="39"/>
                  </a:moveTo>
                  <a:lnTo>
                    <a:pt x="0" y="39"/>
                  </a:lnTo>
                  <a:lnTo>
                    <a:pt x="22" y="21"/>
                  </a:lnTo>
                  <a:lnTo>
                    <a:pt x="31" y="0"/>
                  </a:lnTo>
                  <a:lnTo>
                    <a:pt x="0" y="39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58" name="Freeform 79"/>
            <p:cNvSpPr>
              <a:spLocks/>
            </p:cNvSpPr>
            <p:nvPr/>
          </p:nvSpPr>
          <p:spPr bwMode="auto">
            <a:xfrm>
              <a:off x="2965122" y="2592771"/>
              <a:ext cx="38255" cy="70949"/>
            </a:xfrm>
            <a:custGeom>
              <a:avLst/>
              <a:gdLst>
                <a:gd name="T0" fmla="*/ 0 w 57"/>
                <a:gd name="T1" fmla="*/ 33 h 84"/>
                <a:gd name="T2" fmla="*/ 0 w 57"/>
                <a:gd name="T3" fmla="*/ 33 h 84"/>
                <a:gd name="T4" fmla="*/ 11 w 57"/>
                <a:gd name="T5" fmla="*/ 0 h 84"/>
                <a:gd name="T6" fmla="*/ 30 w 57"/>
                <a:gd name="T7" fmla="*/ 1 h 84"/>
                <a:gd name="T8" fmla="*/ 35 w 57"/>
                <a:gd name="T9" fmla="*/ 23 h 84"/>
                <a:gd name="T10" fmla="*/ 20 w 57"/>
                <a:gd name="T11" fmla="*/ 45 h 84"/>
                <a:gd name="T12" fmla="*/ 23 w 57"/>
                <a:gd name="T13" fmla="*/ 58 h 84"/>
                <a:gd name="T14" fmla="*/ 53 w 57"/>
                <a:gd name="T15" fmla="*/ 66 h 84"/>
                <a:gd name="T16" fmla="*/ 56 w 57"/>
                <a:gd name="T17" fmla="*/ 83 h 84"/>
                <a:gd name="T18" fmla="*/ 38 w 57"/>
                <a:gd name="T19" fmla="*/ 66 h 84"/>
                <a:gd name="T20" fmla="*/ 38 w 57"/>
                <a:gd name="T21" fmla="*/ 74 h 84"/>
                <a:gd name="T22" fmla="*/ 11 w 57"/>
                <a:gd name="T23" fmla="*/ 66 h 84"/>
                <a:gd name="T24" fmla="*/ 0 w 57"/>
                <a:gd name="T25" fmla="*/ 33 h 84"/>
                <a:gd name="T26" fmla="*/ 0 w 57"/>
                <a:gd name="T27" fmla="*/ 33 h 8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7"/>
                <a:gd name="T43" fmla="*/ 0 h 84"/>
                <a:gd name="T44" fmla="*/ 57 w 57"/>
                <a:gd name="T45" fmla="*/ 84 h 8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7" h="84">
                  <a:moveTo>
                    <a:pt x="0" y="33"/>
                  </a:moveTo>
                  <a:lnTo>
                    <a:pt x="0" y="33"/>
                  </a:lnTo>
                  <a:lnTo>
                    <a:pt x="11" y="0"/>
                  </a:lnTo>
                  <a:lnTo>
                    <a:pt x="30" y="1"/>
                  </a:lnTo>
                  <a:lnTo>
                    <a:pt x="35" y="23"/>
                  </a:lnTo>
                  <a:lnTo>
                    <a:pt x="20" y="45"/>
                  </a:lnTo>
                  <a:lnTo>
                    <a:pt x="23" y="58"/>
                  </a:lnTo>
                  <a:lnTo>
                    <a:pt x="53" y="66"/>
                  </a:lnTo>
                  <a:lnTo>
                    <a:pt x="56" y="83"/>
                  </a:lnTo>
                  <a:lnTo>
                    <a:pt x="38" y="66"/>
                  </a:lnTo>
                  <a:lnTo>
                    <a:pt x="38" y="74"/>
                  </a:lnTo>
                  <a:lnTo>
                    <a:pt x="11" y="66"/>
                  </a:lnTo>
                  <a:lnTo>
                    <a:pt x="0" y="33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59" name="Freeform 605"/>
            <p:cNvSpPr>
              <a:spLocks/>
            </p:cNvSpPr>
            <p:nvPr/>
          </p:nvSpPr>
          <p:spPr bwMode="auto">
            <a:xfrm>
              <a:off x="2968477" y="2652740"/>
              <a:ext cx="11409" cy="15203"/>
            </a:xfrm>
            <a:custGeom>
              <a:avLst/>
              <a:gdLst>
                <a:gd name="T0" fmla="*/ 0 w 17"/>
                <a:gd name="T1" fmla="*/ 0 h 18"/>
                <a:gd name="T2" fmla="*/ 0 w 17"/>
                <a:gd name="T3" fmla="*/ 0 h 18"/>
                <a:gd name="T4" fmla="*/ 8 w 17"/>
                <a:gd name="T5" fmla="*/ 0 h 18"/>
                <a:gd name="T6" fmla="*/ 16 w 17"/>
                <a:gd name="T7" fmla="*/ 3 h 18"/>
                <a:gd name="T8" fmla="*/ 12 w 17"/>
                <a:gd name="T9" fmla="*/ 17 h 18"/>
                <a:gd name="T10" fmla="*/ 0 w 17"/>
                <a:gd name="T11" fmla="*/ 0 h 18"/>
                <a:gd name="T12" fmla="*/ 0 w 17"/>
                <a:gd name="T13" fmla="*/ 0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8"/>
                <a:gd name="T23" fmla="*/ 17 w 17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8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6" y="3"/>
                  </a:lnTo>
                  <a:lnTo>
                    <a:pt x="12" y="17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60" name="Freeform 81"/>
            <p:cNvSpPr>
              <a:spLocks/>
            </p:cNvSpPr>
            <p:nvPr/>
          </p:nvSpPr>
          <p:spPr bwMode="auto">
            <a:xfrm>
              <a:off x="2983243" y="2670477"/>
              <a:ext cx="10067" cy="18582"/>
            </a:xfrm>
            <a:custGeom>
              <a:avLst/>
              <a:gdLst>
                <a:gd name="T0" fmla="*/ 0 w 15"/>
                <a:gd name="T1" fmla="*/ 0 h 22"/>
                <a:gd name="T2" fmla="*/ 0 w 15"/>
                <a:gd name="T3" fmla="*/ 0 h 22"/>
                <a:gd name="T4" fmla="*/ 1 w 15"/>
                <a:gd name="T5" fmla="*/ 21 h 22"/>
                <a:gd name="T6" fmla="*/ 14 w 15"/>
                <a:gd name="T7" fmla="*/ 12 h 22"/>
                <a:gd name="T8" fmla="*/ 0 w 15"/>
                <a:gd name="T9" fmla="*/ 0 h 22"/>
                <a:gd name="T10" fmla="*/ 0 w 15"/>
                <a:gd name="T11" fmla="*/ 0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22"/>
                <a:gd name="T20" fmla="*/ 15 w 15"/>
                <a:gd name="T21" fmla="*/ 22 h 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22">
                  <a:moveTo>
                    <a:pt x="0" y="0"/>
                  </a:moveTo>
                  <a:lnTo>
                    <a:pt x="0" y="0"/>
                  </a:lnTo>
                  <a:lnTo>
                    <a:pt x="1" y="21"/>
                  </a:lnTo>
                  <a:lnTo>
                    <a:pt x="14" y="12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61" name="Freeform 607"/>
            <p:cNvSpPr>
              <a:spLocks/>
            </p:cNvSpPr>
            <p:nvPr/>
          </p:nvSpPr>
          <p:spPr bwMode="auto">
            <a:xfrm>
              <a:off x="2983914" y="2695817"/>
              <a:ext cx="40268" cy="48144"/>
            </a:xfrm>
            <a:custGeom>
              <a:avLst/>
              <a:gdLst>
                <a:gd name="T0" fmla="*/ 0 w 60"/>
                <a:gd name="T1" fmla="*/ 38 h 57"/>
                <a:gd name="T2" fmla="*/ 0 w 60"/>
                <a:gd name="T3" fmla="*/ 38 h 57"/>
                <a:gd name="T4" fmla="*/ 13 w 60"/>
                <a:gd name="T5" fmla="*/ 18 h 57"/>
                <a:gd name="T6" fmla="*/ 28 w 60"/>
                <a:gd name="T7" fmla="*/ 22 h 57"/>
                <a:gd name="T8" fmla="*/ 49 w 60"/>
                <a:gd name="T9" fmla="*/ 0 h 57"/>
                <a:gd name="T10" fmla="*/ 59 w 60"/>
                <a:gd name="T11" fmla="*/ 13 h 57"/>
                <a:gd name="T12" fmla="*/ 58 w 60"/>
                <a:gd name="T13" fmla="*/ 46 h 57"/>
                <a:gd name="T14" fmla="*/ 53 w 60"/>
                <a:gd name="T15" fmla="*/ 32 h 57"/>
                <a:gd name="T16" fmla="*/ 47 w 60"/>
                <a:gd name="T17" fmla="*/ 56 h 57"/>
                <a:gd name="T18" fmla="*/ 32 w 60"/>
                <a:gd name="T19" fmla="*/ 50 h 57"/>
                <a:gd name="T20" fmla="*/ 23 w 60"/>
                <a:gd name="T21" fmla="*/ 25 h 57"/>
                <a:gd name="T22" fmla="*/ 0 w 60"/>
                <a:gd name="T23" fmla="*/ 38 h 57"/>
                <a:gd name="T24" fmla="*/ 0 w 60"/>
                <a:gd name="T25" fmla="*/ 38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0"/>
                <a:gd name="T40" fmla="*/ 0 h 57"/>
                <a:gd name="T41" fmla="*/ 60 w 60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0" h="57">
                  <a:moveTo>
                    <a:pt x="0" y="38"/>
                  </a:moveTo>
                  <a:lnTo>
                    <a:pt x="0" y="38"/>
                  </a:lnTo>
                  <a:lnTo>
                    <a:pt x="13" y="18"/>
                  </a:lnTo>
                  <a:lnTo>
                    <a:pt x="28" y="22"/>
                  </a:lnTo>
                  <a:lnTo>
                    <a:pt x="49" y="0"/>
                  </a:lnTo>
                  <a:lnTo>
                    <a:pt x="59" y="13"/>
                  </a:lnTo>
                  <a:lnTo>
                    <a:pt x="58" y="46"/>
                  </a:lnTo>
                  <a:lnTo>
                    <a:pt x="53" y="32"/>
                  </a:lnTo>
                  <a:lnTo>
                    <a:pt x="47" y="56"/>
                  </a:lnTo>
                  <a:lnTo>
                    <a:pt x="32" y="50"/>
                  </a:lnTo>
                  <a:lnTo>
                    <a:pt x="23" y="25"/>
                  </a:lnTo>
                  <a:lnTo>
                    <a:pt x="0" y="38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62" name="Freeform 608"/>
            <p:cNvSpPr>
              <a:spLocks/>
            </p:cNvSpPr>
            <p:nvPr/>
          </p:nvSpPr>
          <p:spPr bwMode="auto">
            <a:xfrm>
              <a:off x="2988612" y="2683991"/>
              <a:ext cx="9396" cy="20271"/>
            </a:xfrm>
            <a:custGeom>
              <a:avLst/>
              <a:gdLst>
                <a:gd name="T0" fmla="*/ 0 w 14"/>
                <a:gd name="T1" fmla="*/ 14 h 24"/>
                <a:gd name="T2" fmla="*/ 0 w 14"/>
                <a:gd name="T3" fmla="*/ 14 h 24"/>
                <a:gd name="T4" fmla="*/ 3 w 14"/>
                <a:gd name="T5" fmla="*/ 10 h 24"/>
                <a:gd name="T6" fmla="*/ 13 w 14"/>
                <a:gd name="T7" fmla="*/ 0 h 24"/>
                <a:gd name="T8" fmla="*/ 9 w 14"/>
                <a:gd name="T9" fmla="*/ 23 h 24"/>
                <a:gd name="T10" fmla="*/ 0 w 14"/>
                <a:gd name="T11" fmla="*/ 14 h 24"/>
                <a:gd name="T12" fmla="*/ 0 w 14"/>
                <a:gd name="T13" fmla="*/ 14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"/>
                <a:gd name="T22" fmla="*/ 0 h 24"/>
                <a:gd name="T23" fmla="*/ 14 w 1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" h="24">
                  <a:moveTo>
                    <a:pt x="0" y="14"/>
                  </a:moveTo>
                  <a:lnTo>
                    <a:pt x="0" y="14"/>
                  </a:lnTo>
                  <a:lnTo>
                    <a:pt x="3" y="10"/>
                  </a:lnTo>
                  <a:lnTo>
                    <a:pt x="13" y="0"/>
                  </a:lnTo>
                  <a:lnTo>
                    <a:pt x="9" y="23"/>
                  </a:lnTo>
                  <a:lnTo>
                    <a:pt x="0" y="14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63" name="Freeform 600"/>
            <p:cNvSpPr>
              <a:spLocks/>
            </p:cNvSpPr>
            <p:nvPr/>
          </p:nvSpPr>
          <p:spPr bwMode="auto">
            <a:xfrm>
              <a:off x="1953444" y="1609537"/>
              <a:ext cx="99332" cy="87333"/>
            </a:xfrm>
            <a:custGeom>
              <a:avLst/>
              <a:gdLst>
                <a:gd name="T0" fmla="*/ 0 w 146"/>
                <a:gd name="T1" fmla="*/ 13 h 104"/>
                <a:gd name="T2" fmla="*/ 0 w 146"/>
                <a:gd name="T3" fmla="*/ 13 h 104"/>
                <a:gd name="T4" fmla="*/ 1 w 146"/>
                <a:gd name="T5" fmla="*/ 25 h 104"/>
                <a:gd name="T6" fmla="*/ 16 w 146"/>
                <a:gd name="T7" fmla="*/ 25 h 104"/>
                <a:gd name="T8" fmla="*/ 12 w 146"/>
                <a:gd name="T9" fmla="*/ 31 h 104"/>
                <a:gd name="T10" fmla="*/ 22 w 146"/>
                <a:gd name="T11" fmla="*/ 35 h 104"/>
                <a:gd name="T12" fmla="*/ 8 w 146"/>
                <a:gd name="T13" fmla="*/ 34 h 104"/>
                <a:gd name="T14" fmla="*/ 34 w 146"/>
                <a:gd name="T15" fmla="*/ 45 h 104"/>
                <a:gd name="T16" fmla="*/ 23 w 146"/>
                <a:gd name="T17" fmla="*/ 49 h 104"/>
                <a:gd name="T18" fmla="*/ 31 w 146"/>
                <a:gd name="T19" fmla="*/ 57 h 104"/>
                <a:gd name="T20" fmla="*/ 53 w 146"/>
                <a:gd name="T21" fmla="*/ 52 h 104"/>
                <a:gd name="T22" fmla="*/ 53 w 146"/>
                <a:gd name="T23" fmla="*/ 42 h 104"/>
                <a:gd name="T24" fmla="*/ 64 w 146"/>
                <a:gd name="T25" fmla="*/ 38 h 104"/>
                <a:gd name="T26" fmla="*/ 66 w 146"/>
                <a:gd name="T27" fmla="*/ 50 h 104"/>
                <a:gd name="T28" fmla="*/ 80 w 146"/>
                <a:gd name="T29" fmla="*/ 42 h 104"/>
                <a:gd name="T30" fmla="*/ 77 w 146"/>
                <a:gd name="T31" fmla="*/ 50 h 104"/>
                <a:gd name="T32" fmla="*/ 90 w 146"/>
                <a:gd name="T33" fmla="*/ 50 h 104"/>
                <a:gd name="T34" fmla="*/ 40 w 146"/>
                <a:gd name="T35" fmla="*/ 62 h 104"/>
                <a:gd name="T36" fmla="*/ 43 w 146"/>
                <a:gd name="T37" fmla="*/ 71 h 104"/>
                <a:gd name="T38" fmla="*/ 84 w 146"/>
                <a:gd name="T39" fmla="*/ 64 h 104"/>
                <a:gd name="T40" fmla="*/ 55 w 146"/>
                <a:gd name="T41" fmla="*/ 73 h 104"/>
                <a:gd name="T42" fmla="*/ 72 w 146"/>
                <a:gd name="T43" fmla="*/ 78 h 104"/>
                <a:gd name="T44" fmla="*/ 44 w 146"/>
                <a:gd name="T45" fmla="*/ 82 h 104"/>
                <a:gd name="T46" fmla="*/ 86 w 146"/>
                <a:gd name="T47" fmla="*/ 103 h 104"/>
                <a:gd name="T48" fmla="*/ 113 w 146"/>
                <a:gd name="T49" fmla="*/ 50 h 104"/>
                <a:gd name="T50" fmla="*/ 145 w 146"/>
                <a:gd name="T51" fmla="*/ 37 h 104"/>
                <a:gd name="T52" fmla="*/ 109 w 146"/>
                <a:gd name="T53" fmla="*/ 28 h 104"/>
                <a:gd name="T54" fmla="*/ 104 w 146"/>
                <a:gd name="T55" fmla="*/ 15 h 104"/>
                <a:gd name="T56" fmla="*/ 94 w 146"/>
                <a:gd name="T57" fmla="*/ 23 h 104"/>
                <a:gd name="T58" fmla="*/ 99 w 146"/>
                <a:gd name="T59" fmla="*/ 10 h 104"/>
                <a:gd name="T60" fmla="*/ 75 w 146"/>
                <a:gd name="T61" fmla="*/ 0 h 104"/>
                <a:gd name="T62" fmla="*/ 67 w 146"/>
                <a:gd name="T63" fmla="*/ 10 h 104"/>
                <a:gd name="T64" fmla="*/ 78 w 146"/>
                <a:gd name="T65" fmla="*/ 35 h 104"/>
                <a:gd name="T66" fmla="*/ 51 w 146"/>
                <a:gd name="T67" fmla="*/ 10 h 104"/>
                <a:gd name="T68" fmla="*/ 43 w 146"/>
                <a:gd name="T69" fmla="*/ 15 h 104"/>
                <a:gd name="T70" fmla="*/ 48 w 146"/>
                <a:gd name="T71" fmla="*/ 28 h 104"/>
                <a:gd name="T72" fmla="*/ 22 w 146"/>
                <a:gd name="T73" fmla="*/ 16 h 104"/>
                <a:gd name="T74" fmla="*/ 40 w 146"/>
                <a:gd name="T75" fmla="*/ 9 h 104"/>
                <a:gd name="T76" fmla="*/ 0 w 146"/>
                <a:gd name="T77" fmla="*/ 13 h 104"/>
                <a:gd name="T78" fmla="*/ 0 w 146"/>
                <a:gd name="T79" fmla="*/ 13 h 10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6"/>
                <a:gd name="T121" fmla="*/ 0 h 104"/>
                <a:gd name="T122" fmla="*/ 146 w 146"/>
                <a:gd name="T123" fmla="*/ 104 h 10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6" h="104">
                  <a:moveTo>
                    <a:pt x="0" y="13"/>
                  </a:moveTo>
                  <a:lnTo>
                    <a:pt x="0" y="13"/>
                  </a:lnTo>
                  <a:lnTo>
                    <a:pt x="1" y="25"/>
                  </a:lnTo>
                  <a:lnTo>
                    <a:pt x="16" y="25"/>
                  </a:lnTo>
                  <a:lnTo>
                    <a:pt x="12" y="31"/>
                  </a:lnTo>
                  <a:lnTo>
                    <a:pt x="22" y="35"/>
                  </a:lnTo>
                  <a:lnTo>
                    <a:pt x="8" y="34"/>
                  </a:lnTo>
                  <a:lnTo>
                    <a:pt x="34" y="45"/>
                  </a:lnTo>
                  <a:lnTo>
                    <a:pt x="23" y="49"/>
                  </a:lnTo>
                  <a:lnTo>
                    <a:pt x="31" y="57"/>
                  </a:lnTo>
                  <a:lnTo>
                    <a:pt x="53" y="52"/>
                  </a:lnTo>
                  <a:lnTo>
                    <a:pt x="53" y="42"/>
                  </a:lnTo>
                  <a:lnTo>
                    <a:pt x="64" y="38"/>
                  </a:lnTo>
                  <a:lnTo>
                    <a:pt x="66" y="50"/>
                  </a:lnTo>
                  <a:lnTo>
                    <a:pt x="80" y="42"/>
                  </a:lnTo>
                  <a:lnTo>
                    <a:pt x="77" y="50"/>
                  </a:lnTo>
                  <a:lnTo>
                    <a:pt x="90" y="50"/>
                  </a:lnTo>
                  <a:lnTo>
                    <a:pt x="40" y="62"/>
                  </a:lnTo>
                  <a:lnTo>
                    <a:pt x="43" y="71"/>
                  </a:lnTo>
                  <a:lnTo>
                    <a:pt x="84" y="64"/>
                  </a:lnTo>
                  <a:lnTo>
                    <a:pt x="55" y="73"/>
                  </a:lnTo>
                  <a:lnTo>
                    <a:pt x="72" y="78"/>
                  </a:lnTo>
                  <a:lnTo>
                    <a:pt x="44" y="82"/>
                  </a:lnTo>
                  <a:lnTo>
                    <a:pt x="86" y="103"/>
                  </a:lnTo>
                  <a:lnTo>
                    <a:pt x="113" y="50"/>
                  </a:lnTo>
                  <a:lnTo>
                    <a:pt x="145" y="37"/>
                  </a:lnTo>
                  <a:lnTo>
                    <a:pt x="109" y="28"/>
                  </a:lnTo>
                  <a:lnTo>
                    <a:pt x="104" y="15"/>
                  </a:lnTo>
                  <a:lnTo>
                    <a:pt x="94" y="23"/>
                  </a:lnTo>
                  <a:lnTo>
                    <a:pt x="99" y="10"/>
                  </a:lnTo>
                  <a:lnTo>
                    <a:pt x="75" y="0"/>
                  </a:lnTo>
                  <a:lnTo>
                    <a:pt x="67" y="10"/>
                  </a:lnTo>
                  <a:lnTo>
                    <a:pt x="78" y="35"/>
                  </a:lnTo>
                  <a:lnTo>
                    <a:pt x="51" y="10"/>
                  </a:lnTo>
                  <a:lnTo>
                    <a:pt x="43" y="15"/>
                  </a:lnTo>
                  <a:lnTo>
                    <a:pt x="48" y="28"/>
                  </a:lnTo>
                  <a:lnTo>
                    <a:pt x="22" y="16"/>
                  </a:lnTo>
                  <a:lnTo>
                    <a:pt x="40" y="9"/>
                  </a:lnTo>
                  <a:lnTo>
                    <a:pt x="0" y="13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64" name="Freeform 601"/>
            <p:cNvSpPr>
              <a:spLocks/>
            </p:cNvSpPr>
            <p:nvPr/>
          </p:nvSpPr>
          <p:spPr bwMode="auto">
            <a:xfrm>
              <a:off x="2016717" y="1597781"/>
              <a:ext cx="89807" cy="36948"/>
            </a:xfrm>
            <a:custGeom>
              <a:avLst/>
              <a:gdLst>
                <a:gd name="T0" fmla="*/ 0 w 132"/>
                <a:gd name="T1" fmla="*/ 11 h 44"/>
                <a:gd name="T2" fmla="*/ 0 w 132"/>
                <a:gd name="T3" fmla="*/ 11 h 44"/>
                <a:gd name="T4" fmla="*/ 19 w 132"/>
                <a:gd name="T5" fmla="*/ 15 h 44"/>
                <a:gd name="T6" fmla="*/ 7 w 132"/>
                <a:gd name="T7" fmla="*/ 20 h 44"/>
                <a:gd name="T8" fmla="*/ 12 w 132"/>
                <a:gd name="T9" fmla="*/ 24 h 44"/>
                <a:gd name="T10" fmla="*/ 60 w 132"/>
                <a:gd name="T11" fmla="*/ 23 h 44"/>
                <a:gd name="T12" fmla="*/ 30 w 132"/>
                <a:gd name="T13" fmla="*/ 29 h 44"/>
                <a:gd name="T14" fmla="*/ 78 w 132"/>
                <a:gd name="T15" fmla="*/ 43 h 44"/>
                <a:gd name="T16" fmla="*/ 110 w 132"/>
                <a:gd name="T17" fmla="*/ 35 h 44"/>
                <a:gd name="T18" fmla="*/ 131 w 132"/>
                <a:gd name="T19" fmla="*/ 20 h 44"/>
                <a:gd name="T20" fmla="*/ 125 w 132"/>
                <a:gd name="T21" fmla="*/ 12 h 44"/>
                <a:gd name="T22" fmla="*/ 94 w 132"/>
                <a:gd name="T23" fmla="*/ 13 h 44"/>
                <a:gd name="T24" fmla="*/ 99 w 132"/>
                <a:gd name="T25" fmla="*/ 5 h 44"/>
                <a:gd name="T26" fmla="*/ 74 w 132"/>
                <a:gd name="T27" fmla="*/ 13 h 44"/>
                <a:gd name="T28" fmla="*/ 71 w 132"/>
                <a:gd name="T29" fmla="*/ 0 h 44"/>
                <a:gd name="T30" fmla="*/ 65 w 132"/>
                <a:gd name="T31" fmla="*/ 17 h 44"/>
                <a:gd name="T32" fmla="*/ 30 w 132"/>
                <a:gd name="T33" fmla="*/ 0 h 44"/>
                <a:gd name="T34" fmla="*/ 31 w 132"/>
                <a:gd name="T35" fmla="*/ 10 h 44"/>
                <a:gd name="T36" fmla="*/ 20 w 132"/>
                <a:gd name="T37" fmla="*/ 5 h 44"/>
                <a:gd name="T38" fmla="*/ 25 w 132"/>
                <a:gd name="T39" fmla="*/ 15 h 44"/>
                <a:gd name="T40" fmla="*/ 0 w 132"/>
                <a:gd name="T41" fmla="*/ 11 h 44"/>
                <a:gd name="T42" fmla="*/ 0 w 132"/>
                <a:gd name="T43" fmla="*/ 11 h 4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32"/>
                <a:gd name="T67" fmla="*/ 0 h 44"/>
                <a:gd name="T68" fmla="*/ 132 w 132"/>
                <a:gd name="T69" fmla="*/ 44 h 4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32" h="44">
                  <a:moveTo>
                    <a:pt x="0" y="11"/>
                  </a:moveTo>
                  <a:lnTo>
                    <a:pt x="0" y="11"/>
                  </a:lnTo>
                  <a:lnTo>
                    <a:pt x="19" y="15"/>
                  </a:lnTo>
                  <a:lnTo>
                    <a:pt x="7" y="20"/>
                  </a:lnTo>
                  <a:lnTo>
                    <a:pt x="12" y="24"/>
                  </a:lnTo>
                  <a:lnTo>
                    <a:pt x="60" y="23"/>
                  </a:lnTo>
                  <a:lnTo>
                    <a:pt x="30" y="29"/>
                  </a:lnTo>
                  <a:lnTo>
                    <a:pt x="78" y="43"/>
                  </a:lnTo>
                  <a:lnTo>
                    <a:pt x="110" y="35"/>
                  </a:lnTo>
                  <a:lnTo>
                    <a:pt x="131" y="20"/>
                  </a:lnTo>
                  <a:lnTo>
                    <a:pt x="125" y="12"/>
                  </a:lnTo>
                  <a:lnTo>
                    <a:pt x="94" y="13"/>
                  </a:lnTo>
                  <a:lnTo>
                    <a:pt x="99" y="5"/>
                  </a:lnTo>
                  <a:lnTo>
                    <a:pt x="74" y="13"/>
                  </a:lnTo>
                  <a:lnTo>
                    <a:pt x="71" y="0"/>
                  </a:lnTo>
                  <a:lnTo>
                    <a:pt x="65" y="17"/>
                  </a:lnTo>
                  <a:lnTo>
                    <a:pt x="30" y="0"/>
                  </a:lnTo>
                  <a:lnTo>
                    <a:pt x="31" y="10"/>
                  </a:lnTo>
                  <a:lnTo>
                    <a:pt x="20" y="5"/>
                  </a:lnTo>
                  <a:lnTo>
                    <a:pt x="25" y="15"/>
                  </a:lnTo>
                  <a:lnTo>
                    <a:pt x="0" y="11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65" name="Freeform 602"/>
            <p:cNvSpPr>
              <a:spLocks/>
            </p:cNvSpPr>
            <p:nvPr/>
          </p:nvSpPr>
          <p:spPr bwMode="auto">
            <a:xfrm>
              <a:off x="2047333" y="1656563"/>
              <a:ext cx="38781" cy="24352"/>
            </a:xfrm>
            <a:custGeom>
              <a:avLst/>
              <a:gdLst>
                <a:gd name="T0" fmla="*/ 0 w 57"/>
                <a:gd name="T1" fmla="*/ 22 h 29"/>
                <a:gd name="T2" fmla="*/ 0 w 57"/>
                <a:gd name="T3" fmla="*/ 22 h 29"/>
                <a:gd name="T4" fmla="*/ 5 w 57"/>
                <a:gd name="T5" fmla="*/ 8 h 29"/>
                <a:gd name="T6" fmla="*/ 28 w 57"/>
                <a:gd name="T7" fmla="*/ 0 h 29"/>
                <a:gd name="T8" fmla="*/ 32 w 57"/>
                <a:gd name="T9" fmla="*/ 8 h 29"/>
                <a:gd name="T10" fmla="*/ 56 w 57"/>
                <a:gd name="T11" fmla="*/ 14 h 29"/>
                <a:gd name="T12" fmla="*/ 22 w 57"/>
                <a:gd name="T13" fmla="*/ 28 h 29"/>
                <a:gd name="T14" fmla="*/ 28 w 57"/>
                <a:gd name="T15" fmla="*/ 21 h 29"/>
                <a:gd name="T16" fmla="*/ 0 w 57"/>
                <a:gd name="T17" fmla="*/ 22 h 29"/>
                <a:gd name="T18" fmla="*/ 0 w 57"/>
                <a:gd name="T19" fmla="*/ 22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7"/>
                <a:gd name="T31" fmla="*/ 0 h 29"/>
                <a:gd name="T32" fmla="*/ 57 w 57"/>
                <a:gd name="T33" fmla="*/ 29 h 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7" h="29">
                  <a:moveTo>
                    <a:pt x="0" y="22"/>
                  </a:moveTo>
                  <a:lnTo>
                    <a:pt x="0" y="22"/>
                  </a:lnTo>
                  <a:lnTo>
                    <a:pt x="5" y="8"/>
                  </a:lnTo>
                  <a:lnTo>
                    <a:pt x="28" y="0"/>
                  </a:lnTo>
                  <a:lnTo>
                    <a:pt x="32" y="8"/>
                  </a:lnTo>
                  <a:lnTo>
                    <a:pt x="56" y="14"/>
                  </a:lnTo>
                  <a:lnTo>
                    <a:pt x="22" y="28"/>
                  </a:lnTo>
                  <a:lnTo>
                    <a:pt x="28" y="21"/>
                  </a:lnTo>
                  <a:lnTo>
                    <a:pt x="0" y="22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66" name="Freeform 561"/>
            <p:cNvSpPr>
              <a:spLocks/>
            </p:cNvSpPr>
            <p:nvPr/>
          </p:nvSpPr>
          <p:spPr bwMode="auto">
            <a:xfrm>
              <a:off x="1928363" y="2063602"/>
              <a:ext cx="24888" cy="46991"/>
            </a:xfrm>
            <a:custGeom>
              <a:avLst/>
              <a:gdLst>
                <a:gd name="T0" fmla="*/ 0 w 37"/>
                <a:gd name="T1" fmla="*/ 41 h 55"/>
                <a:gd name="T2" fmla="*/ 0 w 37"/>
                <a:gd name="T3" fmla="*/ 41 h 55"/>
                <a:gd name="T4" fmla="*/ 3 w 37"/>
                <a:gd name="T5" fmla="*/ 15 h 55"/>
                <a:gd name="T6" fmla="*/ 31 w 37"/>
                <a:gd name="T7" fmla="*/ 0 h 55"/>
                <a:gd name="T8" fmla="*/ 26 w 37"/>
                <a:gd name="T9" fmla="*/ 21 h 55"/>
                <a:gd name="T10" fmla="*/ 36 w 37"/>
                <a:gd name="T11" fmla="*/ 27 h 55"/>
                <a:gd name="T12" fmla="*/ 18 w 37"/>
                <a:gd name="T13" fmla="*/ 39 h 55"/>
                <a:gd name="T14" fmla="*/ 18 w 37"/>
                <a:gd name="T15" fmla="*/ 54 h 55"/>
                <a:gd name="T16" fmla="*/ 7 w 37"/>
                <a:gd name="T17" fmla="*/ 54 h 55"/>
                <a:gd name="T18" fmla="*/ 0 w 37"/>
                <a:gd name="T19" fmla="*/ 41 h 55"/>
                <a:gd name="T20" fmla="*/ 0 w 37"/>
                <a:gd name="T21" fmla="*/ 41 h 5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7"/>
                <a:gd name="T34" fmla="*/ 0 h 55"/>
                <a:gd name="T35" fmla="*/ 37 w 37"/>
                <a:gd name="T36" fmla="*/ 55 h 5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7" h="55">
                  <a:moveTo>
                    <a:pt x="0" y="41"/>
                  </a:moveTo>
                  <a:lnTo>
                    <a:pt x="0" y="41"/>
                  </a:lnTo>
                  <a:lnTo>
                    <a:pt x="3" y="15"/>
                  </a:lnTo>
                  <a:lnTo>
                    <a:pt x="31" y="0"/>
                  </a:lnTo>
                  <a:lnTo>
                    <a:pt x="26" y="21"/>
                  </a:lnTo>
                  <a:lnTo>
                    <a:pt x="36" y="27"/>
                  </a:lnTo>
                  <a:lnTo>
                    <a:pt x="18" y="39"/>
                  </a:lnTo>
                  <a:lnTo>
                    <a:pt x="18" y="54"/>
                  </a:lnTo>
                  <a:lnTo>
                    <a:pt x="7" y="54"/>
                  </a:lnTo>
                  <a:lnTo>
                    <a:pt x="0" y="41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67" name="Freeform 562"/>
            <p:cNvSpPr>
              <a:spLocks/>
            </p:cNvSpPr>
            <p:nvPr/>
          </p:nvSpPr>
          <p:spPr bwMode="auto">
            <a:xfrm>
              <a:off x="1945180" y="2098631"/>
              <a:ext cx="8745" cy="5981"/>
            </a:xfrm>
            <a:custGeom>
              <a:avLst/>
              <a:gdLst>
                <a:gd name="T0" fmla="*/ 0 w 13"/>
                <a:gd name="T1" fmla="*/ 6 h 7"/>
                <a:gd name="T2" fmla="*/ 0 w 13"/>
                <a:gd name="T3" fmla="*/ 6 h 7"/>
                <a:gd name="T4" fmla="*/ 10 w 13"/>
                <a:gd name="T5" fmla="*/ 0 h 7"/>
                <a:gd name="T6" fmla="*/ 12 w 13"/>
                <a:gd name="T7" fmla="*/ 4 h 7"/>
                <a:gd name="T8" fmla="*/ 0 w 13"/>
                <a:gd name="T9" fmla="*/ 6 h 7"/>
                <a:gd name="T10" fmla="*/ 0 w 13"/>
                <a:gd name="T11" fmla="*/ 6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7"/>
                <a:gd name="T20" fmla="*/ 13 w 13"/>
                <a:gd name="T21" fmla="*/ 7 h 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7">
                  <a:moveTo>
                    <a:pt x="0" y="6"/>
                  </a:moveTo>
                  <a:lnTo>
                    <a:pt x="0" y="6"/>
                  </a:lnTo>
                  <a:lnTo>
                    <a:pt x="10" y="0"/>
                  </a:lnTo>
                  <a:lnTo>
                    <a:pt x="12" y="4"/>
                  </a:lnTo>
                  <a:lnTo>
                    <a:pt x="0" y="6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68" name="Freeform 563"/>
            <p:cNvSpPr>
              <a:spLocks/>
            </p:cNvSpPr>
            <p:nvPr/>
          </p:nvSpPr>
          <p:spPr bwMode="auto">
            <a:xfrm>
              <a:off x="1955942" y="2088380"/>
              <a:ext cx="14799" cy="20505"/>
            </a:xfrm>
            <a:custGeom>
              <a:avLst/>
              <a:gdLst>
                <a:gd name="T0" fmla="*/ 0 w 22"/>
                <a:gd name="T1" fmla="*/ 12 h 24"/>
                <a:gd name="T2" fmla="*/ 0 w 22"/>
                <a:gd name="T3" fmla="*/ 12 h 24"/>
                <a:gd name="T4" fmla="*/ 16 w 22"/>
                <a:gd name="T5" fmla="*/ 23 h 24"/>
                <a:gd name="T6" fmla="*/ 21 w 22"/>
                <a:gd name="T7" fmla="*/ 11 h 24"/>
                <a:gd name="T8" fmla="*/ 17 w 22"/>
                <a:gd name="T9" fmla="*/ 0 h 24"/>
                <a:gd name="T10" fmla="*/ 0 w 22"/>
                <a:gd name="T11" fmla="*/ 12 h 24"/>
                <a:gd name="T12" fmla="*/ 0 w 22"/>
                <a:gd name="T13" fmla="*/ 12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"/>
                <a:gd name="T22" fmla="*/ 0 h 24"/>
                <a:gd name="T23" fmla="*/ 22 w 22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" h="24">
                  <a:moveTo>
                    <a:pt x="0" y="12"/>
                  </a:moveTo>
                  <a:lnTo>
                    <a:pt x="0" y="12"/>
                  </a:lnTo>
                  <a:lnTo>
                    <a:pt x="16" y="23"/>
                  </a:lnTo>
                  <a:lnTo>
                    <a:pt x="21" y="11"/>
                  </a:lnTo>
                  <a:lnTo>
                    <a:pt x="17" y="0"/>
                  </a:lnTo>
                  <a:lnTo>
                    <a:pt x="0" y="12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69" name="Freeform 559"/>
            <p:cNvSpPr>
              <a:spLocks/>
            </p:cNvSpPr>
            <p:nvPr/>
          </p:nvSpPr>
          <p:spPr bwMode="auto">
            <a:xfrm>
              <a:off x="1810743" y="2167810"/>
              <a:ext cx="117438" cy="125705"/>
            </a:xfrm>
            <a:custGeom>
              <a:avLst/>
              <a:gdLst>
                <a:gd name="T0" fmla="*/ 0 w 172"/>
                <a:gd name="T1" fmla="*/ 45 h 150"/>
                <a:gd name="T2" fmla="*/ 0 w 172"/>
                <a:gd name="T3" fmla="*/ 45 h 150"/>
                <a:gd name="T4" fmla="*/ 5 w 172"/>
                <a:gd name="T5" fmla="*/ 58 h 150"/>
                <a:gd name="T6" fmla="*/ 41 w 172"/>
                <a:gd name="T7" fmla="*/ 67 h 150"/>
                <a:gd name="T8" fmla="*/ 35 w 172"/>
                <a:gd name="T9" fmla="*/ 75 h 150"/>
                <a:gd name="T10" fmla="*/ 48 w 172"/>
                <a:gd name="T11" fmla="*/ 84 h 150"/>
                <a:gd name="T12" fmla="*/ 53 w 172"/>
                <a:gd name="T13" fmla="*/ 101 h 150"/>
                <a:gd name="T14" fmla="*/ 38 w 172"/>
                <a:gd name="T15" fmla="*/ 133 h 150"/>
                <a:gd name="T16" fmla="*/ 81 w 172"/>
                <a:gd name="T17" fmla="*/ 145 h 150"/>
                <a:gd name="T18" fmla="*/ 85 w 172"/>
                <a:gd name="T19" fmla="*/ 147 h 150"/>
                <a:gd name="T20" fmla="*/ 105 w 172"/>
                <a:gd name="T21" fmla="*/ 149 h 150"/>
                <a:gd name="T22" fmla="*/ 105 w 172"/>
                <a:gd name="T23" fmla="*/ 137 h 150"/>
                <a:gd name="T24" fmla="*/ 117 w 172"/>
                <a:gd name="T25" fmla="*/ 130 h 150"/>
                <a:gd name="T26" fmla="*/ 145 w 172"/>
                <a:gd name="T27" fmla="*/ 138 h 150"/>
                <a:gd name="T28" fmla="*/ 163 w 172"/>
                <a:gd name="T29" fmla="*/ 125 h 150"/>
                <a:gd name="T30" fmla="*/ 153 w 172"/>
                <a:gd name="T31" fmla="*/ 107 h 150"/>
                <a:gd name="T32" fmla="*/ 157 w 172"/>
                <a:gd name="T33" fmla="*/ 90 h 150"/>
                <a:gd name="T34" fmla="*/ 143 w 172"/>
                <a:gd name="T35" fmla="*/ 80 h 150"/>
                <a:gd name="T36" fmla="*/ 163 w 172"/>
                <a:gd name="T37" fmla="*/ 60 h 150"/>
                <a:gd name="T38" fmla="*/ 171 w 172"/>
                <a:gd name="T39" fmla="*/ 38 h 150"/>
                <a:gd name="T40" fmla="*/ 146 w 172"/>
                <a:gd name="T41" fmla="*/ 28 h 150"/>
                <a:gd name="T42" fmla="*/ 139 w 172"/>
                <a:gd name="T43" fmla="*/ 26 h 150"/>
                <a:gd name="T44" fmla="*/ 100 w 172"/>
                <a:gd name="T45" fmla="*/ 0 h 150"/>
                <a:gd name="T46" fmla="*/ 86 w 172"/>
                <a:gd name="T47" fmla="*/ 4 h 150"/>
                <a:gd name="T48" fmla="*/ 71 w 172"/>
                <a:gd name="T49" fmla="*/ 29 h 150"/>
                <a:gd name="T50" fmla="*/ 38 w 172"/>
                <a:gd name="T51" fmla="*/ 25 h 150"/>
                <a:gd name="T52" fmla="*/ 43 w 172"/>
                <a:gd name="T53" fmla="*/ 44 h 150"/>
                <a:gd name="T54" fmla="*/ 0 w 172"/>
                <a:gd name="T55" fmla="*/ 45 h 150"/>
                <a:gd name="T56" fmla="*/ 0 w 172"/>
                <a:gd name="T57" fmla="*/ 45 h 15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72"/>
                <a:gd name="T88" fmla="*/ 0 h 150"/>
                <a:gd name="T89" fmla="*/ 172 w 172"/>
                <a:gd name="T90" fmla="*/ 150 h 15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72" h="150">
                  <a:moveTo>
                    <a:pt x="0" y="45"/>
                  </a:moveTo>
                  <a:lnTo>
                    <a:pt x="0" y="45"/>
                  </a:lnTo>
                  <a:lnTo>
                    <a:pt x="5" y="58"/>
                  </a:lnTo>
                  <a:lnTo>
                    <a:pt x="41" y="67"/>
                  </a:lnTo>
                  <a:lnTo>
                    <a:pt x="35" y="75"/>
                  </a:lnTo>
                  <a:lnTo>
                    <a:pt x="48" y="84"/>
                  </a:lnTo>
                  <a:lnTo>
                    <a:pt x="53" y="101"/>
                  </a:lnTo>
                  <a:lnTo>
                    <a:pt x="38" y="133"/>
                  </a:lnTo>
                  <a:lnTo>
                    <a:pt x="81" y="145"/>
                  </a:lnTo>
                  <a:lnTo>
                    <a:pt x="85" y="147"/>
                  </a:lnTo>
                  <a:lnTo>
                    <a:pt x="105" y="149"/>
                  </a:lnTo>
                  <a:lnTo>
                    <a:pt x="105" y="137"/>
                  </a:lnTo>
                  <a:lnTo>
                    <a:pt x="117" y="130"/>
                  </a:lnTo>
                  <a:lnTo>
                    <a:pt x="145" y="138"/>
                  </a:lnTo>
                  <a:lnTo>
                    <a:pt x="163" y="125"/>
                  </a:lnTo>
                  <a:lnTo>
                    <a:pt x="153" y="107"/>
                  </a:lnTo>
                  <a:lnTo>
                    <a:pt x="157" y="90"/>
                  </a:lnTo>
                  <a:lnTo>
                    <a:pt x="143" y="80"/>
                  </a:lnTo>
                  <a:lnTo>
                    <a:pt x="163" y="60"/>
                  </a:lnTo>
                  <a:lnTo>
                    <a:pt x="171" y="38"/>
                  </a:lnTo>
                  <a:lnTo>
                    <a:pt x="146" y="28"/>
                  </a:lnTo>
                  <a:lnTo>
                    <a:pt x="139" y="26"/>
                  </a:lnTo>
                  <a:lnTo>
                    <a:pt x="100" y="0"/>
                  </a:lnTo>
                  <a:lnTo>
                    <a:pt x="86" y="4"/>
                  </a:lnTo>
                  <a:lnTo>
                    <a:pt x="71" y="29"/>
                  </a:lnTo>
                  <a:lnTo>
                    <a:pt x="38" y="25"/>
                  </a:lnTo>
                  <a:lnTo>
                    <a:pt x="43" y="44"/>
                  </a:lnTo>
                  <a:lnTo>
                    <a:pt x="0" y="4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70" name="Freeform 560"/>
            <p:cNvSpPr>
              <a:spLocks/>
            </p:cNvSpPr>
            <p:nvPr/>
          </p:nvSpPr>
          <p:spPr bwMode="auto">
            <a:xfrm>
              <a:off x="1932960" y="2283457"/>
              <a:ext cx="7511" cy="24303"/>
            </a:xfrm>
            <a:custGeom>
              <a:avLst/>
              <a:gdLst>
                <a:gd name="T0" fmla="*/ 0 w 11"/>
                <a:gd name="T1" fmla="*/ 14 h 29"/>
                <a:gd name="T2" fmla="*/ 0 w 11"/>
                <a:gd name="T3" fmla="*/ 14 h 29"/>
                <a:gd name="T4" fmla="*/ 9 w 11"/>
                <a:gd name="T5" fmla="*/ 28 h 29"/>
                <a:gd name="T6" fmla="*/ 10 w 11"/>
                <a:gd name="T7" fmla="*/ 0 h 29"/>
                <a:gd name="T8" fmla="*/ 0 w 11"/>
                <a:gd name="T9" fmla="*/ 14 h 29"/>
                <a:gd name="T10" fmla="*/ 0 w 11"/>
                <a:gd name="T11" fmla="*/ 14 h 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"/>
                <a:gd name="T19" fmla="*/ 0 h 29"/>
                <a:gd name="T20" fmla="*/ 11 w 11"/>
                <a:gd name="T21" fmla="*/ 29 h 2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" h="29">
                  <a:moveTo>
                    <a:pt x="0" y="14"/>
                  </a:moveTo>
                  <a:lnTo>
                    <a:pt x="0" y="14"/>
                  </a:lnTo>
                  <a:lnTo>
                    <a:pt x="9" y="28"/>
                  </a:lnTo>
                  <a:lnTo>
                    <a:pt x="10" y="0"/>
                  </a:lnTo>
                  <a:lnTo>
                    <a:pt x="0" y="14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71" name="Freeform 557"/>
            <p:cNvSpPr>
              <a:spLocks/>
            </p:cNvSpPr>
            <p:nvPr/>
          </p:nvSpPr>
          <p:spPr bwMode="auto">
            <a:xfrm>
              <a:off x="2039930" y="2300599"/>
              <a:ext cx="59676" cy="72105"/>
            </a:xfrm>
            <a:custGeom>
              <a:avLst/>
              <a:gdLst>
                <a:gd name="T0" fmla="*/ 0 w 86"/>
                <a:gd name="T1" fmla="*/ 34 h 86"/>
                <a:gd name="T2" fmla="*/ 0 w 86"/>
                <a:gd name="T3" fmla="*/ 34 h 86"/>
                <a:gd name="T4" fmla="*/ 11 w 86"/>
                <a:gd name="T5" fmla="*/ 15 h 86"/>
                <a:gd name="T6" fmla="*/ 38 w 86"/>
                <a:gd name="T7" fmla="*/ 8 h 86"/>
                <a:gd name="T8" fmla="*/ 72 w 86"/>
                <a:gd name="T9" fmla="*/ 8 h 86"/>
                <a:gd name="T10" fmla="*/ 85 w 86"/>
                <a:gd name="T11" fmla="*/ 0 h 86"/>
                <a:gd name="T12" fmla="*/ 80 w 86"/>
                <a:gd name="T13" fmla="*/ 18 h 86"/>
                <a:gd name="T14" fmla="*/ 57 w 86"/>
                <a:gd name="T15" fmla="*/ 14 h 86"/>
                <a:gd name="T16" fmla="*/ 46 w 86"/>
                <a:gd name="T17" fmla="*/ 29 h 86"/>
                <a:gd name="T18" fmla="*/ 33 w 86"/>
                <a:gd name="T19" fmla="*/ 21 h 86"/>
                <a:gd name="T20" fmla="*/ 42 w 86"/>
                <a:gd name="T21" fmla="*/ 43 h 86"/>
                <a:gd name="T22" fmla="*/ 31 w 86"/>
                <a:gd name="T23" fmla="*/ 48 h 86"/>
                <a:gd name="T24" fmla="*/ 52 w 86"/>
                <a:gd name="T25" fmla="*/ 57 h 86"/>
                <a:gd name="T26" fmla="*/ 52 w 86"/>
                <a:gd name="T27" fmla="*/ 66 h 86"/>
                <a:gd name="T28" fmla="*/ 35 w 86"/>
                <a:gd name="T29" fmla="*/ 69 h 86"/>
                <a:gd name="T30" fmla="*/ 41 w 86"/>
                <a:gd name="T31" fmla="*/ 85 h 86"/>
                <a:gd name="T32" fmla="*/ 20 w 86"/>
                <a:gd name="T33" fmla="*/ 80 h 86"/>
                <a:gd name="T34" fmla="*/ 14 w 86"/>
                <a:gd name="T35" fmla="*/ 65 h 86"/>
                <a:gd name="T36" fmla="*/ 41 w 86"/>
                <a:gd name="T37" fmla="*/ 58 h 86"/>
                <a:gd name="T38" fmla="*/ 14 w 86"/>
                <a:gd name="T39" fmla="*/ 56 h 86"/>
                <a:gd name="T40" fmla="*/ 0 w 86"/>
                <a:gd name="T41" fmla="*/ 34 h 86"/>
                <a:gd name="T42" fmla="*/ 0 w 86"/>
                <a:gd name="T43" fmla="*/ 34 h 8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86"/>
                <a:gd name="T67" fmla="*/ 0 h 86"/>
                <a:gd name="T68" fmla="*/ 86 w 86"/>
                <a:gd name="T69" fmla="*/ 86 h 8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86" h="86">
                  <a:moveTo>
                    <a:pt x="0" y="34"/>
                  </a:moveTo>
                  <a:lnTo>
                    <a:pt x="0" y="34"/>
                  </a:lnTo>
                  <a:lnTo>
                    <a:pt x="11" y="15"/>
                  </a:lnTo>
                  <a:lnTo>
                    <a:pt x="38" y="8"/>
                  </a:lnTo>
                  <a:lnTo>
                    <a:pt x="72" y="8"/>
                  </a:lnTo>
                  <a:lnTo>
                    <a:pt x="85" y="0"/>
                  </a:lnTo>
                  <a:lnTo>
                    <a:pt x="80" y="18"/>
                  </a:lnTo>
                  <a:lnTo>
                    <a:pt x="57" y="14"/>
                  </a:lnTo>
                  <a:lnTo>
                    <a:pt x="46" y="29"/>
                  </a:lnTo>
                  <a:lnTo>
                    <a:pt x="33" y="21"/>
                  </a:lnTo>
                  <a:lnTo>
                    <a:pt x="42" y="43"/>
                  </a:lnTo>
                  <a:lnTo>
                    <a:pt x="31" y="48"/>
                  </a:lnTo>
                  <a:lnTo>
                    <a:pt x="52" y="57"/>
                  </a:lnTo>
                  <a:lnTo>
                    <a:pt x="52" y="66"/>
                  </a:lnTo>
                  <a:lnTo>
                    <a:pt x="35" y="69"/>
                  </a:lnTo>
                  <a:lnTo>
                    <a:pt x="41" y="85"/>
                  </a:lnTo>
                  <a:lnTo>
                    <a:pt x="20" y="80"/>
                  </a:lnTo>
                  <a:lnTo>
                    <a:pt x="14" y="65"/>
                  </a:lnTo>
                  <a:lnTo>
                    <a:pt x="41" y="58"/>
                  </a:lnTo>
                  <a:lnTo>
                    <a:pt x="14" y="56"/>
                  </a:lnTo>
                  <a:lnTo>
                    <a:pt x="0" y="3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72" name="Freeform 558"/>
            <p:cNvSpPr>
              <a:spLocks/>
            </p:cNvSpPr>
            <p:nvPr/>
          </p:nvSpPr>
          <p:spPr bwMode="auto">
            <a:xfrm>
              <a:off x="2071155" y="2383605"/>
              <a:ext cx="28450" cy="5869"/>
            </a:xfrm>
            <a:custGeom>
              <a:avLst/>
              <a:gdLst>
                <a:gd name="T0" fmla="*/ 0 w 41"/>
                <a:gd name="T1" fmla="*/ 6 h 7"/>
                <a:gd name="T2" fmla="*/ 0 w 41"/>
                <a:gd name="T3" fmla="*/ 6 h 7"/>
                <a:gd name="T4" fmla="*/ 3 w 41"/>
                <a:gd name="T5" fmla="*/ 0 h 7"/>
                <a:gd name="T6" fmla="*/ 40 w 41"/>
                <a:gd name="T7" fmla="*/ 6 h 7"/>
                <a:gd name="T8" fmla="*/ 13 w 41"/>
                <a:gd name="T9" fmla="*/ 6 h 7"/>
                <a:gd name="T10" fmla="*/ 0 w 41"/>
                <a:gd name="T11" fmla="*/ 6 h 7"/>
                <a:gd name="T12" fmla="*/ 0 w 41"/>
                <a:gd name="T13" fmla="*/ 6 h 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1"/>
                <a:gd name="T22" fmla="*/ 0 h 7"/>
                <a:gd name="T23" fmla="*/ 41 w 41"/>
                <a:gd name="T24" fmla="*/ 7 h 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1" h="7">
                  <a:moveTo>
                    <a:pt x="0" y="6"/>
                  </a:moveTo>
                  <a:lnTo>
                    <a:pt x="0" y="6"/>
                  </a:lnTo>
                  <a:lnTo>
                    <a:pt x="3" y="0"/>
                  </a:lnTo>
                  <a:lnTo>
                    <a:pt x="40" y="6"/>
                  </a:lnTo>
                  <a:lnTo>
                    <a:pt x="13" y="6"/>
                  </a:lnTo>
                  <a:lnTo>
                    <a:pt x="0" y="6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73" name="Freeform 554"/>
            <p:cNvSpPr>
              <a:spLocks/>
            </p:cNvSpPr>
            <p:nvPr/>
          </p:nvSpPr>
          <p:spPr bwMode="auto">
            <a:xfrm>
              <a:off x="1915390" y="2227048"/>
              <a:ext cx="109837" cy="127939"/>
            </a:xfrm>
            <a:custGeom>
              <a:avLst/>
              <a:gdLst>
                <a:gd name="T0" fmla="*/ 0 w 161"/>
                <a:gd name="T1" fmla="*/ 37 h 151"/>
                <a:gd name="T2" fmla="*/ 0 w 161"/>
                <a:gd name="T3" fmla="*/ 37 h 151"/>
                <a:gd name="T4" fmla="*/ 4 w 161"/>
                <a:gd name="T5" fmla="*/ 20 h 151"/>
                <a:gd name="T6" fmla="*/ 23 w 161"/>
                <a:gd name="T7" fmla="*/ 11 h 151"/>
                <a:gd name="T8" fmla="*/ 31 w 161"/>
                <a:gd name="T9" fmla="*/ 19 h 151"/>
                <a:gd name="T10" fmla="*/ 50 w 161"/>
                <a:gd name="T11" fmla="*/ 4 h 151"/>
                <a:gd name="T12" fmla="*/ 72 w 161"/>
                <a:gd name="T13" fmla="*/ 0 h 151"/>
                <a:gd name="T14" fmla="*/ 95 w 161"/>
                <a:gd name="T15" fmla="*/ 10 h 151"/>
                <a:gd name="T16" fmla="*/ 95 w 161"/>
                <a:gd name="T17" fmla="*/ 27 h 151"/>
                <a:gd name="T18" fmla="*/ 76 w 161"/>
                <a:gd name="T19" fmla="*/ 29 h 151"/>
                <a:gd name="T20" fmla="*/ 78 w 161"/>
                <a:gd name="T21" fmla="*/ 50 h 151"/>
                <a:gd name="T22" fmla="*/ 108 w 161"/>
                <a:gd name="T23" fmla="*/ 83 h 151"/>
                <a:gd name="T24" fmla="*/ 127 w 161"/>
                <a:gd name="T25" fmla="*/ 86 h 151"/>
                <a:gd name="T26" fmla="*/ 126 w 161"/>
                <a:gd name="T27" fmla="*/ 93 h 151"/>
                <a:gd name="T28" fmla="*/ 160 w 161"/>
                <a:gd name="T29" fmla="*/ 115 h 151"/>
                <a:gd name="T30" fmla="*/ 136 w 161"/>
                <a:gd name="T31" fmla="*/ 112 h 151"/>
                <a:gd name="T32" fmla="*/ 141 w 161"/>
                <a:gd name="T33" fmla="*/ 133 h 151"/>
                <a:gd name="T34" fmla="*/ 127 w 161"/>
                <a:gd name="T35" fmla="*/ 150 h 151"/>
                <a:gd name="T36" fmla="*/ 121 w 161"/>
                <a:gd name="T37" fmla="*/ 116 h 151"/>
                <a:gd name="T38" fmla="*/ 61 w 161"/>
                <a:gd name="T39" fmla="*/ 78 h 151"/>
                <a:gd name="T40" fmla="*/ 47 w 161"/>
                <a:gd name="T41" fmla="*/ 53 h 151"/>
                <a:gd name="T42" fmla="*/ 28 w 161"/>
                <a:gd name="T43" fmla="*/ 45 h 151"/>
                <a:gd name="T44" fmla="*/ 10 w 161"/>
                <a:gd name="T45" fmla="*/ 55 h 151"/>
                <a:gd name="T46" fmla="*/ 0 w 161"/>
                <a:gd name="T47" fmla="*/ 37 h 151"/>
                <a:gd name="T48" fmla="*/ 0 w 161"/>
                <a:gd name="T49" fmla="*/ 37 h 15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61"/>
                <a:gd name="T76" fmla="*/ 0 h 151"/>
                <a:gd name="T77" fmla="*/ 161 w 161"/>
                <a:gd name="T78" fmla="*/ 151 h 15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61" h="151">
                  <a:moveTo>
                    <a:pt x="0" y="37"/>
                  </a:moveTo>
                  <a:lnTo>
                    <a:pt x="0" y="37"/>
                  </a:lnTo>
                  <a:lnTo>
                    <a:pt x="4" y="20"/>
                  </a:lnTo>
                  <a:lnTo>
                    <a:pt x="23" y="11"/>
                  </a:lnTo>
                  <a:lnTo>
                    <a:pt x="31" y="19"/>
                  </a:lnTo>
                  <a:lnTo>
                    <a:pt x="50" y="4"/>
                  </a:lnTo>
                  <a:lnTo>
                    <a:pt x="72" y="0"/>
                  </a:lnTo>
                  <a:lnTo>
                    <a:pt x="95" y="10"/>
                  </a:lnTo>
                  <a:lnTo>
                    <a:pt x="95" y="27"/>
                  </a:lnTo>
                  <a:lnTo>
                    <a:pt x="76" y="29"/>
                  </a:lnTo>
                  <a:lnTo>
                    <a:pt x="78" y="50"/>
                  </a:lnTo>
                  <a:lnTo>
                    <a:pt x="108" y="83"/>
                  </a:lnTo>
                  <a:lnTo>
                    <a:pt x="127" y="86"/>
                  </a:lnTo>
                  <a:lnTo>
                    <a:pt x="126" y="93"/>
                  </a:lnTo>
                  <a:lnTo>
                    <a:pt x="160" y="115"/>
                  </a:lnTo>
                  <a:lnTo>
                    <a:pt x="136" y="112"/>
                  </a:lnTo>
                  <a:lnTo>
                    <a:pt x="141" y="133"/>
                  </a:lnTo>
                  <a:lnTo>
                    <a:pt x="127" y="150"/>
                  </a:lnTo>
                  <a:lnTo>
                    <a:pt x="121" y="116"/>
                  </a:lnTo>
                  <a:lnTo>
                    <a:pt x="61" y="78"/>
                  </a:lnTo>
                  <a:lnTo>
                    <a:pt x="47" y="53"/>
                  </a:lnTo>
                  <a:lnTo>
                    <a:pt x="28" y="45"/>
                  </a:lnTo>
                  <a:lnTo>
                    <a:pt x="10" y="55"/>
                  </a:lnTo>
                  <a:lnTo>
                    <a:pt x="0" y="37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74" name="Freeform 555"/>
            <p:cNvSpPr>
              <a:spLocks/>
            </p:cNvSpPr>
            <p:nvPr/>
          </p:nvSpPr>
          <p:spPr bwMode="auto">
            <a:xfrm>
              <a:off x="1929035" y="2308388"/>
              <a:ext cx="14327" cy="32197"/>
            </a:xfrm>
            <a:custGeom>
              <a:avLst/>
              <a:gdLst>
                <a:gd name="T0" fmla="*/ 0 w 21"/>
                <a:gd name="T1" fmla="*/ 6 h 38"/>
                <a:gd name="T2" fmla="*/ 0 w 21"/>
                <a:gd name="T3" fmla="*/ 6 h 38"/>
                <a:gd name="T4" fmla="*/ 4 w 21"/>
                <a:gd name="T5" fmla="*/ 34 h 38"/>
                <a:gd name="T6" fmla="*/ 12 w 21"/>
                <a:gd name="T7" fmla="*/ 37 h 38"/>
                <a:gd name="T8" fmla="*/ 20 w 21"/>
                <a:gd name="T9" fmla="*/ 15 h 38"/>
                <a:gd name="T10" fmla="*/ 13 w 21"/>
                <a:gd name="T11" fmla="*/ 0 h 38"/>
                <a:gd name="T12" fmla="*/ 0 w 21"/>
                <a:gd name="T13" fmla="*/ 6 h 38"/>
                <a:gd name="T14" fmla="*/ 0 w 21"/>
                <a:gd name="T15" fmla="*/ 6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1"/>
                <a:gd name="T25" fmla="*/ 0 h 38"/>
                <a:gd name="T26" fmla="*/ 21 w 21"/>
                <a:gd name="T27" fmla="*/ 38 h 3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" h="38">
                  <a:moveTo>
                    <a:pt x="0" y="6"/>
                  </a:moveTo>
                  <a:lnTo>
                    <a:pt x="0" y="6"/>
                  </a:lnTo>
                  <a:lnTo>
                    <a:pt x="4" y="34"/>
                  </a:lnTo>
                  <a:lnTo>
                    <a:pt x="12" y="37"/>
                  </a:lnTo>
                  <a:lnTo>
                    <a:pt x="20" y="15"/>
                  </a:lnTo>
                  <a:lnTo>
                    <a:pt x="13" y="0"/>
                  </a:lnTo>
                  <a:lnTo>
                    <a:pt x="0" y="6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75" name="Freeform 556"/>
            <p:cNvSpPr>
              <a:spLocks/>
            </p:cNvSpPr>
            <p:nvPr/>
          </p:nvSpPr>
          <p:spPr bwMode="auto">
            <a:xfrm>
              <a:off x="1969285" y="2349905"/>
              <a:ext cx="29335" cy="21182"/>
            </a:xfrm>
            <a:custGeom>
              <a:avLst/>
              <a:gdLst>
                <a:gd name="T0" fmla="*/ 0 w 43"/>
                <a:gd name="T1" fmla="*/ 5 h 25"/>
                <a:gd name="T2" fmla="*/ 0 w 43"/>
                <a:gd name="T3" fmla="*/ 5 h 25"/>
                <a:gd name="T4" fmla="*/ 35 w 43"/>
                <a:gd name="T5" fmla="*/ 24 h 25"/>
                <a:gd name="T6" fmla="*/ 42 w 43"/>
                <a:gd name="T7" fmla="*/ 0 h 25"/>
                <a:gd name="T8" fmla="*/ 0 w 43"/>
                <a:gd name="T9" fmla="*/ 5 h 25"/>
                <a:gd name="T10" fmla="*/ 0 w 43"/>
                <a:gd name="T11" fmla="*/ 5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"/>
                <a:gd name="T19" fmla="*/ 0 h 25"/>
                <a:gd name="T20" fmla="*/ 43 w 43"/>
                <a:gd name="T21" fmla="*/ 25 h 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" h="25">
                  <a:moveTo>
                    <a:pt x="0" y="5"/>
                  </a:moveTo>
                  <a:lnTo>
                    <a:pt x="0" y="5"/>
                  </a:lnTo>
                  <a:lnTo>
                    <a:pt x="35" y="24"/>
                  </a:lnTo>
                  <a:lnTo>
                    <a:pt x="42" y="0"/>
                  </a:lnTo>
                  <a:lnTo>
                    <a:pt x="0" y="5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76" name="Freeform 549"/>
            <p:cNvSpPr>
              <a:spLocks/>
            </p:cNvSpPr>
            <p:nvPr/>
          </p:nvSpPr>
          <p:spPr bwMode="auto">
            <a:xfrm>
              <a:off x="1759735" y="2105567"/>
              <a:ext cx="38712" cy="55277"/>
            </a:xfrm>
            <a:custGeom>
              <a:avLst/>
              <a:gdLst>
                <a:gd name="T0" fmla="*/ 0 w 57"/>
                <a:gd name="T1" fmla="*/ 54 h 66"/>
                <a:gd name="T2" fmla="*/ 0 w 57"/>
                <a:gd name="T3" fmla="*/ 54 h 66"/>
                <a:gd name="T4" fmla="*/ 7 w 57"/>
                <a:gd name="T5" fmla="*/ 60 h 66"/>
                <a:gd name="T6" fmla="*/ 2 w 57"/>
                <a:gd name="T7" fmla="*/ 65 h 66"/>
                <a:gd name="T8" fmla="*/ 52 w 57"/>
                <a:gd name="T9" fmla="*/ 55 h 66"/>
                <a:gd name="T10" fmla="*/ 56 w 57"/>
                <a:gd name="T11" fmla="*/ 21 h 66"/>
                <a:gd name="T12" fmla="*/ 49 w 57"/>
                <a:gd name="T13" fmla="*/ 13 h 66"/>
                <a:gd name="T14" fmla="*/ 34 w 57"/>
                <a:gd name="T15" fmla="*/ 17 h 66"/>
                <a:gd name="T16" fmla="*/ 29 w 57"/>
                <a:gd name="T17" fmla="*/ 12 h 66"/>
                <a:gd name="T18" fmla="*/ 36 w 57"/>
                <a:gd name="T19" fmla="*/ 4 h 66"/>
                <a:gd name="T20" fmla="*/ 29 w 57"/>
                <a:gd name="T21" fmla="*/ 0 h 66"/>
                <a:gd name="T22" fmla="*/ 23 w 57"/>
                <a:gd name="T23" fmla="*/ 17 h 66"/>
                <a:gd name="T24" fmla="*/ 2 w 57"/>
                <a:gd name="T25" fmla="*/ 21 h 66"/>
                <a:gd name="T26" fmla="*/ 9 w 57"/>
                <a:gd name="T27" fmla="*/ 25 h 66"/>
                <a:gd name="T28" fmla="*/ 5 w 57"/>
                <a:gd name="T29" fmla="*/ 34 h 66"/>
                <a:gd name="T30" fmla="*/ 18 w 57"/>
                <a:gd name="T31" fmla="*/ 36 h 66"/>
                <a:gd name="T32" fmla="*/ 6 w 57"/>
                <a:gd name="T33" fmla="*/ 49 h 66"/>
                <a:gd name="T34" fmla="*/ 20 w 57"/>
                <a:gd name="T35" fmla="*/ 46 h 66"/>
                <a:gd name="T36" fmla="*/ 0 w 57"/>
                <a:gd name="T37" fmla="*/ 54 h 66"/>
                <a:gd name="T38" fmla="*/ 0 w 57"/>
                <a:gd name="T39" fmla="*/ 54 h 6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7"/>
                <a:gd name="T61" fmla="*/ 0 h 66"/>
                <a:gd name="T62" fmla="*/ 57 w 57"/>
                <a:gd name="T63" fmla="*/ 66 h 6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7" h="66">
                  <a:moveTo>
                    <a:pt x="0" y="54"/>
                  </a:moveTo>
                  <a:lnTo>
                    <a:pt x="0" y="54"/>
                  </a:lnTo>
                  <a:lnTo>
                    <a:pt x="7" y="60"/>
                  </a:lnTo>
                  <a:lnTo>
                    <a:pt x="2" y="65"/>
                  </a:lnTo>
                  <a:lnTo>
                    <a:pt x="52" y="55"/>
                  </a:lnTo>
                  <a:lnTo>
                    <a:pt x="56" y="21"/>
                  </a:lnTo>
                  <a:lnTo>
                    <a:pt x="49" y="13"/>
                  </a:lnTo>
                  <a:lnTo>
                    <a:pt x="34" y="17"/>
                  </a:lnTo>
                  <a:lnTo>
                    <a:pt x="29" y="12"/>
                  </a:lnTo>
                  <a:lnTo>
                    <a:pt x="36" y="4"/>
                  </a:lnTo>
                  <a:lnTo>
                    <a:pt x="29" y="0"/>
                  </a:lnTo>
                  <a:lnTo>
                    <a:pt x="23" y="17"/>
                  </a:lnTo>
                  <a:lnTo>
                    <a:pt x="2" y="21"/>
                  </a:lnTo>
                  <a:lnTo>
                    <a:pt x="9" y="25"/>
                  </a:lnTo>
                  <a:lnTo>
                    <a:pt x="5" y="34"/>
                  </a:lnTo>
                  <a:lnTo>
                    <a:pt x="18" y="36"/>
                  </a:lnTo>
                  <a:lnTo>
                    <a:pt x="6" y="49"/>
                  </a:lnTo>
                  <a:lnTo>
                    <a:pt x="20" y="46"/>
                  </a:lnTo>
                  <a:lnTo>
                    <a:pt x="0" y="54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77" name="Freeform 550"/>
            <p:cNvSpPr>
              <a:spLocks/>
            </p:cNvSpPr>
            <p:nvPr/>
          </p:nvSpPr>
          <p:spPr bwMode="auto">
            <a:xfrm>
              <a:off x="1779431" y="2102217"/>
              <a:ext cx="24450" cy="21776"/>
            </a:xfrm>
            <a:custGeom>
              <a:avLst/>
              <a:gdLst>
                <a:gd name="T0" fmla="*/ 0 w 36"/>
                <a:gd name="T1" fmla="*/ 16 h 26"/>
                <a:gd name="T2" fmla="*/ 0 w 36"/>
                <a:gd name="T3" fmla="*/ 16 h 26"/>
                <a:gd name="T4" fmla="*/ 5 w 36"/>
                <a:gd name="T5" fmla="*/ 21 h 26"/>
                <a:gd name="T6" fmla="*/ 20 w 36"/>
                <a:gd name="T7" fmla="*/ 17 h 26"/>
                <a:gd name="T8" fmla="*/ 27 w 36"/>
                <a:gd name="T9" fmla="*/ 25 h 26"/>
                <a:gd name="T10" fmla="*/ 35 w 36"/>
                <a:gd name="T11" fmla="*/ 16 h 26"/>
                <a:gd name="T12" fmla="*/ 27 w 36"/>
                <a:gd name="T13" fmla="*/ 4 h 26"/>
                <a:gd name="T14" fmla="*/ 11 w 36"/>
                <a:gd name="T15" fmla="*/ 0 h 26"/>
                <a:gd name="T16" fmla="*/ 7 w 36"/>
                <a:gd name="T17" fmla="*/ 8 h 26"/>
                <a:gd name="T18" fmla="*/ 0 w 36"/>
                <a:gd name="T19" fmla="*/ 16 h 26"/>
                <a:gd name="T20" fmla="*/ 0 w 36"/>
                <a:gd name="T21" fmla="*/ 16 h 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6"/>
                <a:gd name="T34" fmla="*/ 0 h 26"/>
                <a:gd name="T35" fmla="*/ 36 w 36"/>
                <a:gd name="T36" fmla="*/ 26 h 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6" h="26">
                  <a:moveTo>
                    <a:pt x="0" y="16"/>
                  </a:moveTo>
                  <a:lnTo>
                    <a:pt x="0" y="16"/>
                  </a:lnTo>
                  <a:lnTo>
                    <a:pt x="5" y="21"/>
                  </a:lnTo>
                  <a:lnTo>
                    <a:pt x="20" y="17"/>
                  </a:lnTo>
                  <a:lnTo>
                    <a:pt x="27" y="25"/>
                  </a:lnTo>
                  <a:lnTo>
                    <a:pt x="35" y="16"/>
                  </a:lnTo>
                  <a:lnTo>
                    <a:pt x="27" y="4"/>
                  </a:lnTo>
                  <a:lnTo>
                    <a:pt x="11" y="0"/>
                  </a:lnTo>
                  <a:lnTo>
                    <a:pt x="7" y="8"/>
                  </a:lnTo>
                  <a:lnTo>
                    <a:pt x="0" y="16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78" name="Freeform 551"/>
            <p:cNvSpPr>
              <a:spLocks/>
            </p:cNvSpPr>
            <p:nvPr/>
          </p:nvSpPr>
          <p:spPr bwMode="auto">
            <a:xfrm>
              <a:off x="1790297" y="2054477"/>
              <a:ext cx="6792" cy="10888"/>
            </a:xfrm>
            <a:custGeom>
              <a:avLst/>
              <a:gdLst>
                <a:gd name="T0" fmla="*/ 0 w 10"/>
                <a:gd name="T1" fmla="*/ 12 h 13"/>
                <a:gd name="T2" fmla="*/ 0 w 10"/>
                <a:gd name="T3" fmla="*/ 12 h 13"/>
                <a:gd name="T4" fmla="*/ 0 w 10"/>
                <a:gd name="T5" fmla="*/ 3 h 13"/>
                <a:gd name="T6" fmla="*/ 9 w 10"/>
                <a:gd name="T7" fmla="*/ 0 h 13"/>
                <a:gd name="T8" fmla="*/ 0 w 10"/>
                <a:gd name="T9" fmla="*/ 12 h 13"/>
                <a:gd name="T10" fmla="*/ 0 w 10"/>
                <a:gd name="T11" fmla="*/ 12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13"/>
                <a:gd name="T20" fmla="*/ 10 w 10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13">
                  <a:moveTo>
                    <a:pt x="0" y="12"/>
                  </a:moveTo>
                  <a:lnTo>
                    <a:pt x="0" y="12"/>
                  </a:lnTo>
                  <a:lnTo>
                    <a:pt x="0" y="3"/>
                  </a:lnTo>
                  <a:lnTo>
                    <a:pt x="9" y="0"/>
                  </a:lnTo>
                  <a:lnTo>
                    <a:pt x="0" y="12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79" name="Freeform 552"/>
            <p:cNvSpPr>
              <a:spLocks/>
            </p:cNvSpPr>
            <p:nvPr/>
          </p:nvSpPr>
          <p:spPr bwMode="auto">
            <a:xfrm>
              <a:off x="1793014" y="2064529"/>
              <a:ext cx="6113" cy="6701"/>
            </a:xfrm>
            <a:custGeom>
              <a:avLst/>
              <a:gdLst>
                <a:gd name="T0" fmla="*/ 0 w 9"/>
                <a:gd name="T1" fmla="*/ 6 h 8"/>
                <a:gd name="T2" fmla="*/ 0 w 9"/>
                <a:gd name="T3" fmla="*/ 6 h 8"/>
                <a:gd name="T4" fmla="*/ 4 w 9"/>
                <a:gd name="T5" fmla="*/ 0 h 8"/>
                <a:gd name="T6" fmla="*/ 8 w 9"/>
                <a:gd name="T7" fmla="*/ 7 h 8"/>
                <a:gd name="T8" fmla="*/ 0 w 9"/>
                <a:gd name="T9" fmla="*/ 6 h 8"/>
                <a:gd name="T10" fmla="*/ 0 w 9"/>
                <a:gd name="T11" fmla="*/ 6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"/>
                <a:gd name="T19" fmla="*/ 0 h 8"/>
                <a:gd name="T20" fmla="*/ 9 w 9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" h="8">
                  <a:moveTo>
                    <a:pt x="0" y="6"/>
                  </a:moveTo>
                  <a:lnTo>
                    <a:pt x="0" y="6"/>
                  </a:lnTo>
                  <a:lnTo>
                    <a:pt x="4" y="0"/>
                  </a:lnTo>
                  <a:lnTo>
                    <a:pt x="8" y="7"/>
                  </a:lnTo>
                  <a:lnTo>
                    <a:pt x="0" y="6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80" name="Freeform 553"/>
            <p:cNvSpPr>
              <a:spLocks/>
            </p:cNvSpPr>
            <p:nvPr/>
          </p:nvSpPr>
          <p:spPr bwMode="auto">
            <a:xfrm>
              <a:off x="1798447" y="2050291"/>
              <a:ext cx="71991" cy="134842"/>
            </a:xfrm>
            <a:custGeom>
              <a:avLst/>
              <a:gdLst>
                <a:gd name="T0" fmla="*/ 0 w 106"/>
                <a:gd name="T1" fmla="*/ 37 h 161"/>
                <a:gd name="T2" fmla="*/ 0 w 106"/>
                <a:gd name="T3" fmla="*/ 37 h 161"/>
                <a:gd name="T4" fmla="*/ 4 w 106"/>
                <a:gd name="T5" fmla="*/ 16 h 161"/>
                <a:gd name="T6" fmla="*/ 16 w 106"/>
                <a:gd name="T7" fmla="*/ 0 h 161"/>
                <a:gd name="T8" fmla="*/ 40 w 106"/>
                <a:gd name="T9" fmla="*/ 0 h 161"/>
                <a:gd name="T10" fmla="*/ 26 w 106"/>
                <a:gd name="T11" fmla="*/ 19 h 161"/>
                <a:gd name="T12" fmla="*/ 58 w 106"/>
                <a:gd name="T13" fmla="*/ 23 h 161"/>
                <a:gd name="T14" fmla="*/ 38 w 106"/>
                <a:gd name="T15" fmla="*/ 49 h 161"/>
                <a:gd name="T16" fmla="*/ 62 w 106"/>
                <a:gd name="T17" fmla="*/ 58 h 161"/>
                <a:gd name="T18" fmla="*/ 85 w 106"/>
                <a:gd name="T19" fmla="*/ 91 h 161"/>
                <a:gd name="T20" fmla="*/ 78 w 106"/>
                <a:gd name="T21" fmla="*/ 93 h 161"/>
                <a:gd name="T22" fmla="*/ 88 w 106"/>
                <a:gd name="T23" fmla="*/ 101 h 161"/>
                <a:gd name="T24" fmla="*/ 82 w 106"/>
                <a:gd name="T25" fmla="*/ 110 h 161"/>
                <a:gd name="T26" fmla="*/ 105 w 106"/>
                <a:gd name="T27" fmla="*/ 111 h 161"/>
                <a:gd name="T28" fmla="*/ 91 w 106"/>
                <a:gd name="T29" fmla="*/ 133 h 161"/>
                <a:gd name="T30" fmla="*/ 101 w 106"/>
                <a:gd name="T31" fmla="*/ 139 h 161"/>
                <a:gd name="T32" fmla="*/ 6 w 106"/>
                <a:gd name="T33" fmla="*/ 160 h 161"/>
                <a:gd name="T34" fmla="*/ 48 w 106"/>
                <a:gd name="T35" fmla="*/ 130 h 161"/>
                <a:gd name="T36" fmla="*/ 36 w 106"/>
                <a:gd name="T37" fmla="*/ 135 h 161"/>
                <a:gd name="T38" fmla="*/ 12 w 106"/>
                <a:gd name="T39" fmla="*/ 126 h 161"/>
                <a:gd name="T40" fmla="*/ 30 w 106"/>
                <a:gd name="T41" fmla="*/ 115 h 161"/>
                <a:gd name="T42" fmla="*/ 19 w 106"/>
                <a:gd name="T43" fmla="*/ 110 h 161"/>
                <a:gd name="T44" fmla="*/ 43 w 106"/>
                <a:gd name="T45" fmla="*/ 98 h 161"/>
                <a:gd name="T46" fmla="*/ 45 w 106"/>
                <a:gd name="T47" fmla="*/ 83 h 161"/>
                <a:gd name="T48" fmla="*/ 33 w 106"/>
                <a:gd name="T49" fmla="*/ 79 h 161"/>
                <a:gd name="T50" fmla="*/ 40 w 106"/>
                <a:gd name="T51" fmla="*/ 70 h 161"/>
                <a:gd name="T52" fmla="*/ 15 w 106"/>
                <a:gd name="T53" fmla="*/ 74 h 161"/>
                <a:gd name="T54" fmla="*/ 16 w 106"/>
                <a:gd name="T55" fmla="*/ 51 h 161"/>
                <a:gd name="T56" fmla="*/ 4 w 106"/>
                <a:gd name="T57" fmla="*/ 62 h 161"/>
                <a:gd name="T58" fmla="*/ 11 w 106"/>
                <a:gd name="T59" fmla="*/ 38 h 161"/>
                <a:gd name="T60" fmla="*/ 0 w 106"/>
                <a:gd name="T61" fmla="*/ 37 h 161"/>
                <a:gd name="T62" fmla="*/ 0 w 106"/>
                <a:gd name="T63" fmla="*/ 37 h 16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06"/>
                <a:gd name="T97" fmla="*/ 0 h 161"/>
                <a:gd name="T98" fmla="*/ 106 w 106"/>
                <a:gd name="T99" fmla="*/ 161 h 16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06" h="161">
                  <a:moveTo>
                    <a:pt x="0" y="37"/>
                  </a:moveTo>
                  <a:lnTo>
                    <a:pt x="0" y="37"/>
                  </a:lnTo>
                  <a:lnTo>
                    <a:pt x="4" y="16"/>
                  </a:lnTo>
                  <a:lnTo>
                    <a:pt x="16" y="0"/>
                  </a:lnTo>
                  <a:lnTo>
                    <a:pt x="40" y="0"/>
                  </a:lnTo>
                  <a:lnTo>
                    <a:pt x="26" y="19"/>
                  </a:lnTo>
                  <a:lnTo>
                    <a:pt x="58" y="23"/>
                  </a:lnTo>
                  <a:lnTo>
                    <a:pt x="38" y="49"/>
                  </a:lnTo>
                  <a:lnTo>
                    <a:pt x="62" y="58"/>
                  </a:lnTo>
                  <a:lnTo>
                    <a:pt x="85" y="91"/>
                  </a:lnTo>
                  <a:lnTo>
                    <a:pt x="78" y="93"/>
                  </a:lnTo>
                  <a:lnTo>
                    <a:pt x="88" y="101"/>
                  </a:lnTo>
                  <a:lnTo>
                    <a:pt x="82" y="110"/>
                  </a:lnTo>
                  <a:lnTo>
                    <a:pt x="105" y="111"/>
                  </a:lnTo>
                  <a:lnTo>
                    <a:pt x="91" y="133"/>
                  </a:lnTo>
                  <a:lnTo>
                    <a:pt x="101" y="139"/>
                  </a:lnTo>
                  <a:lnTo>
                    <a:pt x="6" y="160"/>
                  </a:lnTo>
                  <a:lnTo>
                    <a:pt x="48" y="130"/>
                  </a:lnTo>
                  <a:lnTo>
                    <a:pt x="36" y="135"/>
                  </a:lnTo>
                  <a:lnTo>
                    <a:pt x="12" y="126"/>
                  </a:lnTo>
                  <a:lnTo>
                    <a:pt x="30" y="115"/>
                  </a:lnTo>
                  <a:lnTo>
                    <a:pt x="19" y="110"/>
                  </a:lnTo>
                  <a:lnTo>
                    <a:pt x="43" y="98"/>
                  </a:lnTo>
                  <a:lnTo>
                    <a:pt x="45" y="83"/>
                  </a:lnTo>
                  <a:lnTo>
                    <a:pt x="33" y="79"/>
                  </a:lnTo>
                  <a:lnTo>
                    <a:pt x="40" y="70"/>
                  </a:lnTo>
                  <a:lnTo>
                    <a:pt x="15" y="74"/>
                  </a:lnTo>
                  <a:lnTo>
                    <a:pt x="16" y="51"/>
                  </a:lnTo>
                  <a:lnTo>
                    <a:pt x="4" y="62"/>
                  </a:lnTo>
                  <a:lnTo>
                    <a:pt x="11" y="38"/>
                  </a:lnTo>
                  <a:lnTo>
                    <a:pt x="0" y="37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81" name="Freeform 486"/>
            <p:cNvSpPr>
              <a:spLocks/>
            </p:cNvSpPr>
            <p:nvPr/>
          </p:nvSpPr>
          <p:spPr bwMode="auto">
            <a:xfrm>
              <a:off x="1774087" y="2365050"/>
              <a:ext cx="188433" cy="222918"/>
            </a:xfrm>
            <a:custGeom>
              <a:avLst/>
              <a:gdLst>
                <a:gd name="T0" fmla="*/ 0 w 278"/>
                <a:gd name="T1" fmla="*/ 141 h 265"/>
                <a:gd name="T2" fmla="*/ 0 w 278"/>
                <a:gd name="T3" fmla="*/ 141 h 265"/>
                <a:gd name="T4" fmla="*/ 1 w 278"/>
                <a:gd name="T5" fmla="*/ 146 h 265"/>
                <a:gd name="T6" fmla="*/ 52 w 278"/>
                <a:gd name="T7" fmla="*/ 179 h 265"/>
                <a:gd name="T8" fmla="*/ 161 w 278"/>
                <a:gd name="T9" fmla="*/ 251 h 265"/>
                <a:gd name="T10" fmla="*/ 162 w 278"/>
                <a:gd name="T11" fmla="*/ 264 h 265"/>
                <a:gd name="T12" fmla="*/ 173 w 278"/>
                <a:gd name="T13" fmla="*/ 262 h 265"/>
                <a:gd name="T14" fmla="*/ 194 w 278"/>
                <a:gd name="T15" fmla="*/ 257 h 265"/>
                <a:gd name="T16" fmla="*/ 277 w 278"/>
                <a:gd name="T17" fmla="*/ 200 h 265"/>
                <a:gd name="T18" fmla="*/ 245 w 278"/>
                <a:gd name="T19" fmla="*/ 162 h 265"/>
                <a:gd name="T20" fmla="*/ 245 w 278"/>
                <a:gd name="T21" fmla="*/ 101 h 265"/>
                <a:gd name="T22" fmla="*/ 241 w 278"/>
                <a:gd name="T23" fmla="*/ 74 h 265"/>
                <a:gd name="T24" fmla="*/ 218 w 278"/>
                <a:gd name="T25" fmla="*/ 46 h 265"/>
                <a:gd name="T26" fmla="*/ 230 w 278"/>
                <a:gd name="T27" fmla="*/ 37 h 265"/>
                <a:gd name="T28" fmla="*/ 236 w 278"/>
                <a:gd name="T29" fmla="*/ 0 h 265"/>
                <a:gd name="T30" fmla="*/ 138 w 278"/>
                <a:gd name="T31" fmla="*/ 6 h 265"/>
                <a:gd name="T32" fmla="*/ 88 w 278"/>
                <a:gd name="T33" fmla="*/ 28 h 265"/>
                <a:gd name="T34" fmla="*/ 100 w 278"/>
                <a:gd name="T35" fmla="*/ 73 h 265"/>
                <a:gd name="T36" fmla="*/ 79 w 278"/>
                <a:gd name="T37" fmla="*/ 74 h 265"/>
                <a:gd name="T38" fmla="*/ 67 w 278"/>
                <a:gd name="T39" fmla="*/ 79 h 265"/>
                <a:gd name="T40" fmla="*/ 69 w 278"/>
                <a:gd name="T41" fmla="*/ 91 h 265"/>
                <a:gd name="T42" fmla="*/ 7 w 278"/>
                <a:gd name="T43" fmla="*/ 118 h 265"/>
                <a:gd name="T44" fmla="*/ 0 w 278"/>
                <a:gd name="T45" fmla="*/ 141 h 265"/>
                <a:gd name="T46" fmla="*/ 0 w 278"/>
                <a:gd name="T47" fmla="*/ 141 h 26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78"/>
                <a:gd name="T73" fmla="*/ 0 h 265"/>
                <a:gd name="T74" fmla="*/ 278 w 278"/>
                <a:gd name="T75" fmla="*/ 265 h 26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78" h="265">
                  <a:moveTo>
                    <a:pt x="0" y="141"/>
                  </a:moveTo>
                  <a:lnTo>
                    <a:pt x="0" y="141"/>
                  </a:lnTo>
                  <a:lnTo>
                    <a:pt x="1" y="146"/>
                  </a:lnTo>
                  <a:lnTo>
                    <a:pt x="52" y="179"/>
                  </a:lnTo>
                  <a:lnTo>
                    <a:pt x="161" y="251"/>
                  </a:lnTo>
                  <a:lnTo>
                    <a:pt x="162" y="264"/>
                  </a:lnTo>
                  <a:lnTo>
                    <a:pt x="173" y="262"/>
                  </a:lnTo>
                  <a:lnTo>
                    <a:pt x="194" y="257"/>
                  </a:lnTo>
                  <a:lnTo>
                    <a:pt x="277" y="200"/>
                  </a:lnTo>
                  <a:lnTo>
                    <a:pt x="245" y="162"/>
                  </a:lnTo>
                  <a:lnTo>
                    <a:pt x="245" y="101"/>
                  </a:lnTo>
                  <a:lnTo>
                    <a:pt x="241" y="74"/>
                  </a:lnTo>
                  <a:lnTo>
                    <a:pt x="218" y="46"/>
                  </a:lnTo>
                  <a:lnTo>
                    <a:pt x="230" y="37"/>
                  </a:lnTo>
                  <a:lnTo>
                    <a:pt x="236" y="0"/>
                  </a:lnTo>
                  <a:lnTo>
                    <a:pt x="138" y="6"/>
                  </a:lnTo>
                  <a:lnTo>
                    <a:pt x="88" y="28"/>
                  </a:lnTo>
                  <a:lnTo>
                    <a:pt x="100" y="73"/>
                  </a:lnTo>
                  <a:lnTo>
                    <a:pt x="79" y="74"/>
                  </a:lnTo>
                  <a:lnTo>
                    <a:pt x="67" y="79"/>
                  </a:lnTo>
                  <a:lnTo>
                    <a:pt x="69" y="91"/>
                  </a:lnTo>
                  <a:lnTo>
                    <a:pt x="7" y="118"/>
                  </a:lnTo>
                  <a:lnTo>
                    <a:pt x="0" y="141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82" name="Freeform 487"/>
            <p:cNvSpPr>
              <a:spLocks/>
            </p:cNvSpPr>
            <p:nvPr/>
          </p:nvSpPr>
          <p:spPr bwMode="auto">
            <a:xfrm>
              <a:off x="2211278" y="2360843"/>
              <a:ext cx="92183" cy="105150"/>
            </a:xfrm>
            <a:custGeom>
              <a:avLst/>
              <a:gdLst>
                <a:gd name="T0" fmla="*/ 0 w 136"/>
                <a:gd name="T1" fmla="*/ 60 h 125"/>
                <a:gd name="T2" fmla="*/ 0 w 136"/>
                <a:gd name="T3" fmla="*/ 60 h 125"/>
                <a:gd name="T4" fmla="*/ 6 w 136"/>
                <a:gd name="T5" fmla="*/ 78 h 125"/>
                <a:gd name="T6" fmla="*/ 68 w 136"/>
                <a:gd name="T7" fmla="*/ 105 h 125"/>
                <a:gd name="T8" fmla="*/ 68 w 136"/>
                <a:gd name="T9" fmla="*/ 115 h 125"/>
                <a:gd name="T10" fmla="*/ 83 w 136"/>
                <a:gd name="T11" fmla="*/ 122 h 125"/>
                <a:gd name="T12" fmla="*/ 108 w 136"/>
                <a:gd name="T13" fmla="*/ 124 h 125"/>
                <a:gd name="T14" fmla="*/ 128 w 136"/>
                <a:gd name="T15" fmla="*/ 111 h 125"/>
                <a:gd name="T16" fmla="*/ 135 w 136"/>
                <a:gd name="T17" fmla="*/ 110 h 125"/>
                <a:gd name="T18" fmla="*/ 117 w 136"/>
                <a:gd name="T19" fmla="*/ 75 h 125"/>
                <a:gd name="T20" fmla="*/ 92 w 136"/>
                <a:gd name="T21" fmla="*/ 54 h 125"/>
                <a:gd name="T22" fmla="*/ 104 w 136"/>
                <a:gd name="T23" fmla="*/ 22 h 125"/>
                <a:gd name="T24" fmla="*/ 93 w 136"/>
                <a:gd name="T25" fmla="*/ 18 h 125"/>
                <a:gd name="T26" fmla="*/ 83 w 136"/>
                <a:gd name="T27" fmla="*/ 0 h 125"/>
                <a:gd name="T28" fmla="*/ 53 w 136"/>
                <a:gd name="T29" fmla="*/ 2 h 125"/>
                <a:gd name="T30" fmla="*/ 38 w 136"/>
                <a:gd name="T31" fmla="*/ 13 h 125"/>
                <a:gd name="T32" fmla="*/ 33 w 136"/>
                <a:gd name="T33" fmla="*/ 42 h 125"/>
                <a:gd name="T34" fmla="*/ 0 w 136"/>
                <a:gd name="T35" fmla="*/ 60 h 125"/>
                <a:gd name="T36" fmla="*/ 0 w 136"/>
                <a:gd name="T37" fmla="*/ 60 h 1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6"/>
                <a:gd name="T58" fmla="*/ 0 h 125"/>
                <a:gd name="T59" fmla="*/ 136 w 136"/>
                <a:gd name="T60" fmla="*/ 125 h 1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6" h="125">
                  <a:moveTo>
                    <a:pt x="0" y="60"/>
                  </a:moveTo>
                  <a:lnTo>
                    <a:pt x="0" y="60"/>
                  </a:lnTo>
                  <a:lnTo>
                    <a:pt x="6" y="78"/>
                  </a:lnTo>
                  <a:lnTo>
                    <a:pt x="68" y="105"/>
                  </a:lnTo>
                  <a:lnTo>
                    <a:pt x="68" y="115"/>
                  </a:lnTo>
                  <a:lnTo>
                    <a:pt x="83" y="122"/>
                  </a:lnTo>
                  <a:lnTo>
                    <a:pt x="108" y="124"/>
                  </a:lnTo>
                  <a:lnTo>
                    <a:pt x="128" y="111"/>
                  </a:lnTo>
                  <a:lnTo>
                    <a:pt x="135" y="110"/>
                  </a:lnTo>
                  <a:lnTo>
                    <a:pt x="117" y="75"/>
                  </a:lnTo>
                  <a:lnTo>
                    <a:pt x="92" y="54"/>
                  </a:lnTo>
                  <a:lnTo>
                    <a:pt x="104" y="22"/>
                  </a:lnTo>
                  <a:lnTo>
                    <a:pt x="93" y="18"/>
                  </a:lnTo>
                  <a:lnTo>
                    <a:pt x="83" y="0"/>
                  </a:lnTo>
                  <a:lnTo>
                    <a:pt x="53" y="2"/>
                  </a:lnTo>
                  <a:lnTo>
                    <a:pt x="38" y="13"/>
                  </a:lnTo>
                  <a:lnTo>
                    <a:pt x="33" y="42"/>
                  </a:lnTo>
                  <a:lnTo>
                    <a:pt x="0" y="6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83" name="Freeform 488"/>
            <p:cNvSpPr>
              <a:spLocks/>
            </p:cNvSpPr>
            <p:nvPr/>
          </p:nvSpPr>
          <p:spPr bwMode="auto">
            <a:xfrm>
              <a:off x="2173998" y="2426456"/>
              <a:ext cx="195211" cy="201888"/>
            </a:xfrm>
            <a:custGeom>
              <a:avLst/>
              <a:gdLst>
                <a:gd name="T0" fmla="*/ 0 w 288"/>
                <a:gd name="T1" fmla="*/ 62 h 240"/>
                <a:gd name="T2" fmla="*/ 0 w 288"/>
                <a:gd name="T3" fmla="*/ 62 h 240"/>
                <a:gd name="T4" fmla="*/ 4 w 288"/>
                <a:gd name="T5" fmla="*/ 41 h 240"/>
                <a:gd name="T6" fmla="*/ 19 w 288"/>
                <a:gd name="T7" fmla="*/ 46 h 240"/>
                <a:gd name="T8" fmla="*/ 38 w 288"/>
                <a:gd name="T9" fmla="*/ 33 h 240"/>
                <a:gd name="T10" fmla="*/ 46 w 288"/>
                <a:gd name="T11" fmla="*/ 24 h 240"/>
                <a:gd name="T12" fmla="*/ 30 w 288"/>
                <a:gd name="T13" fmla="*/ 10 h 240"/>
                <a:gd name="T14" fmla="*/ 61 w 288"/>
                <a:gd name="T15" fmla="*/ 0 h 240"/>
                <a:gd name="T16" fmla="*/ 123 w 288"/>
                <a:gd name="T17" fmla="*/ 27 h 240"/>
                <a:gd name="T18" fmla="*/ 123 w 288"/>
                <a:gd name="T19" fmla="*/ 37 h 240"/>
                <a:gd name="T20" fmla="*/ 138 w 288"/>
                <a:gd name="T21" fmla="*/ 44 h 240"/>
                <a:gd name="T22" fmla="*/ 151 w 288"/>
                <a:gd name="T23" fmla="*/ 51 h 240"/>
                <a:gd name="T24" fmla="*/ 163 w 288"/>
                <a:gd name="T25" fmla="*/ 46 h 240"/>
                <a:gd name="T26" fmla="*/ 187 w 288"/>
                <a:gd name="T27" fmla="*/ 54 h 240"/>
                <a:gd name="T28" fmla="*/ 220 w 288"/>
                <a:gd name="T29" fmla="*/ 108 h 240"/>
                <a:gd name="T30" fmla="*/ 224 w 288"/>
                <a:gd name="T31" fmla="*/ 112 h 240"/>
                <a:gd name="T32" fmla="*/ 237 w 288"/>
                <a:gd name="T33" fmla="*/ 133 h 240"/>
                <a:gd name="T34" fmla="*/ 280 w 288"/>
                <a:gd name="T35" fmla="*/ 139 h 240"/>
                <a:gd name="T36" fmla="*/ 287 w 288"/>
                <a:gd name="T37" fmla="*/ 149 h 240"/>
                <a:gd name="T38" fmla="*/ 277 w 288"/>
                <a:gd name="T39" fmla="*/ 177 h 240"/>
                <a:gd name="T40" fmla="*/ 237 w 288"/>
                <a:gd name="T41" fmla="*/ 191 h 240"/>
                <a:gd name="T42" fmla="*/ 193 w 288"/>
                <a:gd name="T43" fmla="*/ 200 h 240"/>
                <a:gd name="T44" fmla="*/ 159 w 288"/>
                <a:gd name="T45" fmla="*/ 239 h 240"/>
                <a:gd name="T46" fmla="*/ 159 w 288"/>
                <a:gd name="T47" fmla="*/ 224 h 240"/>
                <a:gd name="T48" fmla="*/ 134 w 288"/>
                <a:gd name="T49" fmla="*/ 214 h 240"/>
                <a:gd name="T50" fmla="*/ 109 w 288"/>
                <a:gd name="T51" fmla="*/ 227 h 240"/>
                <a:gd name="T52" fmla="*/ 84 w 288"/>
                <a:gd name="T53" fmla="*/ 184 h 240"/>
                <a:gd name="T54" fmla="*/ 64 w 288"/>
                <a:gd name="T55" fmla="*/ 167 h 240"/>
                <a:gd name="T56" fmla="*/ 51 w 288"/>
                <a:gd name="T57" fmla="*/ 122 h 240"/>
                <a:gd name="T58" fmla="*/ 0 w 288"/>
                <a:gd name="T59" fmla="*/ 62 h 240"/>
                <a:gd name="T60" fmla="*/ 0 w 288"/>
                <a:gd name="T61" fmla="*/ 62 h 24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88"/>
                <a:gd name="T94" fmla="*/ 0 h 240"/>
                <a:gd name="T95" fmla="*/ 288 w 288"/>
                <a:gd name="T96" fmla="*/ 240 h 24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88" h="240">
                  <a:moveTo>
                    <a:pt x="0" y="62"/>
                  </a:moveTo>
                  <a:lnTo>
                    <a:pt x="0" y="62"/>
                  </a:lnTo>
                  <a:lnTo>
                    <a:pt x="4" y="41"/>
                  </a:lnTo>
                  <a:lnTo>
                    <a:pt x="19" y="46"/>
                  </a:lnTo>
                  <a:lnTo>
                    <a:pt x="38" y="33"/>
                  </a:lnTo>
                  <a:lnTo>
                    <a:pt x="46" y="24"/>
                  </a:lnTo>
                  <a:lnTo>
                    <a:pt x="30" y="10"/>
                  </a:lnTo>
                  <a:lnTo>
                    <a:pt x="61" y="0"/>
                  </a:lnTo>
                  <a:lnTo>
                    <a:pt x="123" y="27"/>
                  </a:lnTo>
                  <a:lnTo>
                    <a:pt x="123" y="37"/>
                  </a:lnTo>
                  <a:lnTo>
                    <a:pt x="138" y="44"/>
                  </a:lnTo>
                  <a:lnTo>
                    <a:pt x="151" y="51"/>
                  </a:lnTo>
                  <a:lnTo>
                    <a:pt x="163" y="46"/>
                  </a:lnTo>
                  <a:lnTo>
                    <a:pt x="187" y="54"/>
                  </a:lnTo>
                  <a:lnTo>
                    <a:pt x="220" y="108"/>
                  </a:lnTo>
                  <a:lnTo>
                    <a:pt x="224" y="112"/>
                  </a:lnTo>
                  <a:lnTo>
                    <a:pt x="237" y="133"/>
                  </a:lnTo>
                  <a:lnTo>
                    <a:pt x="280" y="139"/>
                  </a:lnTo>
                  <a:lnTo>
                    <a:pt x="287" y="149"/>
                  </a:lnTo>
                  <a:lnTo>
                    <a:pt x="277" y="177"/>
                  </a:lnTo>
                  <a:lnTo>
                    <a:pt x="237" y="191"/>
                  </a:lnTo>
                  <a:lnTo>
                    <a:pt x="193" y="200"/>
                  </a:lnTo>
                  <a:lnTo>
                    <a:pt x="159" y="239"/>
                  </a:lnTo>
                  <a:lnTo>
                    <a:pt x="159" y="224"/>
                  </a:lnTo>
                  <a:lnTo>
                    <a:pt x="134" y="214"/>
                  </a:lnTo>
                  <a:lnTo>
                    <a:pt x="109" y="227"/>
                  </a:lnTo>
                  <a:lnTo>
                    <a:pt x="84" y="184"/>
                  </a:lnTo>
                  <a:lnTo>
                    <a:pt x="64" y="167"/>
                  </a:lnTo>
                  <a:lnTo>
                    <a:pt x="51" y="122"/>
                  </a:lnTo>
                  <a:lnTo>
                    <a:pt x="0" y="62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84" name="Freeform 489"/>
            <p:cNvSpPr>
              <a:spLocks/>
            </p:cNvSpPr>
            <p:nvPr/>
          </p:nvSpPr>
          <p:spPr bwMode="auto">
            <a:xfrm>
              <a:off x="2181455" y="2362525"/>
              <a:ext cx="66426" cy="63090"/>
            </a:xfrm>
            <a:custGeom>
              <a:avLst/>
              <a:gdLst>
                <a:gd name="T0" fmla="*/ 0 w 98"/>
                <a:gd name="T1" fmla="*/ 68 h 75"/>
                <a:gd name="T2" fmla="*/ 0 w 98"/>
                <a:gd name="T3" fmla="*/ 68 h 75"/>
                <a:gd name="T4" fmla="*/ 1 w 98"/>
                <a:gd name="T5" fmla="*/ 61 h 75"/>
                <a:gd name="T6" fmla="*/ 15 w 98"/>
                <a:gd name="T7" fmla="*/ 45 h 75"/>
                <a:gd name="T8" fmla="*/ 8 w 98"/>
                <a:gd name="T9" fmla="*/ 38 h 75"/>
                <a:gd name="T10" fmla="*/ 7 w 98"/>
                <a:gd name="T11" fmla="*/ 19 h 75"/>
                <a:gd name="T12" fmla="*/ 15 w 98"/>
                <a:gd name="T13" fmla="*/ 3 h 75"/>
                <a:gd name="T14" fmla="*/ 97 w 98"/>
                <a:gd name="T15" fmla="*/ 0 h 75"/>
                <a:gd name="T16" fmla="*/ 82 w 98"/>
                <a:gd name="T17" fmla="*/ 11 h 75"/>
                <a:gd name="T18" fmla="*/ 77 w 98"/>
                <a:gd name="T19" fmla="*/ 40 h 75"/>
                <a:gd name="T20" fmla="*/ 44 w 98"/>
                <a:gd name="T21" fmla="*/ 58 h 75"/>
                <a:gd name="T22" fmla="*/ 14 w 98"/>
                <a:gd name="T23" fmla="*/ 74 h 75"/>
                <a:gd name="T24" fmla="*/ 0 w 98"/>
                <a:gd name="T25" fmla="*/ 68 h 75"/>
                <a:gd name="T26" fmla="*/ 0 w 98"/>
                <a:gd name="T27" fmla="*/ 68 h 7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8"/>
                <a:gd name="T43" fmla="*/ 0 h 75"/>
                <a:gd name="T44" fmla="*/ 98 w 98"/>
                <a:gd name="T45" fmla="*/ 75 h 7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8" h="75">
                  <a:moveTo>
                    <a:pt x="0" y="68"/>
                  </a:moveTo>
                  <a:lnTo>
                    <a:pt x="0" y="68"/>
                  </a:lnTo>
                  <a:lnTo>
                    <a:pt x="1" y="61"/>
                  </a:lnTo>
                  <a:lnTo>
                    <a:pt x="15" y="45"/>
                  </a:lnTo>
                  <a:lnTo>
                    <a:pt x="8" y="38"/>
                  </a:lnTo>
                  <a:lnTo>
                    <a:pt x="7" y="19"/>
                  </a:lnTo>
                  <a:lnTo>
                    <a:pt x="15" y="3"/>
                  </a:lnTo>
                  <a:lnTo>
                    <a:pt x="97" y="0"/>
                  </a:lnTo>
                  <a:lnTo>
                    <a:pt x="82" y="11"/>
                  </a:lnTo>
                  <a:lnTo>
                    <a:pt x="77" y="40"/>
                  </a:lnTo>
                  <a:lnTo>
                    <a:pt x="44" y="58"/>
                  </a:lnTo>
                  <a:lnTo>
                    <a:pt x="14" y="74"/>
                  </a:lnTo>
                  <a:lnTo>
                    <a:pt x="0" y="68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85" name="Freeform 490"/>
            <p:cNvSpPr>
              <a:spLocks/>
            </p:cNvSpPr>
            <p:nvPr/>
          </p:nvSpPr>
          <p:spPr bwMode="auto">
            <a:xfrm>
              <a:off x="2325830" y="2502165"/>
              <a:ext cx="48803" cy="42060"/>
            </a:xfrm>
            <a:custGeom>
              <a:avLst/>
              <a:gdLst>
                <a:gd name="T0" fmla="*/ 0 w 72"/>
                <a:gd name="T1" fmla="*/ 22 h 50"/>
                <a:gd name="T2" fmla="*/ 0 w 72"/>
                <a:gd name="T3" fmla="*/ 22 h 50"/>
                <a:gd name="T4" fmla="*/ 4 w 72"/>
                <a:gd name="T5" fmla="*/ 21 h 50"/>
                <a:gd name="T6" fmla="*/ 10 w 72"/>
                <a:gd name="T7" fmla="*/ 29 h 50"/>
                <a:gd name="T8" fmla="*/ 40 w 72"/>
                <a:gd name="T9" fmla="*/ 28 h 50"/>
                <a:gd name="T10" fmla="*/ 67 w 72"/>
                <a:gd name="T11" fmla="*/ 0 h 50"/>
                <a:gd name="T12" fmla="*/ 71 w 72"/>
                <a:gd name="T13" fmla="*/ 17 h 50"/>
                <a:gd name="T14" fmla="*/ 63 w 72"/>
                <a:gd name="T15" fmla="*/ 18 h 50"/>
                <a:gd name="T16" fmla="*/ 67 w 72"/>
                <a:gd name="T17" fmla="*/ 28 h 50"/>
                <a:gd name="T18" fmla="*/ 56 w 72"/>
                <a:gd name="T19" fmla="*/ 49 h 50"/>
                <a:gd name="T20" fmla="*/ 13 w 72"/>
                <a:gd name="T21" fmla="*/ 43 h 50"/>
                <a:gd name="T22" fmla="*/ 0 w 72"/>
                <a:gd name="T23" fmla="*/ 22 h 50"/>
                <a:gd name="T24" fmla="*/ 0 w 72"/>
                <a:gd name="T25" fmla="*/ 22 h 5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2"/>
                <a:gd name="T40" fmla="*/ 0 h 50"/>
                <a:gd name="T41" fmla="*/ 72 w 72"/>
                <a:gd name="T42" fmla="*/ 50 h 5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2" h="50">
                  <a:moveTo>
                    <a:pt x="0" y="22"/>
                  </a:moveTo>
                  <a:lnTo>
                    <a:pt x="0" y="22"/>
                  </a:lnTo>
                  <a:lnTo>
                    <a:pt x="4" y="21"/>
                  </a:lnTo>
                  <a:lnTo>
                    <a:pt x="10" y="29"/>
                  </a:lnTo>
                  <a:lnTo>
                    <a:pt x="40" y="28"/>
                  </a:lnTo>
                  <a:lnTo>
                    <a:pt x="67" y="0"/>
                  </a:lnTo>
                  <a:lnTo>
                    <a:pt x="71" y="17"/>
                  </a:lnTo>
                  <a:lnTo>
                    <a:pt x="63" y="18"/>
                  </a:lnTo>
                  <a:lnTo>
                    <a:pt x="67" y="28"/>
                  </a:lnTo>
                  <a:lnTo>
                    <a:pt x="56" y="49"/>
                  </a:lnTo>
                  <a:lnTo>
                    <a:pt x="13" y="43"/>
                  </a:lnTo>
                  <a:lnTo>
                    <a:pt x="0" y="22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86" name="Freeform 491"/>
            <p:cNvSpPr>
              <a:spLocks/>
            </p:cNvSpPr>
            <p:nvPr/>
          </p:nvSpPr>
          <p:spPr bwMode="auto">
            <a:xfrm>
              <a:off x="2255337" y="2587126"/>
              <a:ext cx="89472" cy="74867"/>
            </a:xfrm>
            <a:custGeom>
              <a:avLst/>
              <a:gdLst>
                <a:gd name="T0" fmla="*/ 0 w 132"/>
                <a:gd name="T1" fmla="*/ 88 h 89"/>
                <a:gd name="T2" fmla="*/ 0 w 132"/>
                <a:gd name="T3" fmla="*/ 88 h 89"/>
                <a:gd name="T4" fmla="*/ 35 w 132"/>
                <a:gd name="T5" fmla="*/ 68 h 89"/>
                <a:gd name="T6" fmla="*/ 29 w 132"/>
                <a:gd name="T7" fmla="*/ 59 h 89"/>
                <a:gd name="T8" fmla="*/ 39 w 132"/>
                <a:gd name="T9" fmla="*/ 48 h 89"/>
                <a:gd name="T10" fmla="*/ 73 w 132"/>
                <a:gd name="T11" fmla="*/ 9 h 89"/>
                <a:gd name="T12" fmla="*/ 117 w 132"/>
                <a:gd name="T13" fmla="*/ 0 h 89"/>
                <a:gd name="T14" fmla="*/ 131 w 132"/>
                <a:gd name="T15" fmla="*/ 34 h 89"/>
                <a:gd name="T16" fmla="*/ 120 w 132"/>
                <a:gd name="T17" fmla="*/ 48 h 89"/>
                <a:gd name="T18" fmla="*/ 70 w 132"/>
                <a:gd name="T19" fmla="*/ 71 h 89"/>
                <a:gd name="T20" fmla="*/ 0 w 132"/>
                <a:gd name="T21" fmla="*/ 88 h 89"/>
                <a:gd name="T22" fmla="*/ 0 w 132"/>
                <a:gd name="T23" fmla="*/ 88 h 8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32"/>
                <a:gd name="T37" fmla="*/ 0 h 89"/>
                <a:gd name="T38" fmla="*/ 132 w 132"/>
                <a:gd name="T39" fmla="*/ 89 h 8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32" h="89">
                  <a:moveTo>
                    <a:pt x="0" y="88"/>
                  </a:moveTo>
                  <a:lnTo>
                    <a:pt x="0" y="88"/>
                  </a:lnTo>
                  <a:lnTo>
                    <a:pt x="35" y="68"/>
                  </a:lnTo>
                  <a:lnTo>
                    <a:pt x="29" y="59"/>
                  </a:lnTo>
                  <a:lnTo>
                    <a:pt x="39" y="48"/>
                  </a:lnTo>
                  <a:lnTo>
                    <a:pt x="73" y="9"/>
                  </a:lnTo>
                  <a:lnTo>
                    <a:pt x="117" y="0"/>
                  </a:lnTo>
                  <a:lnTo>
                    <a:pt x="131" y="34"/>
                  </a:lnTo>
                  <a:lnTo>
                    <a:pt x="120" y="48"/>
                  </a:lnTo>
                  <a:lnTo>
                    <a:pt x="70" y="71"/>
                  </a:lnTo>
                  <a:lnTo>
                    <a:pt x="0" y="88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87" name="Freeform 492"/>
            <p:cNvSpPr>
              <a:spLocks/>
            </p:cNvSpPr>
            <p:nvPr/>
          </p:nvSpPr>
          <p:spPr bwMode="auto">
            <a:xfrm>
              <a:off x="2247881" y="2606473"/>
              <a:ext cx="34568" cy="55519"/>
            </a:xfrm>
            <a:custGeom>
              <a:avLst/>
              <a:gdLst>
                <a:gd name="T0" fmla="*/ 0 w 51"/>
                <a:gd name="T1" fmla="*/ 13 h 66"/>
                <a:gd name="T2" fmla="*/ 0 w 51"/>
                <a:gd name="T3" fmla="*/ 13 h 66"/>
                <a:gd name="T4" fmla="*/ 11 w 51"/>
                <a:gd name="T5" fmla="*/ 65 h 66"/>
                <a:gd name="T6" fmla="*/ 46 w 51"/>
                <a:gd name="T7" fmla="*/ 45 h 66"/>
                <a:gd name="T8" fmla="*/ 40 w 51"/>
                <a:gd name="T9" fmla="*/ 36 h 66"/>
                <a:gd name="T10" fmla="*/ 50 w 51"/>
                <a:gd name="T11" fmla="*/ 25 h 66"/>
                <a:gd name="T12" fmla="*/ 50 w 51"/>
                <a:gd name="T13" fmla="*/ 10 h 66"/>
                <a:gd name="T14" fmla="*/ 25 w 51"/>
                <a:gd name="T15" fmla="*/ 0 h 66"/>
                <a:gd name="T16" fmla="*/ 0 w 51"/>
                <a:gd name="T17" fmla="*/ 13 h 66"/>
                <a:gd name="T18" fmla="*/ 0 w 51"/>
                <a:gd name="T19" fmla="*/ 13 h 6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1"/>
                <a:gd name="T31" fmla="*/ 0 h 66"/>
                <a:gd name="T32" fmla="*/ 51 w 51"/>
                <a:gd name="T33" fmla="*/ 66 h 6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1" h="66">
                  <a:moveTo>
                    <a:pt x="0" y="13"/>
                  </a:moveTo>
                  <a:lnTo>
                    <a:pt x="0" y="13"/>
                  </a:lnTo>
                  <a:lnTo>
                    <a:pt x="11" y="65"/>
                  </a:lnTo>
                  <a:lnTo>
                    <a:pt x="46" y="45"/>
                  </a:lnTo>
                  <a:lnTo>
                    <a:pt x="40" y="36"/>
                  </a:lnTo>
                  <a:lnTo>
                    <a:pt x="50" y="25"/>
                  </a:lnTo>
                  <a:lnTo>
                    <a:pt x="50" y="10"/>
                  </a:lnTo>
                  <a:lnTo>
                    <a:pt x="25" y="0"/>
                  </a:lnTo>
                  <a:lnTo>
                    <a:pt x="0" y="13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88" name="Freeform 493"/>
            <p:cNvSpPr>
              <a:spLocks/>
            </p:cNvSpPr>
            <p:nvPr/>
          </p:nvSpPr>
          <p:spPr bwMode="auto">
            <a:xfrm>
              <a:off x="1960487" y="2871451"/>
              <a:ext cx="117940" cy="143004"/>
            </a:xfrm>
            <a:custGeom>
              <a:avLst/>
              <a:gdLst>
                <a:gd name="T0" fmla="*/ 0 w 174"/>
                <a:gd name="T1" fmla="*/ 159 h 170"/>
                <a:gd name="T2" fmla="*/ 0 w 174"/>
                <a:gd name="T3" fmla="*/ 159 h 170"/>
                <a:gd name="T4" fmla="*/ 23 w 174"/>
                <a:gd name="T5" fmla="*/ 153 h 170"/>
                <a:gd name="T6" fmla="*/ 134 w 174"/>
                <a:gd name="T7" fmla="*/ 169 h 170"/>
                <a:gd name="T8" fmla="*/ 159 w 174"/>
                <a:gd name="T9" fmla="*/ 162 h 170"/>
                <a:gd name="T10" fmla="*/ 142 w 174"/>
                <a:gd name="T11" fmla="*/ 149 h 170"/>
                <a:gd name="T12" fmla="*/ 142 w 174"/>
                <a:gd name="T13" fmla="*/ 98 h 170"/>
                <a:gd name="T14" fmla="*/ 173 w 174"/>
                <a:gd name="T15" fmla="*/ 98 h 170"/>
                <a:gd name="T16" fmla="*/ 170 w 174"/>
                <a:gd name="T17" fmla="*/ 70 h 170"/>
                <a:gd name="T18" fmla="*/ 142 w 174"/>
                <a:gd name="T19" fmla="*/ 73 h 170"/>
                <a:gd name="T20" fmla="*/ 139 w 174"/>
                <a:gd name="T21" fmla="*/ 24 h 170"/>
                <a:gd name="T22" fmla="*/ 127 w 174"/>
                <a:gd name="T23" fmla="*/ 15 h 170"/>
                <a:gd name="T24" fmla="*/ 109 w 174"/>
                <a:gd name="T25" fmla="*/ 16 h 170"/>
                <a:gd name="T26" fmla="*/ 105 w 174"/>
                <a:gd name="T27" fmla="*/ 30 h 170"/>
                <a:gd name="T28" fmla="*/ 86 w 174"/>
                <a:gd name="T29" fmla="*/ 32 h 170"/>
                <a:gd name="T30" fmla="*/ 63 w 174"/>
                <a:gd name="T31" fmla="*/ 0 h 170"/>
                <a:gd name="T32" fmla="*/ 11 w 174"/>
                <a:gd name="T33" fmla="*/ 7 h 170"/>
                <a:gd name="T34" fmla="*/ 30 w 174"/>
                <a:gd name="T35" fmla="*/ 71 h 170"/>
                <a:gd name="T36" fmla="*/ 0 w 174"/>
                <a:gd name="T37" fmla="*/ 159 h 170"/>
                <a:gd name="T38" fmla="*/ 0 w 174"/>
                <a:gd name="T39" fmla="*/ 159 h 17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74"/>
                <a:gd name="T61" fmla="*/ 0 h 170"/>
                <a:gd name="T62" fmla="*/ 174 w 174"/>
                <a:gd name="T63" fmla="*/ 170 h 17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74" h="170">
                  <a:moveTo>
                    <a:pt x="0" y="159"/>
                  </a:moveTo>
                  <a:lnTo>
                    <a:pt x="0" y="159"/>
                  </a:lnTo>
                  <a:lnTo>
                    <a:pt x="23" y="153"/>
                  </a:lnTo>
                  <a:lnTo>
                    <a:pt x="134" y="169"/>
                  </a:lnTo>
                  <a:lnTo>
                    <a:pt x="159" y="162"/>
                  </a:lnTo>
                  <a:lnTo>
                    <a:pt x="142" y="149"/>
                  </a:lnTo>
                  <a:lnTo>
                    <a:pt x="142" y="98"/>
                  </a:lnTo>
                  <a:lnTo>
                    <a:pt x="173" y="98"/>
                  </a:lnTo>
                  <a:lnTo>
                    <a:pt x="170" y="70"/>
                  </a:lnTo>
                  <a:lnTo>
                    <a:pt x="142" y="73"/>
                  </a:lnTo>
                  <a:lnTo>
                    <a:pt x="139" y="24"/>
                  </a:lnTo>
                  <a:lnTo>
                    <a:pt x="127" y="15"/>
                  </a:lnTo>
                  <a:lnTo>
                    <a:pt x="109" y="16"/>
                  </a:lnTo>
                  <a:lnTo>
                    <a:pt x="105" y="30"/>
                  </a:lnTo>
                  <a:lnTo>
                    <a:pt x="86" y="32"/>
                  </a:lnTo>
                  <a:lnTo>
                    <a:pt x="63" y="0"/>
                  </a:lnTo>
                  <a:lnTo>
                    <a:pt x="11" y="7"/>
                  </a:lnTo>
                  <a:lnTo>
                    <a:pt x="30" y="71"/>
                  </a:lnTo>
                  <a:lnTo>
                    <a:pt x="0" y="159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89" name="Freeform 494"/>
            <p:cNvSpPr>
              <a:spLocks/>
            </p:cNvSpPr>
            <p:nvPr/>
          </p:nvSpPr>
          <p:spPr bwMode="auto">
            <a:xfrm>
              <a:off x="1963876" y="2859675"/>
              <a:ext cx="10167" cy="12618"/>
            </a:xfrm>
            <a:custGeom>
              <a:avLst/>
              <a:gdLst>
                <a:gd name="T0" fmla="*/ 0 w 15"/>
                <a:gd name="T1" fmla="*/ 4 h 15"/>
                <a:gd name="T2" fmla="*/ 0 w 15"/>
                <a:gd name="T3" fmla="*/ 4 h 15"/>
                <a:gd name="T4" fmla="*/ 5 w 15"/>
                <a:gd name="T5" fmla="*/ 14 h 15"/>
                <a:gd name="T6" fmla="*/ 14 w 15"/>
                <a:gd name="T7" fmla="*/ 0 h 15"/>
                <a:gd name="T8" fmla="*/ 0 w 15"/>
                <a:gd name="T9" fmla="*/ 4 h 15"/>
                <a:gd name="T10" fmla="*/ 0 w 15"/>
                <a:gd name="T11" fmla="*/ 4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15"/>
                <a:gd name="T20" fmla="*/ 15 w 15"/>
                <a:gd name="T21" fmla="*/ 15 h 1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15">
                  <a:moveTo>
                    <a:pt x="0" y="4"/>
                  </a:moveTo>
                  <a:lnTo>
                    <a:pt x="0" y="4"/>
                  </a:lnTo>
                  <a:lnTo>
                    <a:pt x="5" y="14"/>
                  </a:lnTo>
                  <a:lnTo>
                    <a:pt x="14" y="0"/>
                  </a:lnTo>
                  <a:lnTo>
                    <a:pt x="0" y="4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90" name="Freeform 495"/>
            <p:cNvSpPr>
              <a:spLocks/>
            </p:cNvSpPr>
            <p:nvPr/>
          </p:nvSpPr>
          <p:spPr bwMode="auto">
            <a:xfrm>
              <a:off x="2037757" y="3010251"/>
              <a:ext cx="86761" cy="107673"/>
            </a:xfrm>
            <a:custGeom>
              <a:avLst/>
              <a:gdLst>
                <a:gd name="T0" fmla="*/ 0 w 128"/>
                <a:gd name="T1" fmla="*/ 98 h 128"/>
                <a:gd name="T2" fmla="*/ 0 w 128"/>
                <a:gd name="T3" fmla="*/ 98 h 128"/>
                <a:gd name="T4" fmla="*/ 0 w 128"/>
                <a:gd name="T5" fmla="*/ 59 h 128"/>
                <a:gd name="T6" fmla="*/ 14 w 128"/>
                <a:gd name="T7" fmla="*/ 59 h 128"/>
                <a:gd name="T8" fmla="*/ 14 w 128"/>
                <a:gd name="T9" fmla="*/ 10 h 128"/>
                <a:gd name="T10" fmla="*/ 40 w 128"/>
                <a:gd name="T11" fmla="*/ 4 h 128"/>
                <a:gd name="T12" fmla="*/ 48 w 128"/>
                <a:gd name="T13" fmla="*/ 13 h 128"/>
                <a:gd name="T14" fmla="*/ 71 w 128"/>
                <a:gd name="T15" fmla="*/ 0 h 128"/>
                <a:gd name="T16" fmla="*/ 109 w 128"/>
                <a:gd name="T17" fmla="*/ 53 h 128"/>
                <a:gd name="T18" fmla="*/ 127 w 128"/>
                <a:gd name="T19" fmla="*/ 62 h 128"/>
                <a:gd name="T20" fmla="*/ 76 w 128"/>
                <a:gd name="T21" fmla="*/ 109 h 128"/>
                <a:gd name="T22" fmla="*/ 46 w 128"/>
                <a:gd name="T23" fmla="*/ 109 h 128"/>
                <a:gd name="T24" fmla="*/ 30 w 128"/>
                <a:gd name="T25" fmla="*/ 126 h 128"/>
                <a:gd name="T26" fmla="*/ 11 w 128"/>
                <a:gd name="T27" fmla="*/ 127 h 128"/>
                <a:gd name="T28" fmla="*/ 11 w 128"/>
                <a:gd name="T29" fmla="*/ 112 h 128"/>
                <a:gd name="T30" fmla="*/ 0 w 128"/>
                <a:gd name="T31" fmla="*/ 98 h 128"/>
                <a:gd name="T32" fmla="*/ 0 w 128"/>
                <a:gd name="T33" fmla="*/ 98 h 12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8"/>
                <a:gd name="T52" fmla="*/ 0 h 128"/>
                <a:gd name="T53" fmla="*/ 128 w 128"/>
                <a:gd name="T54" fmla="*/ 128 h 12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8" h="128">
                  <a:moveTo>
                    <a:pt x="0" y="98"/>
                  </a:moveTo>
                  <a:lnTo>
                    <a:pt x="0" y="98"/>
                  </a:lnTo>
                  <a:lnTo>
                    <a:pt x="0" y="59"/>
                  </a:lnTo>
                  <a:lnTo>
                    <a:pt x="14" y="59"/>
                  </a:lnTo>
                  <a:lnTo>
                    <a:pt x="14" y="10"/>
                  </a:lnTo>
                  <a:lnTo>
                    <a:pt x="40" y="4"/>
                  </a:lnTo>
                  <a:lnTo>
                    <a:pt x="48" y="13"/>
                  </a:lnTo>
                  <a:lnTo>
                    <a:pt x="71" y="0"/>
                  </a:lnTo>
                  <a:lnTo>
                    <a:pt x="109" y="53"/>
                  </a:lnTo>
                  <a:lnTo>
                    <a:pt x="127" y="62"/>
                  </a:lnTo>
                  <a:lnTo>
                    <a:pt x="76" y="109"/>
                  </a:lnTo>
                  <a:lnTo>
                    <a:pt x="46" y="109"/>
                  </a:lnTo>
                  <a:lnTo>
                    <a:pt x="30" y="126"/>
                  </a:lnTo>
                  <a:lnTo>
                    <a:pt x="11" y="127"/>
                  </a:lnTo>
                  <a:lnTo>
                    <a:pt x="11" y="112"/>
                  </a:lnTo>
                  <a:lnTo>
                    <a:pt x="0" y="98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91" name="Freeform 496"/>
            <p:cNvSpPr>
              <a:spLocks/>
            </p:cNvSpPr>
            <p:nvPr/>
          </p:nvSpPr>
          <p:spPr bwMode="auto">
            <a:xfrm>
              <a:off x="2122485" y="2832755"/>
              <a:ext cx="16945" cy="23554"/>
            </a:xfrm>
            <a:custGeom>
              <a:avLst/>
              <a:gdLst>
                <a:gd name="T0" fmla="*/ 0 w 25"/>
                <a:gd name="T1" fmla="*/ 4 h 28"/>
                <a:gd name="T2" fmla="*/ 0 w 25"/>
                <a:gd name="T3" fmla="*/ 4 h 28"/>
                <a:gd name="T4" fmla="*/ 3 w 25"/>
                <a:gd name="T5" fmla="*/ 14 h 28"/>
                <a:gd name="T6" fmla="*/ 9 w 25"/>
                <a:gd name="T7" fmla="*/ 27 h 28"/>
                <a:gd name="T8" fmla="*/ 24 w 25"/>
                <a:gd name="T9" fmla="*/ 11 h 28"/>
                <a:gd name="T10" fmla="*/ 23 w 25"/>
                <a:gd name="T11" fmla="*/ 0 h 28"/>
                <a:gd name="T12" fmla="*/ 0 w 25"/>
                <a:gd name="T13" fmla="*/ 4 h 28"/>
                <a:gd name="T14" fmla="*/ 0 w 25"/>
                <a:gd name="T15" fmla="*/ 4 h 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"/>
                <a:gd name="T25" fmla="*/ 0 h 28"/>
                <a:gd name="T26" fmla="*/ 25 w 25"/>
                <a:gd name="T27" fmla="*/ 28 h 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" h="28">
                  <a:moveTo>
                    <a:pt x="0" y="4"/>
                  </a:moveTo>
                  <a:lnTo>
                    <a:pt x="0" y="4"/>
                  </a:lnTo>
                  <a:lnTo>
                    <a:pt x="3" y="14"/>
                  </a:lnTo>
                  <a:lnTo>
                    <a:pt x="9" y="27"/>
                  </a:lnTo>
                  <a:lnTo>
                    <a:pt x="24" y="11"/>
                  </a:lnTo>
                  <a:lnTo>
                    <a:pt x="23" y="0"/>
                  </a:lnTo>
                  <a:lnTo>
                    <a:pt x="0" y="4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92" name="Freeform 497"/>
            <p:cNvSpPr>
              <a:spLocks/>
            </p:cNvSpPr>
            <p:nvPr/>
          </p:nvSpPr>
          <p:spPr bwMode="auto">
            <a:xfrm>
              <a:off x="1931340" y="2660310"/>
              <a:ext cx="71848" cy="128703"/>
            </a:xfrm>
            <a:custGeom>
              <a:avLst/>
              <a:gdLst>
                <a:gd name="T0" fmla="*/ 0 w 106"/>
                <a:gd name="T1" fmla="*/ 109 h 153"/>
                <a:gd name="T2" fmla="*/ 0 w 106"/>
                <a:gd name="T3" fmla="*/ 109 h 153"/>
                <a:gd name="T4" fmla="*/ 14 w 106"/>
                <a:gd name="T5" fmla="*/ 80 h 153"/>
                <a:gd name="T6" fmla="*/ 40 w 106"/>
                <a:gd name="T7" fmla="*/ 84 h 153"/>
                <a:gd name="T8" fmla="*/ 68 w 106"/>
                <a:gd name="T9" fmla="*/ 25 h 153"/>
                <a:gd name="T10" fmla="*/ 82 w 106"/>
                <a:gd name="T11" fmla="*/ 14 h 153"/>
                <a:gd name="T12" fmla="*/ 77 w 106"/>
                <a:gd name="T13" fmla="*/ 2 h 153"/>
                <a:gd name="T14" fmla="*/ 84 w 106"/>
                <a:gd name="T15" fmla="*/ 0 h 153"/>
                <a:gd name="T16" fmla="*/ 94 w 106"/>
                <a:gd name="T17" fmla="*/ 37 h 153"/>
                <a:gd name="T18" fmla="*/ 77 w 106"/>
                <a:gd name="T19" fmla="*/ 44 h 153"/>
                <a:gd name="T20" fmla="*/ 96 w 106"/>
                <a:gd name="T21" fmla="*/ 73 h 153"/>
                <a:gd name="T22" fmla="*/ 84 w 106"/>
                <a:gd name="T23" fmla="*/ 107 h 153"/>
                <a:gd name="T24" fmla="*/ 105 w 106"/>
                <a:gd name="T25" fmla="*/ 134 h 153"/>
                <a:gd name="T26" fmla="*/ 103 w 106"/>
                <a:gd name="T27" fmla="*/ 152 h 153"/>
                <a:gd name="T28" fmla="*/ 67 w 106"/>
                <a:gd name="T29" fmla="*/ 144 h 153"/>
                <a:gd name="T30" fmla="*/ 39 w 106"/>
                <a:gd name="T31" fmla="*/ 143 h 153"/>
                <a:gd name="T32" fmla="*/ 17 w 106"/>
                <a:gd name="T33" fmla="*/ 144 h 153"/>
                <a:gd name="T34" fmla="*/ 16 w 106"/>
                <a:gd name="T35" fmla="*/ 119 h 153"/>
                <a:gd name="T36" fmla="*/ 0 w 106"/>
                <a:gd name="T37" fmla="*/ 109 h 153"/>
                <a:gd name="T38" fmla="*/ 0 w 106"/>
                <a:gd name="T39" fmla="*/ 109 h 15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6"/>
                <a:gd name="T61" fmla="*/ 0 h 153"/>
                <a:gd name="T62" fmla="*/ 106 w 106"/>
                <a:gd name="T63" fmla="*/ 153 h 15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6" h="153">
                  <a:moveTo>
                    <a:pt x="0" y="109"/>
                  </a:moveTo>
                  <a:lnTo>
                    <a:pt x="0" y="109"/>
                  </a:lnTo>
                  <a:lnTo>
                    <a:pt x="14" y="80"/>
                  </a:lnTo>
                  <a:lnTo>
                    <a:pt x="40" y="84"/>
                  </a:lnTo>
                  <a:lnTo>
                    <a:pt x="68" y="25"/>
                  </a:lnTo>
                  <a:lnTo>
                    <a:pt x="82" y="14"/>
                  </a:lnTo>
                  <a:lnTo>
                    <a:pt x="77" y="2"/>
                  </a:lnTo>
                  <a:lnTo>
                    <a:pt x="84" y="0"/>
                  </a:lnTo>
                  <a:lnTo>
                    <a:pt x="94" y="37"/>
                  </a:lnTo>
                  <a:lnTo>
                    <a:pt x="77" y="44"/>
                  </a:lnTo>
                  <a:lnTo>
                    <a:pt x="96" y="73"/>
                  </a:lnTo>
                  <a:lnTo>
                    <a:pt x="84" y="107"/>
                  </a:lnTo>
                  <a:lnTo>
                    <a:pt x="105" y="134"/>
                  </a:lnTo>
                  <a:lnTo>
                    <a:pt x="103" y="152"/>
                  </a:lnTo>
                  <a:lnTo>
                    <a:pt x="67" y="144"/>
                  </a:lnTo>
                  <a:lnTo>
                    <a:pt x="39" y="143"/>
                  </a:lnTo>
                  <a:lnTo>
                    <a:pt x="17" y="144"/>
                  </a:lnTo>
                  <a:lnTo>
                    <a:pt x="16" y="119"/>
                  </a:lnTo>
                  <a:lnTo>
                    <a:pt x="0" y="109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93" name="Freeform 498"/>
            <p:cNvSpPr>
              <a:spLocks/>
            </p:cNvSpPr>
            <p:nvPr/>
          </p:nvSpPr>
          <p:spPr bwMode="auto">
            <a:xfrm>
              <a:off x="1988277" y="2680500"/>
              <a:ext cx="120651" cy="93373"/>
            </a:xfrm>
            <a:custGeom>
              <a:avLst/>
              <a:gdLst>
                <a:gd name="T0" fmla="*/ 0 w 178"/>
                <a:gd name="T1" fmla="*/ 83 h 111"/>
                <a:gd name="T2" fmla="*/ 0 w 178"/>
                <a:gd name="T3" fmla="*/ 83 h 111"/>
                <a:gd name="T4" fmla="*/ 12 w 178"/>
                <a:gd name="T5" fmla="*/ 49 h 111"/>
                <a:gd name="T6" fmla="*/ 56 w 178"/>
                <a:gd name="T7" fmla="*/ 40 h 111"/>
                <a:gd name="T8" fmla="*/ 61 w 178"/>
                <a:gd name="T9" fmla="*/ 29 h 111"/>
                <a:gd name="T10" fmla="*/ 81 w 178"/>
                <a:gd name="T11" fmla="*/ 25 h 111"/>
                <a:gd name="T12" fmla="*/ 111 w 178"/>
                <a:gd name="T13" fmla="*/ 0 h 111"/>
                <a:gd name="T14" fmla="*/ 121 w 178"/>
                <a:gd name="T15" fmla="*/ 29 h 111"/>
                <a:gd name="T16" fmla="*/ 144 w 178"/>
                <a:gd name="T17" fmla="*/ 40 h 111"/>
                <a:gd name="T18" fmla="*/ 177 w 178"/>
                <a:gd name="T19" fmla="*/ 80 h 111"/>
                <a:gd name="T20" fmla="*/ 95 w 178"/>
                <a:gd name="T21" fmla="*/ 91 h 111"/>
                <a:gd name="T22" fmla="*/ 68 w 178"/>
                <a:gd name="T23" fmla="*/ 80 h 111"/>
                <a:gd name="T24" fmla="*/ 56 w 178"/>
                <a:gd name="T25" fmla="*/ 99 h 111"/>
                <a:gd name="T26" fmla="*/ 33 w 178"/>
                <a:gd name="T27" fmla="*/ 99 h 111"/>
                <a:gd name="T28" fmla="*/ 21 w 178"/>
                <a:gd name="T29" fmla="*/ 110 h 111"/>
                <a:gd name="T30" fmla="*/ 0 w 178"/>
                <a:gd name="T31" fmla="*/ 83 h 111"/>
                <a:gd name="T32" fmla="*/ 0 w 178"/>
                <a:gd name="T33" fmla="*/ 83 h 11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8"/>
                <a:gd name="T52" fmla="*/ 0 h 111"/>
                <a:gd name="T53" fmla="*/ 178 w 178"/>
                <a:gd name="T54" fmla="*/ 111 h 11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8" h="111">
                  <a:moveTo>
                    <a:pt x="0" y="83"/>
                  </a:moveTo>
                  <a:lnTo>
                    <a:pt x="0" y="83"/>
                  </a:lnTo>
                  <a:lnTo>
                    <a:pt x="12" y="49"/>
                  </a:lnTo>
                  <a:lnTo>
                    <a:pt x="56" y="40"/>
                  </a:lnTo>
                  <a:lnTo>
                    <a:pt x="61" y="29"/>
                  </a:lnTo>
                  <a:lnTo>
                    <a:pt x="81" y="25"/>
                  </a:lnTo>
                  <a:lnTo>
                    <a:pt x="111" y="0"/>
                  </a:lnTo>
                  <a:lnTo>
                    <a:pt x="121" y="29"/>
                  </a:lnTo>
                  <a:lnTo>
                    <a:pt x="144" y="40"/>
                  </a:lnTo>
                  <a:lnTo>
                    <a:pt x="177" y="80"/>
                  </a:lnTo>
                  <a:lnTo>
                    <a:pt x="95" y="91"/>
                  </a:lnTo>
                  <a:lnTo>
                    <a:pt x="68" y="80"/>
                  </a:lnTo>
                  <a:lnTo>
                    <a:pt x="56" y="99"/>
                  </a:lnTo>
                  <a:lnTo>
                    <a:pt x="33" y="99"/>
                  </a:lnTo>
                  <a:lnTo>
                    <a:pt x="21" y="110"/>
                  </a:lnTo>
                  <a:lnTo>
                    <a:pt x="0" y="83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94" name="Freeform 499"/>
            <p:cNvSpPr>
              <a:spLocks/>
            </p:cNvSpPr>
            <p:nvPr/>
          </p:nvSpPr>
          <p:spPr bwMode="auto">
            <a:xfrm>
              <a:off x="1977432" y="2534130"/>
              <a:ext cx="99639" cy="188429"/>
            </a:xfrm>
            <a:custGeom>
              <a:avLst/>
              <a:gdLst>
                <a:gd name="T0" fmla="*/ 0 w 147"/>
                <a:gd name="T1" fmla="*/ 128 h 224"/>
                <a:gd name="T2" fmla="*/ 0 w 147"/>
                <a:gd name="T3" fmla="*/ 128 h 224"/>
                <a:gd name="T4" fmla="*/ 21 w 147"/>
                <a:gd name="T5" fmla="*/ 139 h 224"/>
                <a:gd name="T6" fmla="*/ 16 w 147"/>
                <a:gd name="T7" fmla="*/ 150 h 224"/>
                <a:gd name="T8" fmla="*/ 26 w 147"/>
                <a:gd name="T9" fmla="*/ 187 h 224"/>
                <a:gd name="T10" fmla="*/ 9 w 147"/>
                <a:gd name="T11" fmla="*/ 194 h 224"/>
                <a:gd name="T12" fmla="*/ 28 w 147"/>
                <a:gd name="T13" fmla="*/ 223 h 224"/>
                <a:gd name="T14" fmla="*/ 72 w 147"/>
                <a:gd name="T15" fmla="*/ 214 h 224"/>
                <a:gd name="T16" fmla="*/ 77 w 147"/>
                <a:gd name="T17" fmla="*/ 203 h 224"/>
                <a:gd name="T18" fmla="*/ 97 w 147"/>
                <a:gd name="T19" fmla="*/ 199 h 224"/>
                <a:gd name="T20" fmla="*/ 127 w 147"/>
                <a:gd name="T21" fmla="*/ 174 h 224"/>
                <a:gd name="T22" fmla="*/ 117 w 147"/>
                <a:gd name="T23" fmla="*/ 147 h 224"/>
                <a:gd name="T24" fmla="*/ 131 w 147"/>
                <a:gd name="T25" fmla="*/ 111 h 224"/>
                <a:gd name="T26" fmla="*/ 145 w 147"/>
                <a:gd name="T27" fmla="*/ 108 h 224"/>
                <a:gd name="T28" fmla="*/ 146 w 147"/>
                <a:gd name="T29" fmla="*/ 56 h 224"/>
                <a:gd name="T30" fmla="*/ 36 w 147"/>
                <a:gd name="T31" fmla="*/ 0 h 224"/>
                <a:gd name="T32" fmla="*/ 22 w 147"/>
                <a:gd name="T33" fmla="*/ 5 h 224"/>
                <a:gd name="T34" fmla="*/ 22 w 147"/>
                <a:gd name="T35" fmla="*/ 27 h 224"/>
                <a:gd name="T36" fmla="*/ 36 w 147"/>
                <a:gd name="T37" fmla="*/ 43 h 224"/>
                <a:gd name="T38" fmla="*/ 28 w 147"/>
                <a:gd name="T39" fmla="*/ 92 h 224"/>
                <a:gd name="T40" fmla="*/ 0 w 147"/>
                <a:gd name="T41" fmla="*/ 128 h 224"/>
                <a:gd name="T42" fmla="*/ 0 w 147"/>
                <a:gd name="T43" fmla="*/ 128 h 22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47"/>
                <a:gd name="T67" fmla="*/ 0 h 224"/>
                <a:gd name="T68" fmla="*/ 147 w 147"/>
                <a:gd name="T69" fmla="*/ 224 h 22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47" h="224">
                  <a:moveTo>
                    <a:pt x="0" y="128"/>
                  </a:moveTo>
                  <a:lnTo>
                    <a:pt x="0" y="128"/>
                  </a:lnTo>
                  <a:lnTo>
                    <a:pt x="21" y="139"/>
                  </a:lnTo>
                  <a:lnTo>
                    <a:pt x="16" y="150"/>
                  </a:lnTo>
                  <a:lnTo>
                    <a:pt x="26" y="187"/>
                  </a:lnTo>
                  <a:lnTo>
                    <a:pt x="9" y="194"/>
                  </a:lnTo>
                  <a:lnTo>
                    <a:pt x="28" y="223"/>
                  </a:lnTo>
                  <a:lnTo>
                    <a:pt x="72" y="214"/>
                  </a:lnTo>
                  <a:lnTo>
                    <a:pt x="77" y="203"/>
                  </a:lnTo>
                  <a:lnTo>
                    <a:pt x="97" y="199"/>
                  </a:lnTo>
                  <a:lnTo>
                    <a:pt x="127" y="174"/>
                  </a:lnTo>
                  <a:lnTo>
                    <a:pt x="117" y="147"/>
                  </a:lnTo>
                  <a:lnTo>
                    <a:pt x="131" y="111"/>
                  </a:lnTo>
                  <a:lnTo>
                    <a:pt x="145" y="108"/>
                  </a:lnTo>
                  <a:lnTo>
                    <a:pt x="146" y="56"/>
                  </a:lnTo>
                  <a:lnTo>
                    <a:pt x="36" y="0"/>
                  </a:lnTo>
                  <a:lnTo>
                    <a:pt x="22" y="5"/>
                  </a:lnTo>
                  <a:lnTo>
                    <a:pt x="22" y="27"/>
                  </a:lnTo>
                  <a:lnTo>
                    <a:pt x="36" y="43"/>
                  </a:lnTo>
                  <a:lnTo>
                    <a:pt x="28" y="92"/>
                  </a:lnTo>
                  <a:lnTo>
                    <a:pt x="0" y="128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95" name="Freeform 500"/>
            <p:cNvSpPr>
              <a:spLocks/>
            </p:cNvSpPr>
            <p:nvPr/>
          </p:nvSpPr>
          <p:spPr bwMode="auto">
            <a:xfrm>
              <a:off x="1956420" y="2763778"/>
              <a:ext cx="70493" cy="100103"/>
            </a:xfrm>
            <a:custGeom>
              <a:avLst/>
              <a:gdLst>
                <a:gd name="T0" fmla="*/ 0 w 104"/>
                <a:gd name="T1" fmla="*/ 104 h 119"/>
                <a:gd name="T2" fmla="*/ 0 w 104"/>
                <a:gd name="T3" fmla="*/ 104 h 119"/>
                <a:gd name="T4" fmla="*/ 11 w 104"/>
                <a:gd name="T5" fmla="*/ 118 h 119"/>
                <a:gd name="T6" fmla="*/ 25 w 104"/>
                <a:gd name="T7" fmla="*/ 114 h 119"/>
                <a:gd name="T8" fmla="*/ 46 w 104"/>
                <a:gd name="T9" fmla="*/ 115 h 119"/>
                <a:gd name="T10" fmla="*/ 65 w 104"/>
                <a:gd name="T11" fmla="*/ 103 h 119"/>
                <a:gd name="T12" fmla="*/ 70 w 104"/>
                <a:gd name="T13" fmla="*/ 79 h 119"/>
                <a:gd name="T14" fmla="*/ 90 w 104"/>
                <a:gd name="T15" fmla="*/ 59 h 119"/>
                <a:gd name="T16" fmla="*/ 103 w 104"/>
                <a:gd name="T17" fmla="*/ 0 h 119"/>
                <a:gd name="T18" fmla="*/ 80 w 104"/>
                <a:gd name="T19" fmla="*/ 0 h 119"/>
                <a:gd name="T20" fmla="*/ 68 w 104"/>
                <a:gd name="T21" fmla="*/ 11 h 119"/>
                <a:gd name="T22" fmla="*/ 66 w 104"/>
                <a:gd name="T23" fmla="*/ 29 h 119"/>
                <a:gd name="T24" fmla="*/ 30 w 104"/>
                <a:gd name="T25" fmla="*/ 21 h 119"/>
                <a:gd name="T26" fmla="*/ 29 w 104"/>
                <a:gd name="T27" fmla="*/ 33 h 119"/>
                <a:gd name="T28" fmla="*/ 43 w 104"/>
                <a:gd name="T29" fmla="*/ 35 h 119"/>
                <a:gd name="T30" fmla="*/ 39 w 104"/>
                <a:gd name="T31" fmla="*/ 81 h 119"/>
                <a:gd name="T32" fmla="*/ 21 w 104"/>
                <a:gd name="T33" fmla="*/ 76 h 119"/>
                <a:gd name="T34" fmla="*/ 0 w 104"/>
                <a:gd name="T35" fmla="*/ 104 h 119"/>
                <a:gd name="T36" fmla="*/ 0 w 104"/>
                <a:gd name="T37" fmla="*/ 104 h 11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119"/>
                <a:gd name="T59" fmla="*/ 104 w 104"/>
                <a:gd name="T60" fmla="*/ 119 h 11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119">
                  <a:moveTo>
                    <a:pt x="0" y="104"/>
                  </a:moveTo>
                  <a:lnTo>
                    <a:pt x="0" y="104"/>
                  </a:lnTo>
                  <a:lnTo>
                    <a:pt x="11" y="118"/>
                  </a:lnTo>
                  <a:lnTo>
                    <a:pt x="25" y="114"/>
                  </a:lnTo>
                  <a:lnTo>
                    <a:pt x="46" y="115"/>
                  </a:lnTo>
                  <a:lnTo>
                    <a:pt x="65" y="103"/>
                  </a:lnTo>
                  <a:lnTo>
                    <a:pt x="70" y="79"/>
                  </a:lnTo>
                  <a:lnTo>
                    <a:pt x="90" y="59"/>
                  </a:lnTo>
                  <a:lnTo>
                    <a:pt x="103" y="0"/>
                  </a:lnTo>
                  <a:lnTo>
                    <a:pt x="80" y="0"/>
                  </a:lnTo>
                  <a:lnTo>
                    <a:pt x="68" y="11"/>
                  </a:lnTo>
                  <a:lnTo>
                    <a:pt x="66" y="29"/>
                  </a:lnTo>
                  <a:lnTo>
                    <a:pt x="30" y="21"/>
                  </a:lnTo>
                  <a:lnTo>
                    <a:pt x="29" y="33"/>
                  </a:lnTo>
                  <a:lnTo>
                    <a:pt x="43" y="35"/>
                  </a:lnTo>
                  <a:lnTo>
                    <a:pt x="39" y="81"/>
                  </a:lnTo>
                  <a:lnTo>
                    <a:pt x="21" y="76"/>
                  </a:lnTo>
                  <a:lnTo>
                    <a:pt x="0" y="104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96" name="Freeform 501"/>
            <p:cNvSpPr>
              <a:spLocks/>
            </p:cNvSpPr>
            <p:nvPr/>
          </p:nvSpPr>
          <p:spPr bwMode="auto">
            <a:xfrm>
              <a:off x="1967265" y="2747795"/>
              <a:ext cx="176232" cy="210300"/>
            </a:xfrm>
            <a:custGeom>
              <a:avLst/>
              <a:gdLst>
                <a:gd name="T0" fmla="*/ 0 w 260"/>
                <a:gd name="T1" fmla="*/ 147 h 250"/>
                <a:gd name="T2" fmla="*/ 0 w 260"/>
                <a:gd name="T3" fmla="*/ 147 h 250"/>
                <a:gd name="T4" fmla="*/ 1 w 260"/>
                <a:gd name="T5" fmla="*/ 154 h 250"/>
                <a:gd name="T6" fmla="*/ 53 w 260"/>
                <a:gd name="T7" fmla="*/ 147 h 250"/>
                <a:gd name="T8" fmla="*/ 76 w 260"/>
                <a:gd name="T9" fmla="*/ 179 h 250"/>
                <a:gd name="T10" fmla="*/ 95 w 260"/>
                <a:gd name="T11" fmla="*/ 177 h 250"/>
                <a:gd name="T12" fmla="*/ 99 w 260"/>
                <a:gd name="T13" fmla="*/ 163 h 250"/>
                <a:gd name="T14" fmla="*/ 117 w 260"/>
                <a:gd name="T15" fmla="*/ 162 h 250"/>
                <a:gd name="T16" fmla="*/ 129 w 260"/>
                <a:gd name="T17" fmla="*/ 171 h 250"/>
                <a:gd name="T18" fmla="*/ 132 w 260"/>
                <a:gd name="T19" fmla="*/ 220 h 250"/>
                <a:gd name="T20" fmla="*/ 160 w 260"/>
                <a:gd name="T21" fmla="*/ 217 h 250"/>
                <a:gd name="T22" fmla="*/ 238 w 260"/>
                <a:gd name="T23" fmla="*/ 249 h 250"/>
                <a:gd name="T24" fmla="*/ 238 w 260"/>
                <a:gd name="T25" fmla="*/ 235 h 250"/>
                <a:gd name="T26" fmla="*/ 222 w 260"/>
                <a:gd name="T27" fmla="*/ 228 h 250"/>
                <a:gd name="T28" fmla="*/ 225 w 260"/>
                <a:gd name="T29" fmla="*/ 192 h 250"/>
                <a:gd name="T30" fmla="*/ 250 w 260"/>
                <a:gd name="T31" fmla="*/ 180 h 250"/>
                <a:gd name="T32" fmla="*/ 234 w 260"/>
                <a:gd name="T33" fmla="*/ 156 h 250"/>
                <a:gd name="T34" fmla="*/ 232 w 260"/>
                <a:gd name="T35" fmla="*/ 115 h 250"/>
                <a:gd name="T36" fmla="*/ 229 w 260"/>
                <a:gd name="T37" fmla="*/ 105 h 250"/>
                <a:gd name="T38" fmla="*/ 238 w 260"/>
                <a:gd name="T39" fmla="*/ 87 h 250"/>
                <a:gd name="T40" fmla="*/ 250 w 260"/>
                <a:gd name="T41" fmla="*/ 52 h 250"/>
                <a:gd name="T42" fmla="*/ 259 w 260"/>
                <a:gd name="T43" fmla="*/ 39 h 250"/>
                <a:gd name="T44" fmla="*/ 254 w 260"/>
                <a:gd name="T45" fmla="*/ 20 h 250"/>
                <a:gd name="T46" fmla="*/ 208 w 260"/>
                <a:gd name="T47" fmla="*/ 0 h 250"/>
                <a:gd name="T48" fmla="*/ 126 w 260"/>
                <a:gd name="T49" fmla="*/ 11 h 250"/>
                <a:gd name="T50" fmla="*/ 99 w 260"/>
                <a:gd name="T51" fmla="*/ 0 h 250"/>
                <a:gd name="T52" fmla="*/ 87 w 260"/>
                <a:gd name="T53" fmla="*/ 19 h 250"/>
                <a:gd name="T54" fmla="*/ 74 w 260"/>
                <a:gd name="T55" fmla="*/ 78 h 250"/>
                <a:gd name="T56" fmla="*/ 54 w 260"/>
                <a:gd name="T57" fmla="*/ 98 h 250"/>
                <a:gd name="T58" fmla="*/ 49 w 260"/>
                <a:gd name="T59" fmla="*/ 122 h 250"/>
                <a:gd name="T60" fmla="*/ 30 w 260"/>
                <a:gd name="T61" fmla="*/ 134 h 250"/>
                <a:gd name="T62" fmla="*/ 9 w 260"/>
                <a:gd name="T63" fmla="*/ 133 h 250"/>
                <a:gd name="T64" fmla="*/ 0 w 260"/>
                <a:gd name="T65" fmla="*/ 147 h 250"/>
                <a:gd name="T66" fmla="*/ 0 w 260"/>
                <a:gd name="T67" fmla="*/ 147 h 25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60"/>
                <a:gd name="T103" fmla="*/ 0 h 250"/>
                <a:gd name="T104" fmla="*/ 260 w 260"/>
                <a:gd name="T105" fmla="*/ 250 h 25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60" h="250">
                  <a:moveTo>
                    <a:pt x="0" y="147"/>
                  </a:moveTo>
                  <a:lnTo>
                    <a:pt x="0" y="147"/>
                  </a:lnTo>
                  <a:lnTo>
                    <a:pt x="1" y="154"/>
                  </a:lnTo>
                  <a:lnTo>
                    <a:pt x="53" y="147"/>
                  </a:lnTo>
                  <a:lnTo>
                    <a:pt x="76" y="179"/>
                  </a:lnTo>
                  <a:lnTo>
                    <a:pt x="95" y="177"/>
                  </a:lnTo>
                  <a:lnTo>
                    <a:pt x="99" y="163"/>
                  </a:lnTo>
                  <a:lnTo>
                    <a:pt x="117" y="162"/>
                  </a:lnTo>
                  <a:lnTo>
                    <a:pt x="129" y="171"/>
                  </a:lnTo>
                  <a:lnTo>
                    <a:pt x="132" y="220"/>
                  </a:lnTo>
                  <a:lnTo>
                    <a:pt x="160" y="217"/>
                  </a:lnTo>
                  <a:lnTo>
                    <a:pt x="238" y="249"/>
                  </a:lnTo>
                  <a:lnTo>
                    <a:pt x="238" y="235"/>
                  </a:lnTo>
                  <a:lnTo>
                    <a:pt x="222" y="228"/>
                  </a:lnTo>
                  <a:lnTo>
                    <a:pt x="225" y="192"/>
                  </a:lnTo>
                  <a:lnTo>
                    <a:pt x="250" y="180"/>
                  </a:lnTo>
                  <a:lnTo>
                    <a:pt x="234" y="156"/>
                  </a:lnTo>
                  <a:lnTo>
                    <a:pt x="232" y="115"/>
                  </a:lnTo>
                  <a:lnTo>
                    <a:pt x="229" y="105"/>
                  </a:lnTo>
                  <a:lnTo>
                    <a:pt x="238" y="87"/>
                  </a:lnTo>
                  <a:lnTo>
                    <a:pt x="250" y="52"/>
                  </a:lnTo>
                  <a:lnTo>
                    <a:pt x="259" y="39"/>
                  </a:lnTo>
                  <a:lnTo>
                    <a:pt x="254" y="20"/>
                  </a:lnTo>
                  <a:lnTo>
                    <a:pt x="208" y="0"/>
                  </a:lnTo>
                  <a:lnTo>
                    <a:pt x="126" y="11"/>
                  </a:lnTo>
                  <a:lnTo>
                    <a:pt x="99" y="0"/>
                  </a:lnTo>
                  <a:lnTo>
                    <a:pt x="87" y="19"/>
                  </a:lnTo>
                  <a:lnTo>
                    <a:pt x="74" y="78"/>
                  </a:lnTo>
                  <a:lnTo>
                    <a:pt x="54" y="98"/>
                  </a:lnTo>
                  <a:lnTo>
                    <a:pt x="49" y="122"/>
                  </a:lnTo>
                  <a:lnTo>
                    <a:pt x="30" y="134"/>
                  </a:lnTo>
                  <a:lnTo>
                    <a:pt x="9" y="133"/>
                  </a:lnTo>
                  <a:lnTo>
                    <a:pt x="0" y="147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97" name="Freeform 502"/>
            <p:cNvSpPr>
              <a:spLocks/>
            </p:cNvSpPr>
            <p:nvPr/>
          </p:nvSpPr>
          <p:spPr bwMode="auto">
            <a:xfrm>
              <a:off x="2152986" y="2381873"/>
              <a:ext cx="22368" cy="15142"/>
            </a:xfrm>
            <a:custGeom>
              <a:avLst/>
              <a:gdLst>
                <a:gd name="T0" fmla="*/ 0 w 33"/>
                <a:gd name="T1" fmla="*/ 9 h 18"/>
                <a:gd name="T2" fmla="*/ 0 w 33"/>
                <a:gd name="T3" fmla="*/ 9 h 18"/>
                <a:gd name="T4" fmla="*/ 11 w 33"/>
                <a:gd name="T5" fmla="*/ 17 h 18"/>
                <a:gd name="T6" fmla="*/ 32 w 33"/>
                <a:gd name="T7" fmla="*/ 0 h 18"/>
                <a:gd name="T8" fmla="*/ 0 w 33"/>
                <a:gd name="T9" fmla="*/ 9 h 18"/>
                <a:gd name="T10" fmla="*/ 0 w 33"/>
                <a:gd name="T11" fmla="*/ 9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18"/>
                <a:gd name="T20" fmla="*/ 33 w 33"/>
                <a:gd name="T21" fmla="*/ 18 h 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18">
                  <a:moveTo>
                    <a:pt x="0" y="9"/>
                  </a:moveTo>
                  <a:lnTo>
                    <a:pt x="0" y="9"/>
                  </a:lnTo>
                  <a:lnTo>
                    <a:pt x="11" y="17"/>
                  </a:lnTo>
                  <a:lnTo>
                    <a:pt x="32" y="0"/>
                  </a:lnTo>
                  <a:lnTo>
                    <a:pt x="0" y="9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98" name="Freeform 503"/>
            <p:cNvSpPr>
              <a:spLocks/>
            </p:cNvSpPr>
            <p:nvPr/>
          </p:nvSpPr>
          <p:spPr bwMode="auto">
            <a:xfrm>
              <a:off x="1862203" y="2663674"/>
              <a:ext cx="25757" cy="71502"/>
            </a:xfrm>
            <a:custGeom>
              <a:avLst/>
              <a:gdLst>
                <a:gd name="T0" fmla="*/ 0 w 38"/>
                <a:gd name="T1" fmla="*/ 21 h 85"/>
                <a:gd name="T2" fmla="*/ 0 w 38"/>
                <a:gd name="T3" fmla="*/ 21 h 85"/>
                <a:gd name="T4" fmla="*/ 14 w 38"/>
                <a:gd name="T5" fmla="*/ 84 h 85"/>
                <a:gd name="T6" fmla="*/ 26 w 38"/>
                <a:gd name="T7" fmla="*/ 83 h 85"/>
                <a:gd name="T8" fmla="*/ 37 w 38"/>
                <a:gd name="T9" fmla="*/ 10 h 85"/>
                <a:gd name="T10" fmla="*/ 26 w 38"/>
                <a:gd name="T11" fmla="*/ 0 h 85"/>
                <a:gd name="T12" fmla="*/ 19 w 38"/>
                <a:gd name="T13" fmla="*/ 7 h 85"/>
                <a:gd name="T14" fmla="*/ 0 w 38"/>
                <a:gd name="T15" fmla="*/ 21 h 85"/>
                <a:gd name="T16" fmla="*/ 0 w 38"/>
                <a:gd name="T17" fmla="*/ 21 h 8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8"/>
                <a:gd name="T28" fmla="*/ 0 h 85"/>
                <a:gd name="T29" fmla="*/ 38 w 38"/>
                <a:gd name="T30" fmla="*/ 85 h 8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8" h="85">
                  <a:moveTo>
                    <a:pt x="0" y="21"/>
                  </a:moveTo>
                  <a:lnTo>
                    <a:pt x="0" y="21"/>
                  </a:lnTo>
                  <a:lnTo>
                    <a:pt x="14" y="84"/>
                  </a:lnTo>
                  <a:lnTo>
                    <a:pt x="26" y="83"/>
                  </a:lnTo>
                  <a:lnTo>
                    <a:pt x="37" y="10"/>
                  </a:lnTo>
                  <a:lnTo>
                    <a:pt x="26" y="0"/>
                  </a:lnTo>
                  <a:lnTo>
                    <a:pt x="19" y="7"/>
                  </a:lnTo>
                  <a:lnTo>
                    <a:pt x="0" y="21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199" name="Freeform 504"/>
            <p:cNvSpPr>
              <a:spLocks/>
            </p:cNvSpPr>
            <p:nvPr/>
          </p:nvSpPr>
          <p:spPr bwMode="auto">
            <a:xfrm>
              <a:off x="1940830" y="2780602"/>
              <a:ext cx="17623" cy="15142"/>
            </a:xfrm>
            <a:custGeom>
              <a:avLst/>
              <a:gdLst>
                <a:gd name="T0" fmla="*/ 0 w 26"/>
                <a:gd name="T1" fmla="*/ 17 h 18"/>
                <a:gd name="T2" fmla="*/ 0 w 26"/>
                <a:gd name="T3" fmla="*/ 17 h 18"/>
                <a:gd name="T4" fmla="*/ 3 w 26"/>
                <a:gd name="T5" fmla="*/ 1 h 18"/>
                <a:gd name="T6" fmla="*/ 25 w 26"/>
                <a:gd name="T7" fmla="*/ 0 h 18"/>
                <a:gd name="T8" fmla="*/ 25 w 26"/>
                <a:gd name="T9" fmla="*/ 15 h 18"/>
                <a:gd name="T10" fmla="*/ 0 w 26"/>
                <a:gd name="T11" fmla="*/ 17 h 18"/>
                <a:gd name="T12" fmla="*/ 0 w 26"/>
                <a:gd name="T13" fmla="*/ 17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"/>
                <a:gd name="T22" fmla="*/ 0 h 18"/>
                <a:gd name="T23" fmla="*/ 26 w 26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" h="18">
                  <a:moveTo>
                    <a:pt x="0" y="17"/>
                  </a:moveTo>
                  <a:lnTo>
                    <a:pt x="0" y="17"/>
                  </a:lnTo>
                  <a:lnTo>
                    <a:pt x="3" y="1"/>
                  </a:lnTo>
                  <a:lnTo>
                    <a:pt x="25" y="0"/>
                  </a:lnTo>
                  <a:lnTo>
                    <a:pt x="25" y="15"/>
                  </a:lnTo>
                  <a:lnTo>
                    <a:pt x="0" y="17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00" name="Freeform 505"/>
            <p:cNvSpPr>
              <a:spLocks/>
            </p:cNvSpPr>
            <p:nvPr/>
          </p:nvSpPr>
          <p:spPr bwMode="auto">
            <a:xfrm>
              <a:off x="2158408" y="2598062"/>
              <a:ext cx="140308" cy="169081"/>
            </a:xfrm>
            <a:custGeom>
              <a:avLst/>
              <a:gdLst>
                <a:gd name="T0" fmla="*/ 0 w 207"/>
                <a:gd name="T1" fmla="*/ 140 h 201"/>
                <a:gd name="T2" fmla="*/ 0 w 207"/>
                <a:gd name="T3" fmla="*/ 140 h 201"/>
                <a:gd name="T4" fmla="*/ 16 w 207"/>
                <a:gd name="T5" fmla="*/ 129 h 201"/>
                <a:gd name="T6" fmla="*/ 17 w 207"/>
                <a:gd name="T7" fmla="*/ 105 h 201"/>
                <a:gd name="T8" fmla="*/ 44 w 207"/>
                <a:gd name="T9" fmla="*/ 72 h 201"/>
                <a:gd name="T10" fmla="*/ 55 w 207"/>
                <a:gd name="T11" fmla="*/ 13 h 201"/>
                <a:gd name="T12" fmla="*/ 76 w 207"/>
                <a:gd name="T13" fmla="*/ 0 h 201"/>
                <a:gd name="T14" fmla="*/ 92 w 207"/>
                <a:gd name="T15" fmla="*/ 40 h 201"/>
                <a:gd name="T16" fmla="*/ 137 w 207"/>
                <a:gd name="T17" fmla="*/ 74 h 201"/>
                <a:gd name="T18" fmla="*/ 121 w 207"/>
                <a:gd name="T19" fmla="*/ 95 h 201"/>
                <a:gd name="T20" fmla="*/ 136 w 207"/>
                <a:gd name="T21" fmla="*/ 100 h 201"/>
                <a:gd name="T22" fmla="*/ 152 w 207"/>
                <a:gd name="T23" fmla="*/ 124 h 201"/>
                <a:gd name="T24" fmla="*/ 206 w 207"/>
                <a:gd name="T25" fmla="*/ 138 h 201"/>
                <a:gd name="T26" fmla="*/ 165 w 207"/>
                <a:gd name="T27" fmla="*/ 179 h 201"/>
                <a:gd name="T28" fmla="*/ 122 w 207"/>
                <a:gd name="T29" fmla="*/ 194 h 201"/>
                <a:gd name="T30" fmla="*/ 83 w 207"/>
                <a:gd name="T31" fmla="*/ 200 h 201"/>
                <a:gd name="T32" fmla="*/ 39 w 207"/>
                <a:gd name="T33" fmla="*/ 185 h 201"/>
                <a:gd name="T34" fmla="*/ 24 w 207"/>
                <a:gd name="T35" fmla="*/ 156 h 201"/>
                <a:gd name="T36" fmla="*/ 0 w 207"/>
                <a:gd name="T37" fmla="*/ 140 h 201"/>
                <a:gd name="T38" fmla="*/ 0 w 207"/>
                <a:gd name="T39" fmla="*/ 140 h 20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07"/>
                <a:gd name="T61" fmla="*/ 0 h 201"/>
                <a:gd name="T62" fmla="*/ 207 w 207"/>
                <a:gd name="T63" fmla="*/ 201 h 20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07" h="201">
                  <a:moveTo>
                    <a:pt x="0" y="140"/>
                  </a:moveTo>
                  <a:lnTo>
                    <a:pt x="0" y="140"/>
                  </a:lnTo>
                  <a:lnTo>
                    <a:pt x="16" y="129"/>
                  </a:lnTo>
                  <a:lnTo>
                    <a:pt x="17" y="105"/>
                  </a:lnTo>
                  <a:lnTo>
                    <a:pt x="44" y="72"/>
                  </a:lnTo>
                  <a:lnTo>
                    <a:pt x="55" y="13"/>
                  </a:lnTo>
                  <a:lnTo>
                    <a:pt x="76" y="0"/>
                  </a:lnTo>
                  <a:lnTo>
                    <a:pt x="92" y="40"/>
                  </a:lnTo>
                  <a:lnTo>
                    <a:pt x="137" y="74"/>
                  </a:lnTo>
                  <a:lnTo>
                    <a:pt x="121" y="95"/>
                  </a:lnTo>
                  <a:lnTo>
                    <a:pt x="136" y="100"/>
                  </a:lnTo>
                  <a:lnTo>
                    <a:pt x="152" y="124"/>
                  </a:lnTo>
                  <a:lnTo>
                    <a:pt x="206" y="138"/>
                  </a:lnTo>
                  <a:lnTo>
                    <a:pt x="165" y="179"/>
                  </a:lnTo>
                  <a:lnTo>
                    <a:pt x="122" y="194"/>
                  </a:lnTo>
                  <a:lnTo>
                    <a:pt x="83" y="200"/>
                  </a:lnTo>
                  <a:lnTo>
                    <a:pt x="39" y="185"/>
                  </a:lnTo>
                  <a:lnTo>
                    <a:pt x="24" y="156"/>
                  </a:lnTo>
                  <a:lnTo>
                    <a:pt x="0" y="14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01" name="Freeform 506"/>
            <p:cNvSpPr>
              <a:spLocks/>
            </p:cNvSpPr>
            <p:nvPr/>
          </p:nvSpPr>
          <p:spPr bwMode="auto">
            <a:xfrm>
              <a:off x="2240425" y="2660310"/>
              <a:ext cx="14912" cy="22712"/>
            </a:xfrm>
            <a:custGeom>
              <a:avLst/>
              <a:gdLst>
                <a:gd name="T0" fmla="*/ 0 w 22"/>
                <a:gd name="T1" fmla="*/ 21 h 27"/>
                <a:gd name="T2" fmla="*/ 0 w 22"/>
                <a:gd name="T3" fmla="*/ 21 h 27"/>
                <a:gd name="T4" fmla="*/ 15 w 22"/>
                <a:gd name="T5" fmla="*/ 26 h 27"/>
                <a:gd name="T6" fmla="*/ 21 w 22"/>
                <a:gd name="T7" fmla="*/ 18 h 27"/>
                <a:gd name="T8" fmla="*/ 10 w 22"/>
                <a:gd name="T9" fmla="*/ 16 h 27"/>
                <a:gd name="T10" fmla="*/ 21 w 22"/>
                <a:gd name="T11" fmla="*/ 10 h 27"/>
                <a:gd name="T12" fmla="*/ 16 w 22"/>
                <a:gd name="T13" fmla="*/ 0 h 27"/>
                <a:gd name="T14" fmla="*/ 0 w 22"/>
                <a:gd name="T15" fmla="*/ 21 h 27"/>
                <a:gd name="T16" fmla="*/ 0 w 22"/>
                <a:gd name="T17" fmla="*/ 2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2"/>
                <a:gd name="T28" fmla="*/ 0 h 27"/>
                <a:gd name="T29" fmla="*/ 22 w 22"/>
                <a:gd name="T30" fmla="*/ 27 h 2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2" h="27">
                  <a:moveTo>
                    <a:pt x="0" y="21"/>
                  </a:moveTo>
                  <a:lnTo>
                    <a:pt x="0" y="21"/>
                  </a:lnTo>
                  <a:lnTo>
                    <a:pt x="15" y="26"/>
                  </a:lnTo>
                  <a:lnTo>
                    <a:pt x="21" y="18"/>
                  </a:lnTo>
                  <a:lnTo>
                    <a:pt x="10" y="16"/>
                  </a:lnTo>
                  <a:lnTo>
                    <a:pt x="21" y="10"/>
                  </a:lnTo>
                  <a:lnTo>
                    <a:pt x="16" y="0"/>
                  </a:lnTo>
                  <a:lnTo>
                    <a:pt x="0" y="21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02" name="Freeform 507"/>
            <p:cNvSpPr>
              <a:spLocks/>
            </p:cNvSpPr>
            <p:nvPr/>
          </p:nvSpPr>
          <p:spPr bwMode="auto">
            <a:xfrm>
              <a:off x="1934052" y="2780602"/>
              <a:ext cx="52192" cy="71502"/>
            </a:xfrm>
            <a:custGeom>
              <a:avLst/>
              <a:gdLst>
                <a:gd name="T0" fmla="*/ 0 w 77"/>
                <a:gd name="T1" fmla="*/ 40 h 85"/>
                <a:gd name="T2" fmla="*/ 0 w 77"/>
                <a:gd name="T3" fmla="*/ 40 h 85"/>
                <a:gd name="T4" fmla="*/ 9 w 77"/>
                <a:gd name="T5" fmla="*/ 27 h 85"/>
                <a:gd name="T6" fmla="*/ 14 w 77"/>
                <a:gd name="T7" fmla="*/ 28 h 85"/>
                <a:gd name="T8" fmla="*/ 10 w 77"/>
                <a:gd name="T9" fmla="*/ 17 h 85"/>
                <a:gd name="T10" fmla="*/ 35 w 77"/>
                <a:gd name="T11" fmla="*/ 15 h 85"/>
                <a:gd name="T12" fmla="*/ 35 w 77"/>
                <a:gd name="T13" fmla="*/ 0 h 85"/>
                <a:gd name="T14" fmla="*/ 63 w 77"/>
                <a:gd name="T15" fmla="*/ 1 h 85"/>
                <a:gd name="T16" fmla="*/ 62 w 77"/>
                <a:gd name="T17" fmla="*/ 13 h 85"/>
                <a:gd name="T18" fmla="*/ 76 w 77"/>
                <a:gd name="T19" fmla="*/ 15 h 85"/>
                <a:gd name="T20" fmla="*/ 72 w 77"/>
                <a:gd name="T21" fmla="*/ 61 h 85"/>
                <a:gd name="T22" fmla="*/ 54 w 77"/>
                <a:gd name="T23" fmla="*/ 56 h 85"/>
                <a:gd name="T24" fmla="*/ 33 w 77"/>
                <a:gd name="T25" fmla="*/ 84 h 85"/>
                <a:gd name="T26" fmla="*/ 0 w 77"/>
                <a:gd name="T27" fmla="*/ 40 h 85"/>
                <a:gd name="T28" fmla="*/ 0 w 77"/>
                <a:gd name="T29" fmla="*/ 40 h 8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7"/>
                <a:gd name="T46" fmla="*/ 0 h 85"/>
                <a:gd name="T47" fmla="*/ 77 w 77"/>
                <a:gd name="T48" fmla="*/ 85 h 8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7" h="85">
                  <a:moveTo>
                    <a:pt x="0" y="40"/>
                  </a:moveTo>
                  <a:lnTo>
                    <a:pt x="0" y="40"/>
                  </a:lnTo>
                  <a:lnTo>
                    <a:pt x="9" y="27"/>
                  </a:lnTo>
                  <a:lnTo>
                    <a:pt x="14" y="28"/>
                  </a:lnTo>
                  <a:lnTo>
                    <a:pt x="10" y="17"/>
                  </a:lnTo>
                  <a:lnTo>
                    <a:pt x="35" y="15"/>
                  </a:lnTo>
                  <a:lnTo>
                    <a:pt x="35" y="0"/>
                  </a:lnTo>
                  <a:lnTo>
                    <a:pt x="63" y="1"/>
                  </a:lnTo>
                  <a:lnTo>
                    <a:pt x="62" y="13"/>
                  </a:lnTo>
                  <a:lnTo>
                    <a:pt x="76" y="15"/>
                  </a:lnTo>
                  <a:lnTo>
                    <a:pt x="72" y="61"/>
                  </a:lnTo>
                  <a:lnTo>
                    <a:pt x="54" y="56"/>
                  </a:lnTo>
                  <a:lnTo>
                    <a:pt x="33" y="84"/>
                  </a:lnTo>
                  <a:lnTo>
                    <a:pt x="0" y="4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03" name="Freeform 508"/>
            <p:cNvSpPr>
              <a:spLocks/>
            </p:cNvSpPr>
            <p:nvPr/>
          </p:nvSpPr>
          <p:spPr bwMode="auto">
            <a:xfrm>
              <a:off x="1698849" y="2650216"/>
              <a:ext cx="28468" cy="6729"/>
            </a:xfrm>
            <a:custGeom>
              <a:avLst/>
              <a:gdLst>
                <a:gd name="T0" fmla="*/ 0 w 42"/>
                <a:gd name="T1" fmla="*/ 7 h 8"/>
                <a:gd name="T2" fmla="*/ 0 w 42"/>
                <a:gd name="T3" fmla="*/ 7 h 8"/>
                <a:gd name="T4" fmla="*/ 2 w 42"/>
                <a:gd name="T5" fmla="*/ 0 h 8"/>
                <a:gd name="T6" fmla="*/ 41 w 42"/>
                <a:gd name="T7" fmla="*/ 2 h 8"/>
                <a:gd name="T8" fmla="*/ 0 w 42"/>
                <a:gd name="T9" fmla="*/ 7 h 8"/>
                <a:gd name="T10" fmla="*/ 0 w 42"/>
                <a:gd name="T11" fmla="*/ 7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2"/>
                <a:gd name="T19" fmla="*/ 0 h 8"/>
                <a:gd name="T20" fmla="*/ 42 w 42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2" h="8">
                  <a:moveTo>
                    <a:pt x="0" y="7"/>
                  </a:moveTo>
                  <a:lnTo>
                    <a:pt x="0" y="7"/>
                  </a:lnTo>
                  <a:lnTo>
                    <a:pt x="2" y="0"/>
                  </a:lnTo>
                  <a:lnTo>
                    <a:pt x="41" y="2"/>
                  </a:lnTo>
                  <a:lnTo>
                    <a:pt x="0" y="7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04" name="Freeform 509"/>
            <p:cNvSpPr>
              <a:spLocks/>
            </p:cNvSpPr>
            <p:nvPr/>
          </p:nvSpPr>
          <p:spPr bwMode="auto">
            <a:xfrm>
              <a:off x="1825601" y="2677975"/>
              <a:ext cx="39992" cy="74867"/>
            </a:xfrm>
            <a:custGeom>
              <a:avLst/>
              <a:gdLst>
                <a:gd name="T0" fmla="*/ 0 w 59"/>
                <a:gd name="T1" fmla="*/ 83 h 89"/>
                <a:gd name="T2" fmla="*/ 0 w 59"/>
                <a:gd name="T3" fmla="*/ 83 h 89"/>
                <a:gd name="T4" fmla="*/ 5 w 59"/>
                <a:gd name="T5" fmla="*/ 23 h 89"/>
                <a:gd name="T6" fmla="*/ 3 w 59"/>
                <a:gd name="T7" fmla="*/ 4 h 89"/>
                <a:gd name="T8" fmla="*/ 39 w 59"/>
                <a:gd name="T9" fmla="*/ 0 h 89"/>
                <a:gd name="T10" fmla="*/ 58 w 59"/>
                <a:gd name="T11" fmla="*/ 70 h 89"/>
                <a:gd name="T12" fmla="*/ 15 w 59"/>
                <a:gd name="T13" fmla="*/ 88 h 89"/>
                <a:gd name="T14" fmla="*/ 0 w 59"/>
                <a:gd name="T15" fmla="*/ 83 h 89"/>
                <a:gd name="T16" fmla="*/ 0 w 59"/>
                <a:gd name="T17" fmla="*/ 83 h 8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9"/>
                <a:gd name="T28" fmla="*/ 0 h 89"/>
                <a:gd name="T29" fmla="*/ 59 w 59"/>
                <a:gd name="T30" fmla="*/ 89 h 8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9" h="89">
                  <a:moveTo>
                    <a:pt x="0" y="83"/>
                  </a:moveTo>
                  <a:lnTo>
                    <a:pt x="0" y="83"/>
                  </a:lnTo>
                  <a:lnTo>
                    <a:pt x="5" y="23"/>
                  </a:lnTo>
                  <a:lnTo>
                    <a:pt x="3" y="4"/>
                  </a:lnTo>
                  <a:lnTo>
                    <a:pt x="39" y="0"/>
                  </a:lnTo>
                  <a:lnTo>
                    <a:pt x="58" y="70"/>
                  </a:lnTo>
                  <a:lnTo>
                    <a:pt x="15" y="88"/>
                  </a:lnTo>
                  <a:lnTo>
                    <a:pt x="0" y="83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05" name="Freeform 510"/>
            <p:cNvSpPr>
              <a:spLocks/>
            </p:cNvSpPr>
            <p:nvPr/>
          </p:nvSpPr>
          <p:spPr bwMode="auto">
            <a:xfrm>
              <a:off x="1715117" y="2660310"/>
              <a:ext cx="68459" cy="62249"/>
            </a:xfrm>
            <a:custGeom>
              <a:avLst/>
              <a:gdLst>
                <a:gd name="T0" fmla="*/ 0 w 101"/>
                <a:gd name="T1" fmla="*/ 25 h 74"/>
                <a:gd name="T2" fmla="*/ 0 w 101"/>
                <a:gd name="T3" fmla="*/ 25 h 74"/>
                <a:gd name="T4" fmla="*/ 17 w 101"/>
                <a:gd name="T5" fmla="*/ 14 h 74"/>
                <a:gd name="T6" fmla="*/ 17 w 101"/>
                <a:gd name="T7" fmla="*/ 0 h 74"/>
                <a:gd name="T8" fmla="*/ 50 w 101"/>
                <a:gd name="T9" fmla="*/ 3 h 74"/>
                <a:gd name="T10" fmla="*/ 59 w 101"/>
                <a:gd name="T11" fmla="*/ 10 h 74"/>
                <a:gd name="T12" fmla="*/ 82 w 101"/>
                <a:gd name="T13" fmla="*/ 2 h 74"/>
                <a:gd name="T14" fmla="*/ 96 w 101"/>
                <a:gd name="T15" fmla="*/ 35 h 74"/>
                <a:gd name="T16" fmla="*/ 100 w 101"/>
                <a:gd name="T17" fmla="*/ 59 h 74"/>
                <a:gd name="T18" fmla="*/ 91 w 101"/>
                <a:gd name="T19" fmla="*/ 58 h 74"/>
                <a:gd name="T20" fmla="*/ 89 w 101"/>
                <a:gd name="T21" fmla="*/ 71 h 74"/>
                <a:gd name="T22" fmla="*/ 75 w 101"/>
                <a:gd name="T23" fmla="*/ 73 h 74"/>
                <a:gd name="T24" fmla="*/ 74 w 101"/>
                <a:gd name="T25" fmla="*/ 59 h 74"/>
                <a:gd name="T26" fmla="*/ 66 w 101"/>
                <a:gd name="T27" fmla="*/ 59 h 74"/>
                <a:gd name="T28" fmla="*/ 52 w 101"/>
                <a:gd name="T29" fmla="*/ 38 h 74"/>
                <a:gd name="T30" fmla="*/ 23 w 101"/>
                <a:gd name="T31" fmla="*/ 50 h 74"/>
                <a:gd name="T32" fmla="*/ 0 w 101"/>
                <a:gd name="T33" fmla="*/ 25 h 74"/>
                <a:gd name="T34" fmla="*/ 0 w 101"/>
                <a:gd name="T35" fmla="*/ 25 h 7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1"/>
                <a:gd name="T55" fmla="*/ 0 h 74"/>
                <a:gd name="T56" fmla="*/ 101 w 101"/>
                <a:gd name="T57" fmla="*/ 74 h 7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1" h="74">
                  <a:moveTo>
                    <a:pt x="0" y="25"/>
                  </a:moveTo>
                  <a:lnTo>
                    <a:pt x="0" y="25"/>
                  </a:lnTo>
                  <a:lnTo>
                    <a:pt x="17" y="14"/>
                  </a:lnTo>
                  <a:lnTo>
                    <a:pt x="17" y="0"/>
                  </a:lnTo>
                  <a:lnTo>
                    <a:pt x="50" y="3"/>
                  </a:lnTo>
                  <a:lnTo>
                    <a:pt x="59" y="10"/>
                  </a:lnTo>
                  <a:lnTo>
                    <a:pt x="82" y="2"/>
                  </a:lnTo>
                  <a:lnTo>
                    <a:pt x="96" y="35"/>
                  </a:lnTo>
                  <a:lnTo>
                    <a:pt x="100" y="59"/>
                  </a:lnTo>
                  <a:lnTo>
                    <a:pt x="91" y="58"/>
                  </a:lnTo>
                  <a:lnTo>
                    <a:pt x="89" y="71"/>
                  </a:lnTo>
                  <a:lnTo>
                    <a:pt x="75" y="73"/>
                  </a:lnTo>
                  <a:lnTo>
                    <a:pt x="74" y="59"/>
                  </a:lnTo>
                  <a:lnTo>
                    <a:pt x="66" y="59"/>
                  </a:lnTo>
                  <a:lnTo>
                    <a:pt x="52" y="38"/>
                  </a:lnTo>
                  <a:lnTo>
                    <a:pt x="23" y="50"/>
                  </a:lnTo>
                  <a:lnTo>
                    <a:pt x="0" y="25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06" name="Freeform 511"/>
            <p:cNvSpPr>
              <a:spLocks/>
            </p:cNvSpPr>
            <p:nvPr/>
          </p:nvSpPr>
          <p:spPr bwMode="auto">
            <a:xfrm>
              <a:off x="2267538" y="2463468"/>
              <a:ext cx="17623" cy="6729"/>
            </a:xfrm>
            <a:custGeom>
              <a:avLst/>
              <a:gdLst>
                <a:gd name="T0" fmla="*/ 0 w 26"/>
                <a:gd name="T1" fmla="*/ 0 h 8"/>
                <a:gd name="T2" fmla="*/ 0 w 26"/>
                <a:gd name="T3" fmla="*/ 0 h 8"/>
                <a:gd name="T4" fmla="*/ 13 w 26"/>
                <a:gd name="T5" fmla="*/ 7 h 8"/>
                <a:gd name="T6" fmla="*/ 25 w 26"/>
                <a:gd name="T7" fmla="*/ 2 h 8"/>
                <a:gd name="T8" fmla="*/ 0 w 26"/>
                <a:gd name="T9" fmla="*/ 0 h 8"/>
                <a:gd name="T10" fmla="*/ 0 w 26"/>
                <a:gd name="T11" fmla="*/ 0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"/>
                <a:gd name="T19" fmla="*/ 0 h 8"/>
                <a:gd name="T20" fmla="*/ 26 w 26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" h="8">
                  <a:moveTo>
                    <a:pt x="0" y="0"/>
                  </a:moveTo>
                  <a:lnTo>
                    <a:pt x="0" y="0"/>
                  </a:lnTo>
                  <a:lnTo>
                    <a:pt x="13" y="7"/>
                  </a:lnTo>
                  <a:lnTo>
                    <a:pt x="25" y="2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07" name="Freeform 512"/>
            <p:cNvSpPr>
              <a:spLocks/>
            </p:cNvSpPr>
            <p:nvPr/>
          </p:nvSpPr>
          <p:spPr bwMode="auto">
            <a:xfrm>
              <a:off x="2167899" y="2413839"/>
              <a:ext cx="14912" cy="48790"/>
            </a:xfrm>
            <a:custGeom>
              <a:avLst/>
              <a:gdLst>
                <a:gd name="T0" fmla="*/ 0 w 22"/>
                <a:gd name="T1" fmla="*/ 28 h 58"/>
                <a:gd name="T2" fmla="*/ 0 w 22"/>
                <a:gd name="T3" fmla="*/ 28 h 58"/>
                <a:gd name="T4" fmla="*/ 11 w 22"/>
                <a:gd name="T5" fmla="*/ 57 h 58"/>
                <a:gd name="T6" fmla="*/ 13 w 22"/>
                <a:gd name="T7" fmla="*/ 56 h 58"/>
                <a:gd name="T8" fmla="*/ 19 w 22"/>
                <a:gd name="T9" fmla="*/ 25 h 58"/>
                <a:gd name="T10" fmla="*/ 11 w 22"/>
                <a:gd name="T11" fmla="*/ 28 h 58"/>
                <a:gd name="T12" fmla="*/ 13 w 22"/>
                <a:gd name="T13" fmla="*/ 14 h 58"/>
                <a:gd name="T14" fmla="*/ 20 w 22"/>
                <a:gd name="T15" fmla="*/ 7 h 58"/>
                <a:gd name="T16" fmla="*/ 21 w 22"/>
                <a:gd name="T17" fmla="*/ 0 h 58"/>
                <a:gd name="T18" fmla="*/ 14 w 22"/>
                <a:gd name="T19" fmla="*/ 1 h 58"/>
                <a:gd name="T20" fmla="*/ 0 w 22"/>
                <a:gd name="T21" fmla="*/ 28 h 58"/>
                <a:gd name="T22" fmla="*/ 0 w 22"/>
                <a:gd name="T23" fmla="*/ 28 h 5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"/>
                <a:gd name="T37" fmla="*/ 0 h 58"/>
                <a:gd name="T38" fmla="*/ 22 w 22"/>
                <a:gd name="T39" fmla="*/ 58 h 5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" h="58">
                  <a:moveTo>
                    <a:pt x="0" y="28"/>
                  </a:moveTo>
                  <a:lnTo>
                    <a:pt x="0" y="28"/>
                  </a:lnTo>
                  <a:lnTo>
                    <a:pt x="11" y="57"/>
                  </a:lnTo>
                  <a:lnTo>
                    <a:pt x="13" y="56"/>
                  </a:lnTo>
                  <a:lnTo>
                    <a:pt x="19" y="25"/>
                  </a:lnTo>
                  <a:lnTo>
                    <a:pt x="11" y="28"/>
                  </a:lnTo>
                  <a:lnTo>
                    <a:pt x="13" y="14"/>
                  </a:lnTo>
                  <a:lnTo>
                    <a:pt x="20" y="7"/>
                  </a:lnTo>
                  <a:lnTo>
                    <a:pt x="21" y="0"/>
                  </a:lnTo>
                  <a:lnTo>
                    <a:pt x="14" y="1"/>
                  </a:lnTo>
                  <a:lnTo>
                    <a:pt x="0" y="28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08" name="Freeform 513"/>
            <p:cNvSpPr>
              <a:spLocks/>
            </p:cNvSpPr>
            <p:nvPr/>
          </p:nvSpPr>
          <p:spPr bwMode="auto">
            <a:xfrm>
              <a:off x="1774764" y="2683023"/>
              <a:ext cx="54903" cy="73184"/>
            </a:xfrm>
            <a:custGeom>
              <a:avLst/>
              <a:gdLst>
                <a:gd name="T0" fmla="*/ 0 w 81"/>
                <a:gd name="T1" fmla="*/ 57 h 87"/>
                <a:gd name="T2" fmla="*/ 0 w 81"/>
                <a:gd name="T3" fmla="*/ 57 h 87"/>
                <a:gd name="T4" fmla="*/ 1 w 81"/>
                <a:gd name="T5" fmla="*/ 44 h 87"/>
                <a:gd name="T6" fmla="*/ 3 w 81"/>
                <a:gd name="T7" fmla="*/ 31 h 87"/>
                <a:gd name="T8" fmla="*/ 12 w 81"/>
                <a:gd name="T9" fmla="*/ 32 h 87"/>
                <a:gd name="T10" fmla="*/ 8 w 81"/>
                <a:gd name="T11" fmla="*/ 8 h 87"/>
                <a:gd name="T12" fmla="*/ 32 w 81"/>
                <a:gd name="T13" fmla="*/ 0 h 87"/>
                <a:gd name="T14" fmla="*/ 46 w 81"/>
                <a:gd name="T15" fmla="*/ 5 h 87"/>
                <a:gd name="T16" fmla="*/ 53 w 81"/>
                <a:gd name="T17" fmla="*/ 14 h 87"/>
                <a:gd name="T18" fmla="*/ 80 w 81"/>
                <a:gd name="T19" fmla="*/ 17 h 87"/>
                <a:gd name="T20" fmla="*/ 75 w 81"/>
                <a:gd name="T21" fmla="*/ 77 h 87"/>
                <a:gd name="T22" fmla="*/ 13 w 81"/>
                <a:gd name="T23" fmla="*/ 86 h 87"/>
                <a:gd name="T24" fmla="*/ 15 w 81"/>
                <a:gd name="T25" fmla="*/ 66 h 87"/>
                <a:gd name="T26" fmla="*/ 0 w 81"/>
                <a:gd name="T27" fmla="*/ 57 h 87"/>
                <a:gd name="T28" fmla="*/ 0 w 81"/>
                <a:gd name="T29" fmla="*/ 57 h 8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81"/>
                <a:gd name="T46" fmla="*/ 0 h 87"/>
                <a:gd name="T47" fmla="*/ 81 w 81"/>
                <a:gd name="T48" fmla="*/ 87 h 8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81" h="87">
                  <a:moveTo>
                    <a:pt x="0" y="57"/>
                  </a:moveTo>
                  <a:lnTo>
                    <a:pt x="0" y="57"/>
                  </a:lnTo>
                  <a:lnTo>
                    <a:pt x="1" y="44"/>
                  </a:lnTo>
                  <a:lnTo>
                    <a:pt x="3" y="31"/>
                  </a:lnTo>
                  <a:lnTo>
                    <a:pt x="12" y="32"/>
                  </a:lnTo>
                  <a:lnTo>
                    <a:pt x="8" y="8"/>
                  </a:lnTo>
                  <a:lnTo>
                    <a:pt x="32" y="0"/>
                  </a:lnTo>
                  <a:lnTo>
                    <a:pt x="46" y="5"/>
                  </a:lnTo>
                  <a:lnTo>
                    <a:pt x="53" y="14"/>
                  </a:lnTo>
                  <a:lnTo>
                    <a:pt x="80" y="17"/>
                  </a:lnTo>
                  <a:lnTo>
                    <a:pt x="75" y="77"/>
                  </a:lnTo>
                  <a:lnTo>
                    <a:pt x="13" y="86"/>
                  </a:lnTo>
                  <a:lnTo>
                    <a:pt x="15" y="66"/>
                  </a:lnTo>
                  <a:lnTo>
                    <a:pt x="0" y="57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09" name="Freeform 514"/>
            <p:cNvSpPr>
              <a:spLocks/>
            </p:cNvSpPr>
            <p:nvPr/>
          </p:nvSpPr>
          <p:spPr bwMode="auto">
            <a:xfrm>
              <a:off x="2175354" y="2411316"/>
              <a:ext cx="40669" cy="54678"/>
            </a:xfrm>
            <a:custGeom>
              <a:avLst/>
              <a:gdLst>
                <a:gd name="T0" fmla="*/ 0 w 60"/>
                <a:gd name="T1" fmla="*/ 31 h 65"/>
                <a:gd name="T2" fmla="*/ 0 w 60"/>
                <a:gd name="T3" fmla="*/ 31 h 65"/>
                <a:gd name="T4" fmla="*/ 2 w 60"/>
                <a:gd name="T5" fmla="*/ 17 h 65"/>
                <a:gd name="T6" fmla="*/ 9 w 60"/>
                <a:gd name="T7" fmla="*/ 10 h 65"/>
                <a:gd name="T8" fmla="*/ 23 w 60"/>
                <a:gd name="T9" fmla="*/ 16 h 65"/>
                <a:gd name="T10" fmla="*/ 53 w 60"/>
                <a:gd name="T11" fmla="*/ 0 h 65"/>
                <a:gd name="T12" fmla="*/ 59 w 60"/>
                <a:gd name="T13" fmla="*/ 18 h 65"/>
                <a:gd name="T14" fmla="*/ 28 w 60"/>
                <a:gd name="T15" fmla="*/ 28 h 65"/>
                <a:gd name="T16" fmla="*/ 44 w 60"/>
                <a:gd name="T17" fmla="*/ 42 h 65"/>
                <a:gd name="T18" fmla="*/ 36 w 60"/>
                <a:gd name="T19" fmla="*/ 51 h 65"/>
                <a:gd name="T20" fmla="*/ 17 w 60"/>
                <a:gd name="T21" fmla="*/ 64 h 65"/>
                <a:gd name="T22" fmla="*/ 2 w 60"/>
                <a:gd name="T23" fmla="*/ 59 h 65"/>
                <a:gd name="T24" fmla="*/ 2 w 60"/>
                <a:gd name="T25" fmla="*/ 59 h 65"/>
                <a:gd name="T26" fmla="*/ 8 w 60"/>
                <a:gd name="T27" fmla="*/ 28 h 65"/>
                <a:gd name="T28" fmla="*/ 0 w 60"/>
                <a:gd name="T29" fmla="*/ 31 h 65"/>
                <a:gd name="T30" fmla="*/ 0 w 60"/>
                <a:gd name="T31" fmla="*/ 31 h 6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0"/>
                <a:gd name="T49" fmla="*/ 0 h 65"/>
                <a:gd name="T50" fmla="*/ 60 w 60"/>
                <a:gd name="T51" fmla="*/ 65 h 6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0" h="65">
                  <a:moveTo>
                    <a:pt x="0" y="31"/>
                  </a:moveTo>
                  <a:lnTo>
                    <a:pt x="0" y="31"/>
                  </a:lnTo>
                  <a:lnTo>
                    <a:pt x="2" y="17"/>
                  </a:lnTo>
                  <a:lnTo>
                    <a:pt x="9" y="10"/>
                  </a:lnTo>
                  <a:lnTo>
                    <a:pt x="23" y="16"/>
                  </a:lnTo>
                  <a:lnTo>
                    <a:pt x="53" y="0"/>
                  </a:lnTo>
                  <a:lnTo>
                    <a:pt x="59" y="18"/>
                  </a:lnTo>
                  <a:lnTo>
                    <a:pt x="28" y="28"/>
                  </a:lnTo>
                  <a:lnTo>
                    <a:pt x="44" y="42"/>
                  </a:lnTo>
                  <a:lnTo>
                    <a:pt x="36" y="51"/>
                  </a:lnTo>
                  <a:lnTo>
                    <a:pt x="17" y="64"/>
                  </a:lnTo>
                  <a:lnTo>
                    <a:pt x="2" y="59"/>
                  </a:lnTo>
                  <a:lnTo>
                    <a:pt x="8" y="28"/>
                  </a:lnTo>
                  <a:lnTo>
                    <a:pt x="0" y="31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10" name="Freeform 515"/>
            <p:cNvSpPr>
              <a:spLocks/>
            </p:cNvSpPr>
            <p:nvPr/>
          </p:nvSpPr>
          <p:spPr bwMode="auto">
            <a:xfrm>
              <a:off x="2167899" y="2753682"/>
              <a:ext cx="73882" cy="105991"/>
            </a:xfrm>
            <a:custGeom>
              <a:avLst/>
              <a:gdLst>
                <a:gd name="T0" fmla="*/ 0 w 109"/>
                <a:gd name="T1" fmla="*/ 8 h 126"/>
                <a:gd name="T2" fmla="*/ 0 w 109"/>
                <a:gd name="T3" fmla="*/ 8 h 126"/>
                <a:gd name="T4" fmla="*/ 15 w 109"/>
                <a:gd name="T5" fmla="*/ 34 h 126"/>
                <a:gd name="T6" fmla="*/ 0 w 109"/>
                <a:gd name="T7" fmla="*/ 59 h 126"/>
                <a:gd name="T8" fmla="*/ 11 w 109"/>
                <a:gd name="T9" fmla="*/ 66 h 126"/>
                <a:gd name="T10" fmla="*/ 3 w 109"/>
                <a:gd name="T11" fmla="*/ 75 h 126"/>
                <a:gd name="T12" fmla="*/ 74 w 109"/>
                <a:gd name="T13" fmla="*/ 125 h 126"/>
                <a:gd name="T14" fmla="*/ 104 w 109"/>
                <a:gd name="T15" fmla="*/ 85 h 126"/>
                <a:gd name="T16" fmla="*/ 97 w 109"/>
                <a:gd name="T17" fmla="*/ 74 h 126"/>
                <a:gd name="T18" fmla="*/ 97 w 109"/>
                <a:gd name="T19" fmla="*/ 23 h 126"/>
                <a:gd name="T20" fmla="*/ 108 w 109"/>
                <a:gd name="T21" fmla="*/ 9 h 126"/>
                <a:gd name="T22" fmla="*/ 69 w 109"/>
                <a:gd name="T23" fmla="*/ 15 h 126"/>
                <a:gd name="T24" fmla="*/ 25 w 109"/>
                <a:gd name="T25" fmla="*/ 0 h 126"/>
                <a:gd name="T26" fmla="*/ 0 w 109"/>
                <a:gd name="T27" fmla="*/ 8 h 126"/>
                <a:gd name="T28" fmla="*/ 0 w 109"/>
                <a:gd name="T29" fmla="*/ 8 h 12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9"/>
                <a:gd name="T46" fmla="*/ 0 h 126"/>
                <a:gd name="T47" fmla="*/ 109 w 109"/>
                <a:gd name="T48" fmla="*/ 126 h 12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9" h="126">
                  <a:moveTo>
                    <a:pt x="0" y="8"/>
                  </a:moveTo>
                  <a:lnTo>
                    <a:pt x="0" y="8"/>
                  </a:lnTo>
                  <a:lnTo>
                    <a:pt x="15" y="34"/>
                  </a:lnTo>
                  <a:lnTo>
                    <a:pt x="0" y="59"/>
                  </a:lnTo>
                  <a:lnTo>
                    <a:pt x="11" y="66"/>
                  </a:lnTo>
                  <a:lnTo>
                    <a:pt x="3" y="75"/>
                  </a:lnTo>
                  <a:lnTo>
                    <a:pt x="74" y="125"/>
                  </a:lnTo>
                  <a:lnTo>
                    <a:pt x="104" y="85"/>
                  </a:lnTo>
                  <a:lnTo>
                    <a:pt x="97" y="74"/>
                  </a:lnTo>
                  <a:lnTo>
                    <a:pt x="97" y="23"/>
                  </a:lnTo>
                  <a:lnTo>
                    <a:pt x="108" y="9"/>
                  </a:lnTo>
                  <a:lnTo>
                    <a:pt x="69" y="15"/>
                  </a:lnTo>
                  <a:lnTo>
                    <a:pt x="25" y="0"/>
                  </a:lnTo>
                  <a:lnTo>
                    <a:pt x="0" y="8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11" name="Freeform 516"/>
            <p:cNvSpPr>
              <a:spLocks/>
            </p:cNvSpPr>
            <p:nvPr/>
          </p:nvSpPr>
          <p:spPr bwMode="auto">
            <a:xfrm>
              <a:off x="2284483" y="2454216"/>
              <a:ext cx="16945" cy="18507"/>
            </a:xfrm>
            <a:custGeom>
              <a:avLst/>
              <a:gdLst>
                <a:gd name="T0" fmla="*/ 0 w 25"/>
                <a:gd name="T1" fmla="*/ 13 h 22"/>
                <a:gd name="T2" fmla="*/ 0 w 25"/>
                <a:gd name="T3" fmla="*/ 13 h 22"/>
                <a:gd name="T4" fmla="*/ 20 w 25"/>
                <a:gd name="T5" fmla="*/ 0 h 22"/>
                <a:gd name="T6" fmla="*/ 24 w 25"/>
                <a:gd name="T7" fmla="*/ 21 h 22"/>
                <a:gd name="T8" fmla="*/ 0 w 25"/>
                <a:gd name="T9" fmla="*/ 13 h 22"/>
                <a:gd name="T10" fmla="*/ 0 w 25"/>
                <a:gd name="T11" fmla="*/ 13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"/>
                <a:gd name="T19" fmla="*/ 0 h 22"/>
                <a:gd name="T20" fmla="*/ 25 w 25"/>
                <a:gd name="T21" fmla="*/ 22 h 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" h="22">
                  <a:moveTo>
                    <a:pt x="0" y="13"/>
                  </a:moveTo>
                  <a:lnTo>
                    <a:pt x="0" y="13"/>
                  </a:lnTo>
                  <a:lnTo>
                    <a:pt x="20" y="0"/>
                  </a:lnTo>
                  <a:lnTo>
                    <a:pt x="24" y="21"/>
                  </a:lnTo>
                  <a:lnTo>
                    <a:pt x="0" y="13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12" name="Freeform 517"/>
            <p:cNvSpPr>
              <a:spLocks/>
            </p:cNvSpPr>
            <p:nvPr/>
          </p:nvSpPr>
          <p:spPr bwMode="auto">
            <a:xfrm>
              <a:off x="2177388" y="2394490"/>
              <a:ext cx="14912" cy="21030"/>
            </a:xfrm>
            <a:custGeom>
              <a:avLst/>
              <a:gdLst>
                <a:gd name="T0" fmla="*/ 0 w 22"/>
                <a:gd name="T1" fmla="*/ 24 h 25"/>
                <a:gd name="T2" fmla="*/ 0 w 22"/>
                <a:gd name="T3" fmla="*/ 24 h 25"/>
                <a:gd name="T4" fmla="*/ 7 w 22"/>
                <a:gd name="T5" fmla="*/ 23 h 25"/>
                <a:gd name="T6" fmla="*/ 21 w 22"/>
                <a:gd name="T7" fmla="*/ 7 h 25"/>
                <a:gd name="T8" fmla="*/ 14 w 22"/>
                <a:gd name="T9" fmla="*/ 0 h 25"/>
                <a:gd name="T10" fmla="*/ 0 w 22"/>
                <a:gd name="T11" fmla="*/ 24 h 25"/>
                <a:gd name="T12" fmla="*/ 0 w 22"/>
                <a:gd name="T13" fmla="*/ 24 h 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"/>
                <a:gd name="T22" fmla="*/ 0 h 25"/>
                <a:gd name="T23" fmla="*/ 22 w 22"/>
                <a:gd name="T24" fmla="*/ 25 h 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" h="25">
                  <a:moveTo>
                    <a:pt x="0" y="24"/>
                  </a:moveTo>
                  <a:lnTo>
                    <a:pt x="0" y="24"/>
                  </a:lnTo>
                  <a:lnTo>
                    <a:pt x="7" y="23"/>
                  </a:lnTo>
                  <a:lnTo>
                    <a:pt x="21" y="7"/>
                  </a:lnTo>
                  <a:lnTo>
                    <a:pt x="14" y="0"/>
                  </a:lnTo>
                  <a:lnTo>
                    <a:pt x="0" y="24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13" name="Freeform 518"/>
            <p:cNvSpPr>
              <a:spLocks/>
            </p:cNvSpPr>
            <p:nvPr/>
          </p:nvSpPr>
          <p:spPr bwMode="auto">
            <a:xfrm>
              <a:off x="1748330" y="2709940"/>
              <a:ext cx="37280" cy="46266"/>
            </a:xfrm>
            <a:custGeom>
              <a:avLst/>
              <a:gdLst>
                <a:gd name="T0" fmla="*/ 0 w 55"/>
                <a:gd name="T1" fmla="*/ 20 h 55"/>
                <a:gd name="T2" fmla="*/ 0 w 55"/>
                <a:gd name="T3" fmla="*/ 20 h 55"/>
                <a:gd name="T4" fmla="*/ 17 w 55"/>
                <a:gd name="T5" fmla="*/ 0 h 55"/>
                <a:gd name="T6" fmla="*/ 25 w 55"/>
                <a:gd name="T7" fmla="*/ 0 h 55"/>
                <a:gd name="T8" fmla="*/ 26 w 55"/>
                <a:gd name="T9" fmla="*/ 14 h 55"/>
                <a:gd name="T10" fmla="*/ 40 w 55"/>
                <a:gd name="T11" fmla="*/ 12 h 55"/>
                <a:gd name="T12" fmla="*/ 39 w 55"/>
                <a:gd name="T13" fmla="*/ 25 h 55"/>
                <a:gd name="T14" fmla="*/ 54 w 55"/>
                <a:gd name="T15" fmla="*/ 34 h 55"/>
                <a:gd name="T16" fmla="*/ 52 w 55"/>
                <a:gd name="T17" fmla="*/ 54 h 55"/>
                <a:gd name="T18" fmla="*/ 0 w 55"/>
                <a:gd name="T19" fmla="*/ 20 h 55"/>
                <a:gd name="T20" fmla="*/ 0 w 55"/>
                <a:gd name="T21" fmla="*/ 20 h 5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5"/>
                <a:gd name="T34" fmla="*/ 0 h 55"/>
                <a:gd name="T35" fmla="*/ 55 w 55"/>
                <a:gd name="T36" fmla="*/ 55 h 5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5" h="55">
                  <a:moveTo>
                    <a:pt x="0" y="20"/>
                  </a:moveTo>
                  <a:lnTo>
                    <a:pt x="0" y="20"/>
                  </a:lnTo>
                  <a:lnTo>
                    <a:pt x="17" y="0"/>
                  </a:lnTo>
                  <a:lnTo>
                    <a:pt x="25" y="0"/>
                  </a:lnTo>
                  <a:lnTo>
                    <a:pt x="26" y="14"/>
                  </a:lnTo>
                  <a:lnTo>
                    <a:pt x="40" y="12"/>
                  </a:lnTo>
                  <a:lnTo>
                    <a:pt x="39" y="25"/>
                  </a:lnTo>
                  <a:lnTo>
                    <a:pt x="54" y="34"/>
                  </a:lnTo>
                  <a:lnTo>
                    <a:pt x="52" y="54"/>
                  </a:lnTo>
                  <a:lnTo>
                    <a:pt x="0" y="2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14" name="Freeform 519"/>
            <p:cNvSpPr>
              <a:spLocks/>
            </p:cNvSpPr>
            <p:nvPr/>
          </p:nvSpPr>
          <p:spPr bwMode="auto">
            <a:xfrm>
              <a:off x="1940152" y="2414680"/>
              <a:ext cx="145053" cy="167399"/>
            </a:xfrm>
            <a:custGeom>
              <a:avLst/>
              <a:gdLst>
                <a:gd name="T0" fmla="*/ 0 w 214"/>
                <a:gd name="T1" fmla="*/ 103 h 199"/>
                <a:gd name="T2" fmla="*/ 0 w 214"/>
                <a:gd name="T3" fmla="*/ 103 h 199"/>
                <a:gd name="T4" fmla="*/ 0 w 214"/>
                <a:gd name="T5" fmla="*/ 42 h 199"/>
                <a:gd name="T6" fmla="*/ 27 w 214"/>
                <a:gd name="T7" fmla="*/ 0 h 199"/>
                <a:gd name="T8" fmla="*/ 78 w 214"/>
                <a:gd name="T9" fmla="*/ 12 h 199"/>
                <a:gd name="T10" fmla="*/ 87 w 214"/>
                <a:gd name="T11" fmla="*/ 27 h 199"/>
                <a:gd name="T12" fmla="*/ 129 w 214"/>
                <a:gd name="T13" fmla="*/ 42 h 199"/>
                <a:gd name="T14" fmla="*/ 143 w 214"/>
                <a:gd name="T15" fmla="*/ 37 h 199"/>
                <a:gd name="T16" fmla="*/ 144 w 214"/>
                <a:gd name="T17" fmla="*/ 15 h 199"/>
                <a:gd name="T18" fmla="*/ 157 w 214"/>
                <a:gd name="T19" fmla="*/ 5 h 199"/>
                <a:gd name="T20" fmla="*/ 213 w 214"/>
                <a:gd name="T21" fmla="*/ 22 h 199"/>
                <a:gd name="T22" fmla="*/ 207 w 214"/>
                <a:gd name="T23" fmla="*/ 46 h 199"/>
                <a:gd name="T24" fmla="*/ 213 w 214"/>
                <a:gd name="T25" fmla="*/ 162 h 199"/>
                <a:gd name="T26" fmla="*/ 213 w 214"/>
                <a:gd name="T27" fmla="*/ 190 h 199"/>
                <a:gd name="T28" fmla="*/ 201 w 214"/>
                <a:gd name="T29" fmla="*/ 190 h 199"/>
                <a:gd name="T30" fmla="*/ 201 w 214"/>
                <a:gd name="T31" fmla="*/ 198 h 199"/>
                <a:gd name="T32" fmla="*/ 91 w 214"/>
                <a:gd name="T33" fmla="*/ 142 h 199"/>
                <a:gd name="T34" fmla="*/ 77 w 214"/>
                <a:gd name="T35" fmla="*/ 147 h 199"/>
                <a:gd name="T36" fmla="*/ 32 w 214"/>
                <a:gd name="T37" fmla="*/ 141 h 199"/>
                <a:gd name="T38" fmla="*/ 0 w 214"/>
                <a:gd name="T39" fmla="*/ 103 h 199"/>
                <a:gd name="T40" fmla="*/ 0 w 214"/>
                <a:gd name="T41" fmla="*/ 103 h 19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14"/>
                <a:gd name="T64" fmla="*/ 0 h 199"/>
                <a:gd name="T65" fmla="*/ 214 w 214"/>
                <a:gd name="T66" fmla="*/ 199 h 19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14" h="199">
                  <a:moveTo>
                    <a:pt x="0" y="103"/>
                  </a:moveTo>
                  <a:lnTo>
                    <a:pt x="0" y="103"/>
                  </a:lnTo>
                  <a:lnTo>
                    <a:pt x="0" y="42"/>
                  </a:lnTo>
                  <a:lnTo>
                    <a:pt x="27" y="0"/>
                  </a:lnTo>
                  <a:lnTo>
                    <a:pt x="78" y="12"/>
                  </a:lnTo>
                  <a:lnTo>
                    <a:pt x="87" y="27"/>
                  </a:lnTo>
                  <a:lnTo>
                    <a:pt x="129" y="42"/>
                  </a:lnTo>
                  <a:lnTo>
                    <a:pt x="143" y="37"/>
                  </a:lnTo>
                  <a:lnTo>
                    <a:pt x="144" y="15"/>
                  </a:lnTo>
                  <a:lnTo>
                    <a:pt x="157" y="5"/>
                  </a:lnTo>
                  <a:lnTo>
                    <a:pt x="213" y="22"/>
                  </a:lnTo>
                  <a:lnTo>
                    <a:pt x="207" y="46"/>
                  </a:lnTo>
                  <a:lnTo>
                    <a:pt x="213" y="162"/>
                  </a:lnTo>
                  <a:lnTo>
                    <a:pt x="213" y="190"/>
                  </a:lnTo>
                  <a:lnTo>
                    <a:pt x="201" y="190"/>
                  </a:lnTo>
                  <a:lnTo>
                    <a:pt x="201" y="198"/>
                  </a:lnTo>
                  <a:lnTo>
                    <a:pt x="91" y="142"/>
                  </a:lnTo>
                  <a:lnTo>
                    <a:pt x="77" y="147"/>
                  </a:lnTo>
                  <a:lnTo>
                    <a:pt x="32" y="141"/>
                  </a:lnTo>
                  <a:lnTo>
                    <a:pt x="0" y="103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15" name="Freeform 520"/>
            <p:cNvSpPr>
              <a:spLocks/>
            </p:cNvSpPr>
            <p:nvPr/>
          </p:nvSpPr>
          <p:spPr bwMode="auto">
            <a:xfrm>
              <a:off x="2251948" y="2945478"/>
              <a:ext cx="65748" cy="159828"/>
            </a:xfrm>
            <a:custGeom>
              <a:avLst/>
              <a:gdLst>
                <a:gd name="T0" fmla="*/ 0 w 97"/>
                <a:gd name="T1" fmla="*/ 135 h 190"/>
                <a:gd name="T2" fmla="*/ 0 w 97"/>
                <a:gd name="T3" fmla="*/ 135 h 190"/>
                <a:gd name="T4" fmla="*/ 9 w 97"/>
                <a:gd name="T5" fmla="*/ 173 h 190"/>
                <a:gd name="T6" fmla="*/ 27 w 97"/>
                <a:gd name="T7" fmla="*/ 189 h 190"/>
                <a:gd name="T8" fmla="*/ 57 w 97"/>
                <a:gd name="T9" fmla="*/ 173 h 190"/>
                <a:gd name="T10" fmla="*/ 90 w 97"/>
                <a:gd name="T11" fmla="*/ 43 h 190"/>
                <a:gd name="T12" fmla="*/ 96 w 97"/>
                <a:gd name="T13" fmla="*/ 48 h 190"/>
                <a:gd name="T14" fmla="*/ 82 w 97"/>
                <a:gd name="T15" fmla="*/ 0 h 190"/>
                <a:gd name="T16" fmla="*/ 64 w 97"/>
                <a:gd name="T17" fmla="*/ 20 h 190"/>
                <a:gd name="T18" fmla="*/ 65 w 97"/>
                <a:gd name="T19" fmla="*/ 34 h 190"/>
                <a:gd name="T20" fmla="*/ 44 w 97"/>
                <a:gd name="T21" fmla="*/ 49 h 190"/>
                <a:gd name="T22" fmla="*/ 17 w 97"/>
                <a:gd name="T23" fmla="*/ 56 h 190"/>
                <a:gd name="T24" fmla="*/ 10 w 97"/>
                <a:gd name="T25" fmla="*/ 73 h 190"/>
                <a:gd name="T26" fmla="*/ 17 w 97"/>
                <a:gd name="T27" fmla="*/ 106 h 190"/>
                <a:gd name="T28" fmla="*/ 0 w 97"/>
                <a:gd name="T29" fmla="*/ 135 h 190"/>
                <a:gd name="T30" fmla="*/ 0 w 97"/>
                <a:gd name="T31" fmla="*/ 135 h 19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7"/>
                <a:gd name="T49" fmla="*/ 0 h 190"/>
                <a:gd name="T50" fmla="*/ 97 w 97"/>
                <a:gd name="T51" fmla="*/ 190 h 19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7" h="190">
                  <a:moveTo>
                    <a:pt x="0" y="135"/>
                  </a:moveTo>
                  <a:lnTo>
                    <a:pt x="0" y="135"/>
                  </a:lnTo>
                  <a:lnTo>
                    <a:pt x="9" y="173"/>
                  </a:lnTo>
                  <a:lnTo>
                    <a:pt x="27" y="189"/>
                  </a:lnTo>
                  <a:lnTo>
                    <a:pt x="57" y="173"/>
                  </a:lnTo>
                  <a:lnTo>
                    <a:pt x="90" y="43"/>
                  </a:lnTo>
                  <a:lnTo>
                    <a:pt x="96" y="48"/>
                  </a:lnTo>
                  <a:lnTo>
                    <a:pt x="82" y="0"/>
                  </a:lnTo>
                  <a:lnTo>
                    <a:pt x="64" y="20"/>
                  </a:lnTo>
                  <a:lnTo>
                    <a:pt x="65" y="34"/>
                  </a:lnTo>
                  <a:lnTo>
                    <a:pt x="44" y="49"/>
                  </a:lnTo>
                  <a:lnTo>
                    <a:pt x="17" y="56"/>
                  </a:lnTo>
                  <a:lnTo>
                    <a:pt x="10" y="73"/>
                  </a:lnTo>
                  <a:lnTo>
                    <a:pt x="17" y="106"/>
                  </a:lnTo>
                  <a:lnTo>
                    <a:pt x="0" y="135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16" name="Freeform 521"/>
            <p:cNvSpPr>
              <a:spLocks/>
            </p:cNvSpPr>
            <p:nvPr/>
          </p:nvSpPr>
          <p:spPr bwMode="auto">
            <a:xfrm>
              <a:off x="2156375" y="2913513"/>
              <a:ext cx="30501" cy="90009"/>
            </a:xfrm>
            <a:custGeom>
              <a:avLst/>
              <a:gdLst>
                <a:gd name="T0" fmla="*/ 0 w 45"/>
                <a:gd name="T1" fmla="*/ 58 h 107"/>
                <a:gd name="T2" fmla="*/ 0 w 45"/>
                <a:gd name="T3" fmla="*/ 58 h 107"/>
                <a:gd name="T4" fmla="*/ 6 w 45"/>
                <a:gd name="T5" fmla="*/ 64 h 107"/>
                <a:gd name="T6" fmla="*/ 23 w 45"/>
                <a:gd name="T7" fmla="*/ 70 h 107"/>
                <a:gd name="T8" fmla="*/ 21 w 45"/>
                <a:gd name="T9" fmla="*/ 90 h 107"/>
                <a:gd name="T10" fmla="*/ 36 w 45"/>
                <a:gd name="T11" fmla="*/ 106 h 107"/>
                <a:gd name="T12" fmla="*/ 44 w 45"/>
                <a:gd name="T13" fmla="*/ 76 h 107"/>
                <a:gd name="T14" fmla="*/ 30 w 45"/>
                <a:gd name="T15" fmla="*/ 56 h 107"/>
                <a:gd name="T16" fmla="*/ 34 w 45"/>
                <a:gd name="T17" fmla="*/ 67 h 107"/>
                <a:gd name="T18" fmla="*/ 26 w 45"/>
                <a:gd name="T19" fmla="*/ 67 h 107"/>
                <a:gd name="T20" fmla="*/ 17 w 45"/>
                <a:gd name="T21" fmla="*/ 39 h 107"/>
                <a:gd name="T22" fmla="*/ 16 w 45"/>
                <a:gd name="T23" fmla="*/ 3 h 107"/>
                <a:gd name="T24" fmla="*/ 3 w 45"/>
                <a:gd name="T25" fmla="*/ 0 h 107"/>
                <a:gd name="T26" fmla="*/ 14 w 45"/>
                <a:gd name="T27" fmla="*/ 17 h 107"/>
                <a:gd name="T28" fmla="*/ 0 w 45"/>
                <a:gd name="T29" fmla="*/ 58 h 107"/>
                <a:gd name="T30" fmla="*/ 0 w 45"/>
                <a:gd name="T31" fmla="*/ 58 h 10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5"/>
                <a:gd name="T49" fmla="*/ 0 h 107"/>
                <a:gd name="T50" fmla="*/ 45 w 45"/>
                <a:gd name="T51" fmla="*/ 107 h 10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5" h="107">
                  <a:moveTo>
                    <a:pt x="0" y="58"/>
                  </a:moveTo>
                  <a:lnTo>
                    <a:pt x="0" y="58"/>
                  </a:lnTo>
                  <a:lnTo>
                    <a:pt x="6" y="64"/>
                  </a:lnTo>
                  <a:lnTo>
                    <a:pt x="23" y="70"/>
                  </a:lnTo>
                  <a:lnTo>
                    <a:pt x="21" y="90"/>
                  </a:lnTo>
                  <a:lnTo>
                    <a:pt x="36" y="106"/>
                  </a:lnTo>
                  <a:lnTo>
                    <a:pt x="44" y="76"/>
                  </a:lnTo>
                  <a:lnTo>
                    <a:pt x="30" y="56"/>
                  </a:lnTo>
                  <a:lnTo>
                    <a:pt x="34" y="67"/>
                  </a:lnTo>
                  <a:lnTo>
                    <a:pt x="26" y="67"/>
                  </a:lnTo>
                  <a:lnTo>
                    <a:pt x="17" y="39"/>
                  </a:lnTo>
                  <a:lnTo>
                    <a:pt x="16" y="3"/>
                  </a:lnTo>
                  <a:lnTo>
                    <a:pt x="3" y="0"/>
                  </a:lnTo>
                  <a:lnTo>
                    <a:pt x="14" y="17"/>
                  </a:lnTo>
                  <a:lnTo>
                    <a:pt x="0" y="58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17" name="Freeform 522"/>
            <p:cNvSpPr>
              <a:spLocks/>
            </p:cNvSpPr>
            <p:nvPr/>
          </p:nvSpPr>
          <p:spPr bwMode="auto">
            <a:xfrm>
              <a:off x="1742230" y="2515623"/>
              <a:ext cx="149797" cy="174969"/>
            </a:xfrm>
            <a:custGeom>
              <a:avLst/>
              <a:gdLst>
                <a:gd name="T0" fmla="*/ 0 w 221"/>
                <a:gd name="T1" fmla="*/ 143 h 208"/>
                <a:gd name="T2" fmla="*/ 0 w 221"/>
                <a:gd name="T3" fmla="*/ 143 h 208"/>
                <a:gd name="T4" fmla="*/ 9 w 221"/>
                <a:gd name="T5" fmla="*/ 129 h 208"/>
                <a:gd name="T6" fmla="*/ 20 w 221"/>
                <a:gd name="T7" fmla="*/ 138 h 208"/>
                <a:gd name="T8" fmla="*/ 89 w 221"/>
                <a:gd name="T9" fmla="*/ 134 h 208"/>
                <a:gd name="T10" fmla="*/ 75 w 221"/>
                <a:gd name="T11" fmla="*/ 0 h 208"/>
                <a:gd name="T12" fmla="*/ 99 w 221"/>
                <a:gd name="T13" fmla="*/ 0 h 208"/>
                <a:gd name="T14" fmla="*/ 208 w 221"/>
                <a:gd name="T15" fmla="*/ 72 h 208"/>
                <a:gd name="T16" fmla="*/ 209 w 221"/>
                <a:gd name="T17" fmla="*/ 85 h 208"/>
                <a:gd name="T18" fmla="*/ 220 w 221"/>
                <a:gd name="T19" fmla="*/ 83 h 208"/>
                <a:gd name="T20" fmla="*/ 220 w 221"/>
                <a:gd name="T21" fmla="*/ 126 h 208"/>
                <a:gd name="T22" fmla="*/ 211 w 221"/>
                <a:gd name="T23" fmla="*/ 135 h 208"/>
                <a:gd name="T24" fmla="*/ 167 w 221"/>
                <a:gd name="T25" fmla="*/ 141 h 208"/>
                <a:gd name="T26" fmla="*/ 111 w 221"/>
                <a:gd name="T27" fmla="*/ 165 h 208"/>
                <a:gd name="T28" fmla="*/ 94 w 221"/>
                <a:gd name="T29" fmla="*/ 204 h 208"/>
                <a:gd name="T30" fmla="*/ 80 w 221"/>
                <a:gd name="T31" fmla="*/ 199 h 208"/>
                <a:gd name="T32" fmla="*/ 56 w 221"/>
                <a:gd name="T33" fmla="*/ 207 h 208"/>
                <a:gd name="T34" fmla="*/ 42 w 221"/>
                <a:gd name="T35" fmla="*/ 174 h 208"/>
                <a:gd name="T36" fmla="*/ 19 w 221"/>
                <a:gd name="T37" fmla="*/ 182 h 208"/>
                <a:gd name="T38" fmla="*/ 10 w 221"/>
                <a:gd name="T39" fmla="*/ 175 h 208"/>
                <a:gd name="T40" fmla="*/ 0 w 221"/>
                <a:gd name="T41" fmla="*/ 143 h 208"/>
                <a:gd name="T42" fmla="*/ 0 w 221"/>
                <a:gd name="T43" fmla="*/ 143 h 20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21"/>
                <a:gd name="T67" fmla="*/ 0 h 208"/>
                <a:gd name="T68" fmla="*/ 221 w 221"/>
                <a:gd name="T69" fmla="*/ 208 h 20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21" h="208">
                  <a:moveTo>
                    <a:pt x="0" y="143"/>
                  </a:moveTo>
                  <a:lnTo>
                    <a:pt x="0" y="143"/>
                  </a:lnTo>
                  <a:lnTo>
                    <a:pt x="9" y="129"/>
                  </a:lnTo>
                  <a:lnTo>
                    <a:pt x="20" y="138"/>
                  </a:lnTo>
                  <a:lnTo>
                    <a:pt x="89" y="134"/>
                  </a:lnTo>
                  <a:lnTo>
                    <a:pt x="75" y="0"/>
                  </a:lnTo>
                  <a:lnTo>
                    <a:pt x="99" y="0"/>
                  </a:lnTo>
                  <a:lnTo>
                    <a:pt x="208" y="72"/>
                  </a:lnTo>
                  <a:lnTo>
                    <a:pt x="209" y="85"/>
                  </a:lnTo>
                  <a:lnTo>
                    <a:pt x="220" y="83"/>
                  </a:lnTo>
                  <a:lnTo>
                    <a:pt x="220" y="126"/>
                  </a:lnTo>
                  <a:lnTo>
                    <a:pt x="211" y="135"/>
                  </a:lnTo>
                  <a:lnTo>
                    <a:pt x="167" y="141"/>
                  </a:lnTo>
                  <a:lnTo>
                    <a:pt x="111" y="165"/>
                  </a:lnTo>
                  <a:lnTo>
                    <a:pt x="94" y="204"/>
                  </a:lnTo>
                  <a:lnTo>
                    <a:pt x="80" y="199"/>
                  </a:lnTo>
                  <a:lnTo>
                    <a:pt x="56" y="207"/>
                  </a:lnTo>
                  <a:lnTo>
                    <a:pt x="42" y="174"/>
                  </a:lnTo>
                  <a:lnTo>
                    <a:pt x="19" y="182"/>
                  </a:lnTo>
                  <a:lnTo>
                    <a:pt x="10" y="175"/>
                  </a:lnTo>
                  <a:lnTo>
                    <a:pt x="0" y="143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18" name="Freeform 523"/>
            <p:cNvSpPr>
              <a:spLocks/>
            </p:cNvSpPr>
            <p:nvPr/>
          </p:nvSpPr>
          <p:spPr bwMode="auto">
            <a:xfrm>
              <a:off x="1696816" y="2487864"/>
              <a:ext cx="113195" cy="148892"/>
            </a:xfrm>
            <a:custGeom>
              <a:avLst/>
              <a:gdLst>
                <a:gd name="T0" fmla="*/ 0 w 167"/>
                <a:gd name="T1" fmla="*/ 89 h 177"/>
                <a:gd name="T2" fmla="*/ 0 w 167"/>
                <a:gd name="T3" fmla="*/ 89 h 177"/>
                <a:gd name="T4" fmla="*/ 10 w 167"/>
                <a:gd name="T5" fmla="*/ 99 h 177"/>
                <a:gd name="T6" fmla="*/ 13 w 167"/>
                <a:gd name="T7" fmla="*/ 125 h 177"/>
                <a:gd name="T8" fmla="*/ 5 w 167"/>
                <a:gd name="T9" fmla="*/ 158 h 177"/>
                <a:gd name="T10" fmla="*/ 36 w 167"/>
                <a:gd name="T11" fmla="*/ 151 h 177"/>
                <a:gd name="T12" fmla="*/ 67 w 167"/>
                <a:gd name="T13" fmla="*/ 176 h 177"/>
                <a:gd name="T14" fmla="*/ 76 w 167"/>
                <a:gd name="T15" fmla="*/ 162 h 177"/>
                <a:gd name="T16" fmla="*/ 87 w 167"/>
                <a:gd name="T17" fmla="*/ 171 h 177"/>
                <a:gd name="T18" fmla="*/ 156 w 167"/>
                <a:gd name="T19" fmla="*/ 167 h 177"/>
                <a:gd name="T20" fmla="*/ 142 w 167"/>
                <a:gd name="T21" fmla="*/ 33 h 177"/>
                <a:gd name="T22" fmla="*/ 166 w 167"/>
                <a:gd name="T23" fmla="*/ 33 h 177"/>
                <a:gd name="T24" fmla="*/ 115 w 167"/>
                <a:gd name="T25" fmla="*/ 0 h 177"/>
                <a:gd name="T26" fmla="*/ 114 w 167"/>
                <a:gd name="T27" fmla="*/ 18 h 177"/>
                <a:gd name="T28" fmla="*/ 70 w 167"/>
                <a:gd name="T29" fmla="*/ 17 h 177"/>
                <a:gd name="T30" fmla="*/ 70 w 167"/>
                <a:gd name="T31" fmla="*/ 54 h 177"/>
                <a:gd name="T32" fmla="*/ 54 w 167"/>
                <a:gd name="T33" fmla="*/ 60 h 177"/>
                <a:gd name="T34" fmla="*/ 55 w 167"/>
                <a:gd name="T35" fmla="*/ 83 h 177"/>
                <a:gd name="T36" fmla="*/ 0 w 167"/>
                <a:gd name="T37" fmla="*/ 89 h 177"/>
                <a:gd name="T38" fmla="*/ 0 w 167"/>
                <a:gd name="T39" fmla="*/ 89 h 17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67"/>
                <a:gd name="T61" fmla="*/ 0 h 177"/>
                <a:gd name="T62" fmla="*/ 167 w 167"/>
                <a:gd name="T63" fmla="*/ 177 h 17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67" h="177">
                  <a:moveTo>
                    <a:pt x="0" y="89"/>
                  </a:moveTo>
                  <a:lnTo>
                    <a:pt x="0" y="89"/>
                  </a:lnTo>
                  <a:lnTo>
                    <a:pt x="10" y="99"/>
                  </a:lnTo>
                  <a:lnTo>
                    <a:pt x="13" y="125"/>
                  </a:lnTo>
                  <a:lnTo>
                    <a:pt x="5" y="158"/>
                  </a:lnTo>
                  <a:lnTo>
                    <a:pt x="36" y="151"/>
                  </a:lnTo>
                  <a:lnTo>
                    <a:pt x="67" y="176"/>
                  </a:lnTo>
                  <a:lnTo>
                    <a:pt x="76" y="162"/>
                  </a:lnTo>
                  <a:lnTo>
                    <a:pt x="87" y="171"/>
                  </a:lnTo>
                  <a:lnTo>
                    <a:pt x="156" y="167"/>
                  </a:lnTo>
                  <a:lnTo>
                    <a:pt x="142" y="33"/>
                  </a:lnTo>
                  <a:lnTo>
                    <a:pt x="166" y="33"/>
                  </a:lnTo>
                  <a:lnTo>
                    <a:pt x="115" y="0"/>
                  </a:lnTo>
                  <a:lnTo>
                    <a:pt x="114" y="18"/>
                  </a:lnTo>
                  <a:lnTo>
                    <a:pt x="70" y="17"/>
                  </a:lnTo>
                  <a:lnTo>
                    <a:pt x="70" y="54"/>
                  </a:lnTo>
                  <a:lnTo>
                    <a:pt x="54" y="60"/>
                  </a:lnTo>
                  <a:lnTo>
                    <a:pt x="55" y="83"/>
                  </a:lnTo>
                  <a:lnTo>
                    <a:pt x="0" y="89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19" name="Freeform 524"/>
            <p:cNvSpPr>
              <a:spLocks/>
            </p:cNvSpPr>
            <p:nvPr/>
          </p:nvSpPr>
          <p:spPr bwMode="auto">
            <a:xfrm>
              <a:off x="1733418" y="2381873"/>
              <a:ext cx="109128" cy="102626"/>
            </a:xfrm>
            <a:custGeom>
              <a:avLst/>
              <a:gdLst>
                <a:gd name="T0" fmla="*/ 0 w 161"/>
                <a:gd name="T1" fmla="*/ 119 h 122"/>
                <a:gd name="T2" fmla="*/ 0 w 161"/>
                <a:gd name="T3" fmla="*/ 119 h 122"/>
                <a:gd name="T4" fmla="*/ 40 w 161"/>
                <a:gd name="T5" fmla="*/ 96 h 122"/>
                <a:gd name="T6" fmla="*/ 54 w 161"/>
                <a:gd name="T7" fmla="*/ 48 h 122"/>
                <a:gd name="T8" fmla="*/ 88 w 161"/>
                <a:gd name="T9" fmla="*/ 24 h 122"/>
                <a:gd name="T10" fmla="*/ 99 w 161"/>
                <a:gd name="T11" fmla="*/ 0 h 122"/>
                <a:gd name="T12" fmla="*/ 148 w 161"/>
                <a:gd name="T13" fmla="*/ 8 h 122"/>
                <a:gd name="T14" fmla="*/ 160 w 161"/>
                <a:gd name="T15" fmla="*/ 53 h 122"/>
                <a:gd name="T16" fmla="*/ 139 w 161"/>
                <a:gd name="T17" fmla="*/ 54 h 122"/>
                <a:gd name="T18" fmla="*/ 127 w 161"/>
                <a:gd name="T19" fmla="*/ 59 h 122"/>
                <a:gd name="T20" fmla="*/ 129 w 161"/>
                <a:gd name="T21" fmla="*/ 71 h 122"/>
                <a:gd name="T22" fmla="*/ 67 w 161"/>
                <a:gd name="T23" fmla="*/ 98 h 122"/>
                <a:gd name="T24" fmla="*/ 60 w 161"/>
                <a:gd name="T25" fmla="*/ 121 h 122"/>
                <a:gd name="T26" fmla="*/ 0 w 161"/>
                <a:gd name="T27" fmla="*/ 119 h 122"/>
                <a:gd name="T28" fmla="*/ 0 w 161"/>
                <a:gd name="T29" fmla="*/ 119 h 12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61"/>
                <a:gd name="T46" fmla="*/ 0 h 122"/>
                <a:gd name="T47" fmla="*/ 161 w 161"/>
                <a:gd name="T48" fmla="*/ 122 h 12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61" h="122">
                  <a:moveTo>
                    <a:pt x="0" y="119"/>
                  </a:moveTo>
                  <a:lnTo>
                    <a:pt x="0" y="119"/>
                  </a:lnTo>
                  <a:lnTo>
                    <a:pt x="40" y="96"/>
                  </a:lnTo>
                  <a:lnTo>
                    <a:pt x="54" y="48"/>
                  </a:lnTo>
                  <a:lnTo>
                    <a:pt x="88" y="24"/>
                  </a:lnTo>
                  <a:lnTo>
                    <a:pt x="99" y="0"/>
                  </a:lnTo>
                  <a:lnTo>
                    <a:pt x="148" y="8"/>
                  </a:lnTo>
                  <a:lnTo>
                    <a:pt x="160" y="53"/>
                  </a:lnTo>
                  <a:lnTo>
                    <a:pt x="139" y="54"/>
                  </a:lnTo>
                  <a:lnTo>
                    <a:pt x="127" y="59"/>
                  </a:lnTo>
                  <a:lnTo>
                    <a:pt x="129" y="71"/>
                  </a:lnTo>
                  <a:lnTo>
                    <a:pt x="67" y="98"/>
                  </a:lnTo>
                  <a:lnTo>
                    <a:pt x="60" y="121"/>
                  </a:lnTo>
                  <a:lnTo>
                    <a:pt x="0" y="119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20" name="Freeform 525"/>
            <p:cNvSpPr>
              <a:spLocks/>
            </p:cNvSpPr>
            <p:nvPr/>
          </p:nvSpPr>
          <p:spPr bwMode="auto">
            <a:xfrm>
              <a:off x="2130619" y="2926129"/>
              <a:ext cx="98284" cy="191794"/>
            </a:xfrm>
            <a:custGeom>
              <a:avLst/>
              <a:gdLst>
                <a:gd name="T0" fmla="*/ 0 w 145"/>
                <a:gd name="T1" fmla="*/ 63 h 228"/>
                <a:gd name="T2" fmla="*/ 0 w 145"/>
                <a:gd name="T3" fmla="*/ 63 h 228"/>
                <a:gd name="T4" fmla="*/ 4 w 145"/>
                <a:gd name="T5" fmla="*/ 70 h 228"/>
                <a:gd name="T6" fmla="*/ 38 w 145"/>
                <a:gd name="T7" fmla="*/ 81 h 228"/>
                <a:gd name="T8" fmla="*/ 41 w 145"/>
                <a:gd name="T9" fmla="*/ 95 h 228"/>
                <a:gd name="T10" fmla="*/ 39 w 145"/>
                <a:gd name="T11" fmla="*/ 131 h 228"/>
                <a:gd name="T12" fmla="*/ 21 w 145"/>
                <a:gd name="T13" fmla="*/ 168 h 228"/>
                <a:gd name="T14" fmla="*/ 26 w 145"/>
                <a:gd name="T15" fmla="*/ 213 h 228"/>
                <a:gd name="T16" fmla="*/ 28 w 145"/>
                <a:gd name="T17" fmla="*/ 227 h 228"/>
                <a:gd name="T18" fmla="*/ 39 w 145"/>
                <a:gd name="T19" fmla="*/ 227 h 228"/>
                <a:gd name="T20" fmla="*/ 39 w 145"/>
                <a:gd name="T21" fmla="*/ 212 h 228"/>
                <a:gd name="T22" fmla="*/ 74 w 145"/>
                <a:gd name="T23" fmla="*/ 191 h 228"/>
                <a:gd name="T24" fmla="*/ 64 w 145"/>
                <a:gd name="T25" fmla="*/ 131 h 228"/>
                <a:gd name="T26" fmla="*/ 143 w 145"/>
                <a:gd name="T27" fmla="*/ 70 h 228"/>
                <a:gd name="T28" fmla="*/ 144 w 145"/>
                <a:gd name="T29" fmla="*/ 0 h 228"/>
                <a:gd name="T30" fmla="*/ 124 w 145"/>
                <a:gd name="T31" fmla="*/ 12 h 228"/>
                <a:gd name="T32" fmla="*/ 69 w 145"/>
                <a:gd name="T33" fmla="*/ 15 h 228"/>
                <a:gd name="T34" fmla="*/ 68 w 145"/>
                <a:gd name="T35" fmla="*/ 41 h 228"/>
                <a:gd name="T36" fmla="*/ 82 w 145"/>
                <a:gd name="T37" fmla="*/ 61 h 228"/>
                <a:gd name="T38" fmla="*/ 74 w 145"/>
                <a:gd name="T39" fmla="*/ 91 h 228"/>
                <a:gd name="T40" fmla="*/ 59 w 145"/>
                <a:gd name="T41" fmla="*/ 75 h 228"/>
                <a:gd name="T42" fmla="*/ 61 w 145"/>
                <a:gd name="T43" fmla="*/ 55 h 228"/>
                <a:gd name="T44" fmla="*/ 44 w 145"/>
                <a:gd name="T45" fmla="*/ 49 h 228"/>
                <a:gd name="T46" fmla="*/ 0 w 145"/>
                <a:gd name="T47" fmla="*/ 63 h 228"/>
                <a:gd name="T48" fmla="*/ 0 w 145"/>
                <a:gd name="T49" fmla="*/ 63 h 22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45"/>
                <a:gd name="T76" fmla="*/ 0 h 228"/>
                <a:gd name="T77" fmla="*/ 145 w 145"/>
                <a:gd name="T78" fmla="*/ 228 h 22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45" h="228">
                  <a:moveTo>
                    <a:pt x="0" y="63"/>
                  </a:moveTo>
                  <a:lnTo>
                    <a:pt x="0" y="63"/>
                  </a:lnTo>
                  <a:lnTo>
                    <a:pt x="4" y="70"/>
                  </a:lnTo>
                  <a:lnTo>
                    <a:pt x="38" y="81"/>
                  </a:lnTo>
                  <a:lnTo>
                    <a:pt x="41" y="95"/>
                  </a:lnTo>
                  <a:lnTo>
                    <a:pt x="39" y="131"/>
                  </a:lnTo>
                  <a:lnTo>
                    <a:pt x="21" y="168"/>
                  </a:lnTo>
                  <a:lnTo>
                    <a:pt x="26" y="213"/>
                  </a:lnTo>
                  <a:lnTo>
                    <a:pt x="28" y="227"/>
                  </a:lnTo>
                  <a:lnTo>
                    <a:pt x="39" y="227"/>
                  </a:lnTo>
                  <a:lnTo>
                    <a:pt x="39" y="212"/>
                  </a:lnTo>
                  <a:lnTo>
                    <a:pt x="74" y="191"/>
                  </a:lnTo>
                  <a:lnTo>
                    <a:pt x="64" y="131"/>
                  </a:lnTo>
                  <a:lnTo>
                    <a:pt x="143" y="70"/>
                  </a:lnTo>
                  <a:lnTo>
                    <a:pt x="144" y="0"/>
                  </a:lnTo>
                  <a:lnTo>
                    <a:pt x="124" y="12"/>
                  </a:lnTo>
                  <a:lnTo>
                    <a:pt x="69" y="15"/>
                  </a:lnTo>
                  <a:lnTo>
                    <a:pt x="68" y="41"/>
                  </a:lnTo>
                  <a:lnTo>
                    <a:pt x="82" y="61"/>
                  </a:lnTo>
                  <a:lnTo>
                    <a:pt x="74" y="91"/>
                  </a:lnTo>
                  <a:lnTo>
                    <a:pt x="59" y="75"/>
                  </a:lnTo>
                  <a:lnTo>
                    <a:pt x="61" y="55"/>
                  </a:lnTo>
                  <a:lnTo>
                    <a:pt x="44" y="49"/>
                  </a:lnTo>
                  <a:lnTo>
                    <a:pt x="0" y="63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21" name="Freeform 526"/>
            <p:cNvSpPr>
              <a:spLocks/>
            </p:cNvSpPr>
            <p:nvPr/>
          </p:nvSpPr>
          <p:spPr bwMode="auto">
            <a:xfrm>
              <a:off x="1855425" y="2533289"/>
              <a:ext cx="147086" cy="139639"/>
            </a:xfrm>
            <a:custGeom>
              <a:avLst/>
              <a:gdLst>
                <a:gd name="T0" fmla="*/ 0 w 217"/>
                <a:gd name="T1" fmla="*/ 120 h 166"/>
                <a:gd name="T2" fmla="*/ 0 w 217"/>
                <a:gd name="T3" fmla="*/ 120 h 166"/>
                <a:gd name="T4" fmla="*/ 3 w 217"/>
                <a:gd name="T5" fmla="*/ 133 h 166"/>
                <a:gd name="T6" fmla="*/ 29 w 217"/>
                <a:gd name="T7" fmla="*/ 162 h 166"/>
                <a:gd name="T8" fmla="*/ 36 w 217"/>
                <a:gd name="T9" fmla="*/ 155 h 166"/>
                <a:gd name="T10" fmla="*/ 47 w 217"/>
                <a:gd name="T11" fmla="*/ 165 h 166"/>
                <a:gd name="T12" fmla="*/ 63 w 217"/>
                <a:gd name="T13" fmla="*/ 136 h 166"/>
                <a:gd name="T14" fmla="*/ 125 w 217"/>
                <a:gd name="T15" fmla="*/ 151 h 166"/>
                <a:gd name="T16" fmla="*/ 178 w 217"/>
                <a:gd name="T17" fmla="*/ 136 h 166"/>
                <a:gd name="T18" fmla="*/ 180 w 217"/>
                <a:gd name="T19" fmla="*/ 129 h 166"/>
                <a:gd name="T20" fmla="*/ 208 w 217"/>
                <a:gd name="T21" fmla="*/ 93 h 166"/>
                <a:gd name="T22" fmla="*/ 216 w 217"/>
                <a:gd name="T23" fmla="*/ 44 h 166"/>
                <a:gd name="T24" fmla="*/ 202 w 217"/>
                <a:gd name="T25" fmla="*/ 28 h 166"/>
                <a:gd name="T26" fmla="*/ 202 w 217"/>
                <a:gd name="T27" fmla="*/ 6 h 166"/>
                <a:gd name="T28" fmla="*/ 157 w 217"/>
                <a:gd name="T29" fmla="*/ 0 h 166"/>
                <a:gd name="T30" fmla="*/ 74 w 217"/>
                <a:gd name="T31" fmla="*/ 57 h 166"/>
                <a:gd name="T32" fmla="*/ 53 w 217"/>
                <a:gd name="T33" fmla="*/ 62 h 166"/>
                <a:gd name="T34" fmla="*/ 53 w 217"/>
                <a:gd name="T35" fmla="*/ 105 h 166"/>
                <a:gd name="T36" fmla="*/ 44 w 217"/>
                <a:gd name="T37" fmla="*/ 114 h 166"/>
                <a:gd name="T38" fmla="*/ 0 w 217"/>
                <a:gd name="T39" fmla="*/ 120 h 166"/>
                <a:gd name="T40" fmla="*/ 0 w 217"/>
                <a:gd name="T41" fmla="*/ 120 h 16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17"/>
                <a:gd name="T64" fmla="*/ 0 h 166"/>
                <a:gd name="T65" fmla="*/ 217 w 217"/>
                <a:gd name="T66" fmla="*/ 166 h 16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17" h="166">
                  <a:moveTo>
                    <a:pt x="0" y="120"/>
                  </a:moveTo>
                  <a:lnTo>
                    <a:pt x="0" y="120"/>
                  </a:lnTo>
                  <a:lnTo>
                    <a:pt x="3" y="133"/>
                  </a:lnTo>
                  <a:lnTo>
                    <a:pt x="29" y="162"/>
                  </a:lnTo>
                  <a:lnTo>
                    <a:pt x="36" y="155"/>
                  </a:lnTo>
                  <a:lnTo>
                    <a:pt x="47" y="165"/>
                  </a:lnTo>
                  <a:lnTo>
                    <a:pt x="63" y="136"/>
                  </a:lnTo>
                  <a:lnTo>
                    <a:pt x="125" y="151"/>
                  </a:lnTo>
                  <a:lnTo>
                    <a:pt x="178" y="136"/>
                  </a:lnTo>
                  <a:lnTo>
                    <a:pt x="180" y="129"/>
                  </a:lnTo>
                  <a:lnTo>
                    <a:pt x="208" y="93"/>
                  </a:lnTo>
                  <a:lnTo>
                    <a:pt x="216" y="44"/>
                  </a:lnTo>
                  <a:lnTo>
                    <a:pt x="202" y="28"/>
                  </a:lnTo>
                  <a:lnTo>
                    <a:pt x="202" y="6"/>
                  </a:lnTo>
                  <a:lnTo>
                    <a:pt x="157" y="0"/>
                  </a:lnTo>
                  <a:lnTo>
                    <a:pt x="74" y="57"/>
                  </a:lnTo>
                  <a:lnTo>
                    <a:pt x="53" y="62"/>
                  </a:lnTo>
                  <a:lnTo>
                    <a:pt x="53" y="105"/>
                  </a:lnTo>
                  <a:lnTo>
                    <a:pt x="44" y="114"/>
                  </a:lnTo>
                  <a:lnTo>
                    <a:pt x="0" y="12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22" name="Freeform 527"/>
            <p:cNvSpPr>
              <a:spLocks/>
            </p:cNvSpPr>
            <p:nvPr/>
          </p:nvSpPr>
          <p:spPr bwMode="auto">
            <a:xfrm>
              <a:off x="1879827" y="2647691"/>
              <a:ext cx="107773" cy="111039"/>
            </a:xfrm>
            <a:custGeom>
              <a:avLst/>
              <a:gdLst>
                <a:gd name="T0" fmla="*/ 0 w 159"/>
                <a:gd name="T1" fmla="*/ 102 h 132"/>
                <a:gd name="T2" fmla="*/ 0 w 159"/>
                <a:gd name="T3" fmla="*/ 102 h 132"/>
                <a:gd name="T4" fmla="*/ 11 w 159"/>
                <a:gd name="T5" fmla="*/ 29 h 132"/>
                <a:gd name="T6" fmla="*/ 27 w 159"/>
                <a:gd name="T7" fmla="*/ 0 h 132"/>
                <a:gd name="T8" fmla="*/ 89 w 159"/>
                <a:gd name="T9" fmla="*/ 15 h 132"/>
                <a:gd name="T10" fmla="*/ 142 w 159"/>
                <a:gd name="T11" fmla="*/ 0 h 132"/>
                <a:gd name="T12" fmla="*/ 153 w 159"/>
                <a:gd name="T13" fmla="*/ 17 h 132"/>
                <a:gd name="T14" fmla="*/ 158 w 159"/>
                <a:gd name="T15" fmla="*/ 29 h 132"/>
                <a:gd name="T16" fmla="*/ 144 w 159"/>
                <a:gd name="T17" fmla="*/ 40 h 132"/>
                <a:gd name="T18" fmla="*/ 116 w 159"/>
                <a:gd name="T19" fmla="*/ 99 h 132"/>
                <a:gd name="T20" fmla="*/ 90 w 159"/>
                <a:gd name="T21" fmla="*/ 95 h 132"/>
                <a:gd name="T22" fmla="*/ 76 w 159"/>
                <a:gd name="T23" fmla="*/ 124 h 132"/>
                <a:gd name="T24" fmla="*/ 45 w 159"/>
                <a:gd name="T25" fmla="*/ 131 h 132"/>
                <a:gd name="T26" fmla="*/ 27 w 159"/>
                <a:gd name="T27" fmla="*/ 106 h 132"/>
                <a:gd name="T28" fmla="*/ 0 w 159"/>
                <a:gd name="T29" fmla="*/ 102 h 132"/>
                <a:gd name="T30" fmla="*/ 0 w 159"/>
                <a:gd name="T31" fmla="*/ 102 h 13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59"/>
                <a:gd name="T49" fmla="*/ 0 h 132"/>
                <a:gd name="T50" fmla="*/ 159 w 159"/>
                <a:gd name="T51" fmla="*/ 132 h 13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59" h="132">
                  <a:moveTo>
                    <a:pt x="0" y="102"/>
                  </a:moveTo>
                  <a:lnTo>
                    <a:pt x="0" y="102"/>
                  </a:lnTo>
                  <a:lnTo>
                    <a:pt x="11" y="29"/>
                  </a:lnTo>
                  <a:lnTo>
                    <a:pt x="27" y="0"/>
                  </a:lnTo>
                  <a:lnTo>
                    <a:pt x="89" y="15"/>
                  </a:lnTo>
                  <a:lnTo>
                    <a:pt x="142" y="0"/>
                  </a:lnTo>
                  <a:lnTo>
                    <a:pt x="153" y="17"/>
                  </a:lnTo>
                  <a:lnTo>
                    <a:pt x="158" y="29"/>
                  </a:lnTo>
                  <a:lnTo>
                    <a:pt x="144" y="40"/>
                  </a:lnTo>
                  <a:lnTo>
                    <a:pt x="116" y="99"/>
                  </a:lnTo>
                  <a:lnTo>
                    <a:pt x="90" y="95"/>
                  </a:lnTo>
                  <a:lnTo>
                    <a:pt x="76" y="124"/>
                  </a:lnTo>
                  <a:lnTo>
                    <a:pt x="45" y="131"/>
                  </a:lnTo>
                  <a:lnTo>
                    <a:pt x="27" y="106"/>
                  </a:lnTo>
                  <a:lnTo>
                    <a:pt x="0" y="102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23" name="Freeform 528"/>
            <p:cNvSpPr>
              <a:spLocks/>
            </p:cNvSpPr>
            <p:nvPr/>
          </p:nvSpPr>
          <p:spPr bwMode="auto">
            <a:xfrm>
              <a:off x="1698849" y="2660310"/>
              <a:ext cx="28468" cy="21871"/>
            </a:xfrm>
            <a:custGeom>
              <a:avLst/>
              <a:gdLst>
                <a:gd name="T0" fmla="*/ 0 w 42"/>
                <a:gd name="T1" fmla="*/ 3 h 26"/>
                <a:gd name="T2" fmla="*/ 0 w 42"/>
                <a:gd name="T3" fmla="*/ 3 h 26"/>
                <a:gd name="T4" fmla="*/ 12 w 42"/>
                <a:gd name="T5" fmla="*/ 14 h 26"/>
                <a:gd name="T6" fmla="*/ 25 w 42"/>
                <a:gd name="T7" fmla="*/ 11 h 26"/>
                <a:gd name="T8" fmla="*/ 18 w 42"/>
                <a:gd name="T9" fmla="*/ 14 h 26"/>
                <a:gd name="T10" fmla="*/ 24 w 42"/>
                <a:gd name="T11" fmla="*/ 25 h 26"/>
                <a:gd name="T12" fmla="*/ 41 w 42"/>
                <a:gd name="T13" fmla="*/ 14 h 26"/>
                <a:gd name="T14" fmla="*/ 41 w 42"/>
                <a:gd name="T15" fmla="*/ 0 h 26"/>
                <a:gd name="T16" fmla="*/ 0 w 42"/>
                <a:gd name="T17" fmla="*/ 3 h 26"/>
                <a:gd name="T18" fmla="*/ 0 w 42"/>
                <a:gd name="T19" fmla="*/ 3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2"/>
                <a:gd name="T31" fmla="*/ 0 h 26"/>
                <a:gd name="T32" fmla="*/ 42 w 42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2" h="26">
                  <a:moveTo>
                    <a:pt x="0" y="3"/>
                  </a:moveTo>
                  <a:lnTo>
                    <a:pt x="0" y="3"/>
                  </a:lnTo>
                  <a:lnTo>
                    <a:pt x="12" y="14"/>
                  </a:lnTo>
                  <a:lnTo>
                    <a:pt x="25" y="11"/>
                  </a:lnTo>
                  <a:lnTo>
                    <a:pt x="18" y="14"/>
                  </a:lnTo>
                  <a:lnTo>
                    <a:pt x="24" y="25"/>
                  </a:lnTo>
                  <a:lnTo>
                    <a:pt x="41" y="14"/>
                  </a:lnTo>
                  <a:lnTo>
                    <a:pt x="41" y="0"/>
                  </a:lnTo>
                  <a:lnTo>
                    <a:pt x="0" y="3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24" name="Freeform 529"/>
            <p:cNvSpPr>
              <a:spLocks/>
            </p:cNvSpPr>
            <p:nvPr/>
          </p:nvSpPr>
          <p:spPr bwMode="auto">
            <a:xfrm>
              <a:off x="2323118" y="2502165"/>
              <a:ext cx="6100" cy="19348"/>
            </a:xfrm>
            <a:custGeom>
              <a:avLst/>
              <a:gdLst>
                <a:gd name="T0" fmla="*/ 0 w 9"/>
                <a:gd name="T1" fmla="*/ 18 h 23"/>
                <a:gd name="T2" fmla="*/ 0 w 9"/>
                <a:gd name="T3" fmla="*/ 18 h 23"/>
                <a:gd name="T4" fmla="*/ 4 w 9"/>
                <a:gd name="T5" fmla="*/ 22 h 23"/>
                <a:gd name="T6" fmla="*/ 8 w 9"/>
                <a:gd name="T7" fmla="*/ 21 h 23"/>
                <a:gd name="T8" fmla="*/ 5 w 9"/>
                <a:gd name="T9" fmla="*/ 0 h 23"/>
                <a:gd name="T10" fmla="*/ 0 w 9"/>
                <a:gd name="T11" fmla="*/ 18 h 23"/>
                <a:gd name="T12" fmla="*/ 0 w 9"/>
                <a:gd name="T13" fmla="*/ 18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"/>
                <a:gd name="T22" fmla="*/ 0 h 23"/>
                <a:gd name="T23" fmla="*/ 9 w 9"/>
                <a:gd name="T24" fmla="*/ 23 h 2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" h="23">
                  <a:moveTo>
                    <a:pt x="0" y="18"/>
                  </a:moveTo>
                  <a:lnTo>
                    <a:pt x="0" y="18"/>
                  </a:lnTo>
                  <a:lnTo>
                    <a:pt x="4" y="22"/>
                  </a:lnTo>
                  <a:lnTo>
                    <a:pt x="8" y="21"/>
                  </a:lnTo>
                  <a:lnTo>
                    <a:pt x="5" y="0"/>
                  </a:lnTo>
                  <a:lnTo>
                    <a:pt x="0" y="18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25" name="Freeform 530"/>
            <p:cNvSpPr>
              <a:spLocks/>
            </p:cNvSpPr>
            <p:nvPr/>
          </p:nvSpPr>
          <p:spPr bwMode="auto">
            <a:xfrm>
              <a:off x="2122485" y="2817615"/>
              <a:ext cx="16268" cy="19348"/>
            </a:xfrm>
            <a:custGeom>
              <a:avLst/>
              <a:gdLst>
                <a:gd name="T0" fmla="*/ 0 w 24"/>
                <a:gd name="T1" fmla="*/ 22 h 23"/>
                <a:gd name="T2" fmla="*/ 0 w 24"/>
                <a:gd name="T3" fmla="*/ 22 h 23"/>
                <a:gd name="T4" fmla="*/ 9 w 24"/>
                <a:gd name="T5" fmla="*/ 4 h 23"/>
                <a:gd name="T6" fmla="*/ 20 w 24"/>
                <a:gd name="T7" fmla="*/ 0 h 23"/>
                <a:gd name="T8" fmla="*/ 23 w 24"/>
                <a:gd name="T9" fmla="*/ 18 h 23"/>
                <a:gd name="T10" fmla="*/ 0 w 24"/>
                <a:gd name="T11" fmla="*/ 22 h 23"/>
                <a:gd name="T12" fmla="*/ 0 w 24"/>
                <a:gd name="T13" fmla="*/ 22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23"/>
                <a:gd name="T23" fmla="*/ 24 w 24"/>
                <a:gd name="T24" fmla="*/ 23 h 2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23">
                  <a:moveTo>
                    <a:pt x="0" y="22"/>
                  </a:moveTo>
                  <a:lnTo>
                    <a:pt x="0" y="22"/>
                  </a:lnTo>
                  <a:lnTo>
                    <a:pt x="9" y="4"/>
                  </a:lnTo>
                  <a:lnTo>
                    <a:pt x="20" y="0"/>
                  </a:lnTo>
                  <a:lnTo>
                    <a:pt x="23" y="18"/>
                  </a:lnTo>
                  <a:lnTo>
                    <a:pt x="0" y="22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26" name="Freeform 531"/>
            <p:cNvSpPr>
              <a:spLocks/>
            </p:cNvSpPr>
            <p:nvPr/>
          </p:nvSpPr>
          <p:spPr bwMode="auto">
            <a:xfrm>
              <a:off x="1691393" y="2614885"/>
              <a:ext cx="58292" cy="48790"/>
            </a:xfrm>
            <a:custGeom>
              <a:avLst/>
              <a:gdLst>
                <a:gd name="T0" fmla="*/ 0 w 86"/>
                <a:gd name="T1" fmla="*/ 25 h 58"/>
                <a:gd name="T2" fmla="*/ 0 w 86"/>
                <a:gd name="T3" fmla="*/ 25 h 58"/>
                <a:gd name="T4" fmla="*/ 13 w 86"/>
                <a:gd name="T5" fmla="*/ 42 h 58"/>
                <a:gd name="T6" fmla="*/ 52 w 86"/>
                <a:gd name="T7" fmla="*/ 44 h 58"/>
                <a:gd name="T8" fmla="*/ 11 w 86"/>
                <a:gd name="T9" fmla="*/ 49 h 58"/>
                <a:gd name="T10" fmla="*/ 11 w 86"/>
                <a:gd name="T11" fmla="*/ 57 h 58"/>
                <a:gd name="T12" fmla="*/ 52 w 86"/>
                <a:gd name="T13" fmla="*/ 54 h 58"/>
                <a:gd name="T14" fmla="*/ 85 w 86"/>
                <a:gd name="T15" fmla="*/ 57 h 58"/>
                <a:gd name="T16" fmla="*/ 75 w 86"/>
                <a:gd name="T17" fmla="*/ 25 h 58"/>
                <a:gd name="T18" fmla="*/ 44 w 86"/>
                <a:gd name="T19" fmla="*/ 0 h 58"/>
                <a:gd name="T20" fmla="*/ 13 w 86"/>
                <a:gd name="T21" fmla="*/ 7 h 58"/>
                <a:gd name="T22" fmla="*/ 0 w 86"/>
                <a:gd name="T23" fmla="*/ 25 h 58"/>
                <a:gd name="T24" fmla="*/ 0 w 86"/>
                <a:gd name="T25" fmla="*/ 25 h 5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6"/>
                <a:gd name="T40" fmla="*/ 0 h 58"/>
                <a:gd name="T41" fmla="*/ 86 w 86"/>
                <a:gd name="T42" fmla="*/ 58 h 5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6" h="58">
                  <a:moveTo>
                    <a:pt x="0" y="25"/>
                  </a:moveTo>
                  <a:lnTo>
                    <a:pt x="0" y="25"/>
                  </a:lnTo>
                  <a:lnTo>
                    <a:pt x="13" y="42"/>
                  </a:lnTo>
                  <a:lnTo>
                    <a:pt x="52" y="44"/>
                  </a:lnTo>
                  <a:lnTo>
                    <a:pt x="11" y="49"/>
                  </a:lnTo>
                  <a:lnTo>
                    <a:pt x="11" y="57"/>
                  </a:lnTo>
                  <a:lnTo>
                    <a:pt x="52" y="54"/>
                  </a:lnTo>
                  <a:lnTo>
                    <a:pt x="85" y="57"/>
                  </a:lnTo>
                  <a:lnTo>
                    <a:pt x="75" y="25"/>
                  </a:lnTo>
                  <a:lnTo>
                    <a:pt x="44" y="0"/>
                  </a:lnTo>
                  <a:lnTo>
                    <a:pt x="13" y="7"/>
                  </a:lnTo>
                  <a:lnTo>
                    <a:pt x="0" y="25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27" name="Freeform 532"/>
            <p:cNvSpPr>
              <a:spLocks/>
            </p:cNvSpPr>
            <p:nvPr/>
          </p:nvSpPr>
          <p:spPr bwMode="auto">
            <a:xfrm>
              <a:off x="1730707" y="2692276"/>
              <a:ext cx="29824" cy="35330"/>
            </a:xfrm>
            <a:custGeom>
              <a:avLst/>
              <a:gdLst>
                <a:gd name="T0" fmla="*/ 0 w 44"/>
                <a:gd name="T1" fmla="*/ 12 h 42"/>
                <a:gd name="T2" fmla="*/ 0 w 44"/>
                <a:gd name="T3" fmla="*/ 12 h 42"/>
                <a:gd name="T4" fmla="*/ 5 w 44"/>
                <a:gd name="T5" fmla="*/ 28 h 42"/>
                <a:gd name="T6" fmla="*/ 26 w 44"/>
                <a:gd name="T7" fmla="*/ 41 h 42"/>
                <a:gd name="T8" fmla="*/ 43 w 44"/>
                <a:gd name="T9" fmla="*/ 21 h 42"/>
                <a:gd name="T10" fmla="*/ 29 w 44"/>
                <a:gd name="T11" fmla="*/ 0 h 42"/>
                <a:gd name="T12" fmla="*/ 0 w 44"/>
                <a:gd name="T13" fmla="*/ 12 h 42"/>
                <a:gd name="T14" fmla="*/ 0 w 44"/>
                <a:gd name="T15" fmla="*/ 12 h 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4"/>
                <a:gd name="T25" fmla="*/ 0 h 42"/>
                <a:gd name="T26" fmla="*/ 44 w 44"/>
                <a:gd name="T27" fmla="*/ 42 h 4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4" h="42">
                  <a:moveTo>
                    <a:pt x="0" y="12"/>
                  </a:moveTo>
                  <a:lnTo>
                    <a:pt x="0" y="12"/>
                  </a:lnTo>
                  <a:lnTo>
                    <a:pt x="5" y="28"/>
                  </a:lnTo>
                  <a:lnTo>
                    <a:pt x="26" y="41"/>
                  </a:lnTo>
                  <a:lnTo>
                    <a:pt x="43" y="21"/>
                  </a:lnTo>
                  <a:lnTo>
                    <a:pt x="29" y="0"/>
                  </a:lnTo>
                  <a:lnTo>
                    <a:pt x="0" y="12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28" name="Freeform 533"/>
            <p:cNvSpPr>
              <a:spLocks/>
            </p:cNvSpPr>
            <p:nvPr/>
          </p:nvSpPr>
          <p:spPr bwMode="auto">
            <a:xfrm>
              <a:off x="2233646" y="2669564"/>
              <a:ext cx="94895" cy="156463"/>
            </a:xfrm>
            <a:custGeom>
              <a:avLst/>
              <a:gdLst>
                <a:gd name="T0" fmla="*/ 0 w 140"/>
                <a:gd name="T1" fmla="*/ 174 h 186"/>
                <a:gd name="T2" fmla="*/ 0 w 140"/>
                <a:gd name="T3" fmla="*/ 174 h 186"/>
                <a:gd name="T4" fmla="*/ 0 w 140"/>
                <a:gd name="T5" fmla="*/ 123 h 186"/>
                <a:gd name="T6" fmla="*/ 11 w 140"/>
                <a:gd name="T7" fmla="*/ 109 h 186"/>
                <a:gd name="T8" fmla="*/ 54 w 140"/>
                <a:gd name="T9" fmla="*/ 94 h 186"/>
                <a:gd name="T10" fmla="*/ 95 w 140"/>
                <a:gd name="T11" fmla="*/ 53 h 186"/>
                <a:gd name="T12" fmla="*/ 41 w 140"/>
                <a:gd name="T13" fmla="*/ 39 h 186"/>
                <a:gd name="T14" fmla="*/ 25 w 140"/>
                <a:gd name="T15" fmla="*/ 15 h 186"/>
                <a:gd name="T16" fmla="*/ 31 w 140"/>
                <a:gd name="T17" fmla="*/ 7 h 186"/>
                <a:gd name="T18" fmla="*/ 52 w 140"/>
                <a:gd name="T19" fmla="*/ 21 h 186"/>
                <a:gd name="T20" fmla="*/ 133 w 140"/>
                <a:gd name="T21" fmla="*/ 0 h 186"/>
                <a:gd name="T22" fmla="*/ 139 w 140"/>
                <a:gd name="T23" fmla="*/ 21 h 186"/>
                <a:gd name="T24" fmla="*/ 90 w 140"/>
                <a:gd name="T25" fmla="*/ 108 h 186"/>
                <a:gd name="T26" fmla="*/ 7 w 140"/>
                <a:gd name="T27" fmla="*/ 185 h 186"/>
                <a:gd name="T28" fmla="*/ 0 w 140"/>
                <a:gd name="T29" fmla="*/ 174 h 186"/>
                <a:gd name="T30" fmla="*/ 0 w 140"/>
                <a:gd name="T31" fmla="*/ 174 h 18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40"/>
                <a:gd name="T49" fmla="*/ 0 h 186"/>
                <a:gd name="T50" fmla="*/ 140 w 140"/>
                <a:gd name="T51" fmla="*/ 186 h 18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40" h="186">
                  <a:moveTo>
                    <a:pt x="0" y="174"/>
                  </a:moveTo>
                  <a:lnTo>
                    <a:pt x="0" y="174"/>
                  </a:lnTo>
                  <a:lnTo>
                    <a:pt x="0" y="123"/>
                  </a:lnTo>
                  <a:lnTo>
                    <a:pt x="11" y="109"/>
                  </a:lnTo>
                  <a:lnTo>
                    <a:pt x="54" y="94"/>
                  </a:lnTo>
                  <a:lnTo>
                    <a:pt x="95" y="53"/>
                  </a:lnTo>
                  <a:lnTo>
                    <a:pt x="41" y="39"/>
                  </a:lnTo>
                  <a:lnTo>
                    <a:pt x="25" y="15"/>
                  </a:lnTo>
                  <a:lnTo>
                    <a:pt x="31" y="7"/>
                  </a:lnTo>
                  <a:lnTo>
                    <a:pt x="52" y="21"/>
                  </a:lnTo>
                  <a:lnTo>
                    <a:pt x="133" y="0"/>
                  </a:lnTo>
                  <a:lnTo>
                    <a:pt x="139" y="21"/>
                  </a:lnTo>
                  <a:lnTo>
                    <a:pt x="90" y="108"/>
                  </a:lnTo>
                  <a:lnTo>
                    <a:pt x="7" y="185"/>
                  </a:lnTo>
                  <a:lnTo>
                    <a:pt x="0" y="174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29" name="Freeform 534"/>
            <p:cNvSpPr>
              <a:spLocks/>
            </p:cNvSpPr>
            <p:nvPr/>
          </p:nvSpPr>
          <p:spPr bwMode="auto">
            <a:xfrm>
              <a:off x="2085882" y="2985014"/>
              <a:ext cx="73204" cy="83278"/>
            </a:xfrm>
            <a:custGeom>
              <a:avLst/>
              <a:gdLst>
                <a:gd name="T0" fmla="*/ 0 w 108"/>
                <a:gd name="T1" fmla="*/ 30 h 99"/>
                <a:gd name="T2" fmla="*/ 0 w 108"/>
                <a:gd name="T3" fmla="*/ 30 h 99"/>
                <a:gd name="T4" fmla="*/ 0 w 108"/>
                <a:gd name="T5" fmla="*/ 30 h 99"/>
                <a:gd name="T6" fmla="*/ 24 w 108"/>
                <a:gd name="T7" fmla="*/ 31 h 99"/>
                <a:gd name="T8" fmla="*/ 48 w 108"/>
                <a:gd name="T9" fmla="*/ 13 h 99"/>
                <a:gd name="T10" fmla="*/ 49 w 108"/>
                <a:gd name="T11" fmla="*/ 5 h 99"/>
                <a:gd name="T12" fmla="*/ 70 w 108"/>
                <a:gd name="T13" fmla="*/ 0 h 99"/>
                <a:gd name="T14" fmla="*/ 104 w 108"/>
                <a:gd name="T15" fmla="*/ 11 h 99"/>
                <a:gd name="T16" fmla="*/ 107 w 108"/>
                <a:gd name="T17" fmla="*/ 25 h 99"/>
                <a:gd name="T18" fmla="*/ 105 w 108"/>
                <a:gd name="T19" fmla="*/ 61 h 99"/>
                <a:gd name="T20" fmla="*/ 87 w 108"/>
                <a:gd name="T21" fmla="*/ 98 h 99"/>
                <a:gd name="T22" fmla="*/ 56 w 108"/>
                <a:gd name="T23" fmla="*/ 92 h 99"/>
                <a:gd name="T24" fmla="*/ 38 w 108"/>
                <a:gd name="T25" fmla="*/ 83 h 99"/>
                <a:gd name="T26" fmla="*/ 0 w 108"/>
                <a:gd name="T27" fmla="*/ 30 h 99"/>
                <a:gd name="T28" fmla="*/ 0 w 108"/>
                <a:gd name="T29" fmla="*/ 30 h 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8"/>
                <a:gd name="T46" fmla="*/ 0 h 99"/>
                <a:gd name="T47" fmla="*/ 108 w 108"/>
                <a:gd name="T48" fmla="*/ 99 h 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8" h="99">
                  <a:moveTo>
                    <a:pt x="0" y="30"/>
                  </a:moveTo>
                  <a:lnTo>
                    <a:pt x="0" y="30"/>
                  </a:lnTo>
                  <a:lnTo>
                    <a:pt x="24" y="31"/>
                  </a:lnTo>
                  <a:lnTo>
                    <a:pt x="48" y="13"/>
                  </a:lnTo>
                  <a:lnTo>
                    <a:pt x="49" y="5"/>
                  </a:lnTo>
                  <a:lnTo>
                    <a:pt x="70" y="0"/>
                  </a:lnTo>
                  <a:lnTo>
                    <a:pt x="104" y="11"/>
                  </a:lnTo>
                  <a:lnTo>
                    <a:pt x="107" y="25"/>
                  </a:lnTo>
                  <a:lnTo>
                    <a:pt x="105" y="61"/>
                  </a:lnTo>
                  <a:lnTo>
                    <a:pt x="87" y="98"/>
                  </a:lnTo>
                  <a:lnTo>
                    <a:pt x="56" y="92"/>
                  </a:lnTo>
                  <a:lnTo>
                    <a:pt x="38" y="83"/>
                  </a:lnTo>
                  <a:lnTo>
                    <a:pt x="0" y="3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30" name="Freeform 535"/>
            <p:cNvSpPr>
              <a:spLocks/>
            </p:cNvSpPr>
            <p:nvPr/>
          </p:nvSpPr>
          <p:spPr bwMode="auto">
            <a:xfrm>
              <a:off x="1960487" y="3000156"/>
              <a:ext cx="126074" cy="147210"/>
            </a:xfrm>
            <a:custGeom>
              <a:avLst/>
              <a:gdLst>
                <a:gd name="T0" fmla="*/ 0 w 186"/>
                <a:gd name="T1" fmla="*/ 6 h 175"/>
                <a:gd name="T2" fmla="*/ 0 w 186"/>
                <a:gd name="T3" fmla="*/ 6 h 175"/>
                <a:gd name="T4" fmla="*/ 23 w 186"/>
                <a:gd name="T5" fmla="*/ 0 h 175"/>
                <a:gd name="T6" fmla="*/ 134 w 186"/>
                <a:gd name="T7" fmla="*/ 16 h 175"/>
                <a:gd name="T8" fmla="*/ 159 w 186"/>
                <a:gd name="T9" fmla="*/ 9 h 175"/>
                <a:gd name="T10" fmla="*/ 185 w 186"/>
                <a:gd name="T11" fmla="*/ 12 h 175"/>
                <a:gd name="T12" fmla="*/ 185 w 186"/>
                <a:gd name="T13" fmla="*/ 12 h 175"/>
                <a:gd name="T14" fmla="*/ 162 w 186"/>
                <a:gd name="T15" fmla="*/ 25 h 175"/>
                <a:gd name="T16" fmla="*/ 154 w 186"/>
                <a:gd name="T17" fmla="*/ 16 h 175"/>
                <a:gd name="T18" fmla="*/ 128 w 186"/>
                <a:gd name="T19" fmla="*/ 22 h 175"/>
                <a:gd name="T20" fmla="*/ 128 w 186"/>
                <a:gd name="T21" fmla="*/ 71 h 175"/>
                <a:gd name="T22" fmla="*/ 114 w 186"/>
                <a:gd name="T23" fmla="*/ 71 h 175"/>
                <a:gd name="T24" fmla="*/ 114 w 186"/>
                <a:gd name="T25" fmla="*/ 110 h 175"/>
                <a:gd name="T26" fmla="*/ 114 w 186"/>
                <a:gd name="T27" fmla="*/ 165 h 175"/>
                <a:gd name="T28" fmla="*/ 102 w 186"/>
                <a:gd name="T29" fmla="*/ 174 h 175"/>
                <a:gd name="T30" fmla="*/ 84 w 186"/>
                <a:gd name="T31" fmla="*/ 174 h 175"/>
                <a:gd name="T32" fmla="*/ 75 w 186"/>
                <a:gd name="T33" fmla="*/ 162 h 175"/>
                <a:gd name="T34" fmla="*/ 67 w 186"/>
                <a:gd name="T35" fmla="*/ 168 h 175"/>
                <a:gd name="T36" fmla="*/ 49 w 186"/>
                <a:gd name="T37" fmla="*/ 149 h 175"/>
                <a:gd name="T38" fmla="*/ 39 w 186"/>
                <a:gd name="T39" fmla="*/ 88 h 175"/>
                <a:gd name="T40" fmla="*/ 39 w 186"/>
                <a:gd name="T41" fmla="*/ 81 h 175"/>
                <a:gd name="T42" fmla="*/ 0 w 186"/>
                <a:gd name="T43" fmla="*/ 6 h 175"/>
                <a:gd name="T44" fmla="*/ 0 w 186"/>
                <a:gd name="T45" fmla="*/ 6 h 17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86"/>
                <a:gd name="T70" fmla="*/ 0 h 175"/>
                <a:gd name="T71" fmla="*/ 186 w 186"/>
                <a:gd name="T72" fmla="*/ 175 h 17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86" h="175">
                  <a:moveTo>
                    <a:pt x="0" y="6"/>
                  </a:moveTo>
                  <a:lnTo>
                    <a:pt x="0" y="6"/>
                  </a:lnTo>
                  <a:lnTo>
                    <a:pt x="23" y="0"/>
                  </a:lnTo>
                  <a:lnTo>
                    <a:pt x="134" y="16"/>
                  </a:lnTo>
                  <a:lnTo>
                    <a:pt x="159" y="9"/>
                  </a:lnTo>
                  <a:lnTo>
                    <a:pt x="185" y="12"/>
                  </a:lnTo>
                  <a:lnTo>
                    <a:pt x="162" y="25"/>
                  </a:lnTo>
                  <a:lnTo>
                    <a:pt x="154" y="16"/>
                  </a:lnTo>
                  <a:lnTo>
                    <a:pt x="128" y="22"/>
                  </a:lnTo>
                  <a:lnTo>
                    <a:pt x="128" y="71"/>
                  </a:lnTo>
                  <a:lnTo>
                    <a:pt x="114" y="71"/>
                  </a:lnTo>
                  <a:lnTo>
                    <a:pt x="114" y="110"/>
                  </a:lnTo>
                  <a:lnTo>
                    <a:pt x="114" y="165"/>
                  </a:lnTo>
                  <a:lnTo>
                    <a:pt x="102" y="174"/>
                  </a:lnTo>
                  <a:lnTo>
                    <a:pt x="84" y="174"/>
                  </a:lnTo>
                  <a:lnTo>
                    <a:pt x="75" y="162"/>
                  </a:lnTo>
                  <a:lnTo>
                    <a:pt x="67" y="168"/>
                  </a:lnTo>
                  <a:lnTo>
                    <a:pt x="49" y="149"/>
                  </a:lnTo>
                  <a:lnTo>
                    <a:pt x="39" y="88"/>
                  </a:lnTo>
                  <a:lnTo>
                    <a:pt x="39" y="81"/>
                  </a:lnTo>
                  <a:lnTo>
                    <a:pt x="0" y="6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31" name="Freeform 536"/>
            <p:cNvSpPr>
              <a:spLocks/>
            </p:cNvSpPr>
            <p:nvPr/>
          </p:nvSpPr>
          <p:spPr bwMode="auto">
            <a:xfrm>
              <a:off x="1696816" y="2481976"/>
              <a:ext cx="78627" cy="81596"/>
            </a:xfrm>
            <a:custGeom>
              <a:avLst/>
              <a:gdLst>
                <a:gd name="T0" fmla="*/ 0 w 116"/>
                <a:gd name="T1" fmla="*/ 96 h 97"/>
                <a:gd name="T2" fmla="*/ 0 w 116"/>
                <a:gd name="T3" fmla="*/ 96 h 97"/>
                <a:gd name="T4" fmla="*/ 54 w 116"/>
                <a:gd name="T5" fmla="*/ 0 h 97"/>
                <a:gd name="T6" fmla="*/ 114 w 116"/>
                <a:gd name="T7" fmla="*/ 2 h 97"/>
                <a:gd name="T8" fmla="*/ 115 w 116"/>
                <a:gd name="T9" fmla="*/ 7 h 97"/>
                <a:gd name="T10" fmla="*/ 114 w 116"/>
                <a:gd name="T11" fmla="*/ 25 h 97"/>
                <a:gd name="T12" fmla="*/ 70 w 116"/>
                <a:gd name="T13" fmla="*/ 24 h 97"/>
                <a:gd name="T14" fmla="*/ 70 w 116"/>
                <a:gd name="T15" fmla="*/ 61 h 97"/>
                <a:gd name="T16" fmla="*/ 54 w 116"/>
                <a:gd name="T17" fmla="*/ 67 h 97"/>
                <a:gd name="T18" fmla="*/ 55 w 116"/>
                <a:gd name="T19" fmla="*/ 90 h 97"/>
                <a:gd name="T20" fmla="*/ 0 w 116"/>
                <a:gd name="T21" fmla="*/ 96 h 97"/>
                <a:gd name="T22" fmla="*/ 0 w 116"/>
                <a:gd name="T23" fmla="*/ 96 h 9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16"/>
                <a:gd name="T37" fmla="*/ 0 h 97"/>
                <a:gd name="T38" fmla="*/ 116 w 116"/>
                <a:gd name="T39" fmla="*/ 97 h 9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16" h="97">
                  <a:moveTo>
                    <a:pt x="0" y="96"/>
                  </a:moveTo>
                  <a:lnTo>
                    <a:pt x="0" y="96"/>
                  </a:lnTo>
                  <a:lnTo>
                    <a:pt x="54" y="0"/>
                  </a:lnTo>
                  <a:lnTo>
                    <a:pt x="114" y="2"/>
                  </a:lnTo>
                  <a:lnTo>
                    <a:pt x="115" y="7"/>
                  </a:lnTo>
                  <a:lnTo>
                    <a:pt x="114" y="25"/>
                  </a:lnTo>
                  <a:lnTo>
                    <a:pt x="70" y="24"/>
                  </a:lnTo>
                  <a:lnTo>
                    <a:pt x="70" y="61"/>
                  </a:lnTo>
                  <a:lnTo>
                    <a:pt x="54" y="67"/>
                  </a:lnTo>
                  <a:lnTo>
                    <a:pt x="55" y="90"/>
                  </a:lnTo>
                  <a:lnTo>
                    <a:pt x="0" y="96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32" name="Freeform 537"/>
            <p:cNvSpPr>
              <a:spLocks/>
            </p:cNvSpPr>
            <p:nvPr/>
          </p:nvSpPr>
          <p:spPr bwMode="auto">
            <a:xfrm>
              <a:off x="2056736" y="2538337"/>
              <a:ext cx="153864" cy="227124"/>
            </a:xfrm>
            <a:custGeom>
              <a:avLst/>
              <a:gdLst>
                <a:gd name="T0" fmla="*/ 0 w 227"/>
                <a:gd name="T1" fmla="*/ 142 h 270"/>
                <a:gd name="T2" fmla="*/ 0 w 227"/>
                <a:gd name="T3" fmla="*/ 142 h 270"/>
                <a:gd name="T4" fmla="*/ 10 w 227"/>
                <a:gd name="T5" fmla="*/ 169 h 270"/>
                <a:gd name="T6" fmla="*/ 20 w 227"/>
                <a:gd name="T7" fmla="*/ 198 h 270"/>
                <a:gd name="T8" fmla="*/ 43 w 227"/>
                <a:gd name="T9" fmla="*/ 209 h 270"/>
                <a:gd name="T10" fmla="*/ 76 w 227"/>
                <a:gd name="T11" fmla="*/ 249 h 270"/>
                <a:gd name="T12" fmla="*/ 122 w 227"/>
                <a:gd name="T13" fmla="*/ 269 h 270"/>
                <a:gd name="T14" fmla="*/ 164 w 227"/>
                <a:gd name="T15" fmla="*/ 264 h 270"/>
                <a:gd name="T16" fmla="*/ 189 w 227"/>
                <a:gd name="T17" fmla="*/ 256 h 270"/>
                <a:gd name="T18" fmla="*/ 174 w 227"/>
                <a:gd name="T19" fmla="*/ 227 h 270"/>
                <a:gd name="T20" fmla="*/ 150 w 227"/>
                <a:gd name="T21" fmla="*/ 211 h 270"/>
                <a:gd name="T22" fmla="*/ 166 w 227"/>
                <a:gd name="T23" fmla="*/ 200 h 270"/>
                <a:gd name="T24" fmla="*/ 167 w 227"/>
                <a:gd name="T25" fmla="*/ 176 h 270"/>
                <a:gd name="T26" fmla="*/ 194 w 227"/>
                <a:gd name="T27" fmla="*/ 143 h 270"/>
                <a:gd name="T28" fmla="*/ 205 w 227"/>
                <a:gd name="T29" fmla="*/ 84 h 270"/>
                <a:gd name="T30" fmla="*/ 226 w 227"/>
                <a:gd name="T31" fmla="*/ 71 h 270"/>
                <a:gd name="T32" fmla="*/ 210 w 227"/>
                <a:gd name="T33" fmla="*/ 59 h 270"/>
                <a:gd name="T34" fmla="*/ 203 w 227"/>
                <a:gd name="T35" fmla="*/ 16 h 270"/>
                <a:gd name="T36" fmla="*/ 185 w 227"/>
                <a:gd name="T37" fmla="*/ 0 h 270"/>
                <a:gd name="T38" fmla="*/ 164 w 227"/>
                <a:gd name="T39" fmla="*/ 18 h 270"/>
                <a:gd name="T40" fmla="*/ 41 w 227"/>
                <a:gd name="T41" fmla="*/ 15 h 270"/>
                <a:gd name="T42" fmla="*/ 41 w 227"/>
                <a:gd name="T43" fmla="*/ 43 h 270"/>
                <a:gd name="T44" fmla="*/ 29 w 227"/>
                <a:gd name="T45" fmla="*/ 43 h 270"/>
                <a:gd name="T46" fmla="*/ 29 w 227"/>
                <a:gd name="T47" fmla="*/ 51 h 270"/>
                <a:gd name="T48" fmla="*/ 28 w 227"/>
                <a:gd name="T49" fmla="*/ 103 h 270"/>
                <a:gd name="T50" fmla="*/ 14 w 227"/>
                <a:gd name="T51" fmla="*/ 106 h 270"/>
                <a:gd name="T52" fmla="*/ 0 w 227"/>
                <a:gd name="T53" fmla="*/ 142 h 270"/>
                <a:gd name="T54" fmla="*/ 0 w 227"/>
                <a:gd name="T55" fmla="*/ 142 h 27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27"/>
                <a:gd name="T85" fmla="*/ 0 h 270"/>
                <a:gd name="T86" fmla="*/ 227 w 227"/>
                <a:gd name="T87" fmla="*/ 270 h 27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27" h="270">
                  <a:moveTo>
                    <a:pt x="0" y="142"/>
                  </a:moveTo>
                  <a:lnTo>
                    <a:pt x="0" y="142"/>
                  </a:lnTo>
                  <a:lnTo>
                    <a:pt x="10" y="169"/>
                  </a:lnTo>
                  <a:lnTo>
                    <a:pt x="20" y="198"/>
                  </a:lnTo>
                  <a:lnTo>
                    <a:pt x="43" y="209"/>
                  </a:lnTo>
                  <a:lnTo>
                    <a:pt x="76" y="249"/>
                  </a:lnTo>
                  <a:lnTo>
                    <a:pt x="122" y="269"/>
                  </a:lnTo>
                  <a:lnTo>
                    <a:pt x="164" y="264"/>
                  </a:lnTo>
                  <a:lnTo>
                    <a:pt x="189" y="256"/>
                  </a:lnTo>
                  <a:lnTo>
                    <a:pt x="174" y="227"/>
                  </a:lnTo>
                  <a:lnTo>
                    <a:pt x="150" y="211"/>
                  </a:lnTo>
                  <a:lnTo>
                    <a:pt x="166" y="200"/>
                  </a:lnTo>
                  <a:lnTo>
                    <a:pt x="167" y="176"/>
                  </a:lnTo>
                  <a:lnTo>
                    <a:pt x="194" y="143"/>
                  </a:lnTo>
                  <a:lnTo>
                    <a:pt x="205" y="84"/>
                  </a:lnTo>
                  <a:lnTo>
                    <a:pt x="226" y="71"/>
                  </a:lnTo>
                  <a:lnTo>
                    <a:pt x="210" y="59"/>
                  </a:lnTo>
                  <a:lnTo>
                    <a:pt x="203" y="16"/>
                  </a:lnTo>
                  <a:lnTo>
                    <a:pt x="185" y="0"/>
                  </a:lnTo>
                  <a:lnTo>
                    <a:pt x="164" y="18"/>
                  </a:lnTo>
                  <a:lnTo>
                    <a:pt x="41" y="15"/>
                  </a:lnTo>
                  <a:lnTo>
                    <a:pt x="41" y="43"/>
                  </a:lnTo>
                  <a:lnTo>
                    <a:pt x="29" y="43"/>
                  </a:lnTo>
                  <a:lnTo>
                    <a:pt x="29" y="51"/>
                  </a:lnTo>
                  <a:lnTo>
                    <a:pt x="28" y="103"/>
                  </a:lnTo>
                  <a:lnTo>
                    <a:pt x="14" y="106"/>
                  </a:lnTo>
                  <a:lnTo>
                    <a:pt x="0" y="142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33" name="Freeform 538"/>
            <p:cNvSpPr>
              <a:spLocks/>
            </p:cNvSpPr>
            <p:nvPr/>
          </p:nvSpPr>
          <p:spPr bwMode="auto">
            <a:xfrm>
              <a:off x="2138752" y="3105305"/>
              <a:ext cx="11523" cy="19348"/>
            </a:xfrm>
            <a:custGeom>
              <a:avLst/>
              <a:gdLst>
                <a:gd name="T0" fmla="*/ 0 w 17"/>
                <a:gd name="T1" fmla="*/ 12 h 23"/>
                <a:gd name="T2" fmla="*/ 0 w 17"/>
                <a:gd name="T3" fmla="*/ 12 h 23"/>
                <a:gd name="T4" fmla="*/ 9 w 17"/>
                <a:gd name="T5" fmla="*/ 22 h 23"/>
                <a:gd name="T6" fmla="*/ 16 w 17"/>
                <a:gd name="T7" fmla="*/ 14 h 23"/>
                <a:gd name="T8" fmla="*/ 14 w 17"/>
                <a:gd name="T9" fmla="*/ 0 h 23"/>
                <a:gd name="T10" fmla="*/ 0 w 17"/>
                <a:gd name="T11" fmla="*/ 12 h 23"/>
                <a:gd name="T12" fmla="*/ 0 w 17"/>
                <a:gd name="T13" fmla="*/ 12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23"/>
                <a:gd name="T23" fmla="*/ 17 w 17"/>
                <a:gd name="T24" fmla="*/ 23 h 2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23">
                  <a:moveTo>
                    <a:pt x="0" y="12"/>
                  </a:moveTo>
                  <a:lnTo>
                    <a:pt x="0" y="12"/>
                  </a:lnTo>
                  <a:lnTo>
                    <a:pt x="9" y="22"/>
                  </a:lnTo>
                  <a:lnTo>
                    <a:pt x="16" y="14"/>
                  </a:lnTo>
                  <a:lnTo>
                    <a:pt x="14" y="0"/>
                  </a:lnTo>
                  <a:lnTo>
                    <a:pt x="0" y="12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34" name="Freeform 539"/>
            <p:cNvSpPr>
              <a:spLocks/>
            </p:cNvSpPr>
            <p:nvPr/>
          </p:nvSpPr>
          <p:spPr bwMode="auto">
            <a:xfrm>
              <a:off x="2128585" y="2816773"/>
              <a:ext cx="100317" cy="122815"/>
            </a:xfrm>
            <a:custGeom>
              <a:avLst/>
              <a:gdLst>
                <a:gd name="T0" fmla="*/ 0 w 148"/>
                <a:gd name="T1" fmla="*/ 46 h 146"/>
                <a:gd name="T2" fmla="*/ 0 w 148"/>
                <a:gd name="T3" fmla="*/ 46 h 146"/>
                <a:gd name="T4" fmla="*/ 1 w 148"/>
                <a:gd name="T5" fmla="*/ 74 h 146"/>
                <a:gd name="T6" fmla="*/ 19 w 148"/>
                <a:gd name="T7" fmla="*/ 103 h 146"/>
                <a:gd name="T8" fmla="*/ 44 w 148"/>
                <a:gd name="T9" fmla="*/ 115 h 146"/>
                <a:gd name="T10" fmla="*/ 57 w 148"/>
                <a:gd name="T11" fmla="*/ 118 h 146"/>
                <a:gd name="T12" fmla="*/ 72 w 148"/>
                <a:gd name="T13" fmla="*/ 145 h 146"/>
                <a:gd name="T14" fmla="*/ 127 w 148"/>
                <a:gd name="T15" fmla="*/ 142 h 146"/>
                <a:gd name="T16" fmla="*/ 147 w 148"/>
                <a:gd name="T17" fmla="*/ 130 h 146"/>
                <a:gd name="T18" fmla="*/ 126 w 148"/>
                <a:gd name="T19" fmla="*/ 72 h 146"/>
                <a:gd name="T20" fmla="*/ 132 w 148"/>
                <a:gd name="T21" fmla="*/ 50 h 146"/>
                <a:gd name="T22" fmla="*/ 61 w 148"/>
                <a:gd name="T23" fmla="*/ 0 h 146"/>
                <a:gd name="T24" fmla="*/ 43 w 148"/>
                <a:gd name="T25" fmla="*/ 25 h 146"/>
                <a:gd name="T26" fmla="*/ 35 w 148"/>
                <a:gd name="T27" fmla="*/ 18 h 146"/>
                <a:gd name="T28" fmla="*/ 29 w 148"/>
                <a:gd name="T29" fmla="*/ 24 h 146"/>
                <a:gd name="T30" fmla="*/ 29 w 148"/>
                <a:gd name="T31" fmla="*/ 0 h 146"/>
                <a:gd name="T32" fmla="*/ 11 w 148"/>
                <a:gd name="T33" fmla="*/ 1 h 146"/>
                <a:gd name="T34" fmla="*/ 14 w 148"/>
                <a:gd name="T35" fmla="*/ 19 h 146"/>
                <a:gd name="T36" fmla="*/ 15 w 148"/>
                <a:gd name="T37" fmla="*/ 30 h 146"/>
                <a:gd name="T38" fmla="*/ 0 w 148"/>
                <a:gd name="T39" fmla="*/ 46 h 146"/>
                <a:gd name="T40" fmla="*/ 0 w 148"/>
                <a:gd name="T41" fmla="*/ 46 h 14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8"/>
                <a:gd name="T64" fmla="*/ 0 h 146"/>
                <a:gd name="T65" fmla="*/ 148 w 148"/>
                <a:gd name="T66" fmla="*/ 146 h 14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8" h="146">
                  <a:moveTo>
                    <a:pt x="0" y="46"/>
                  </a:moveTo>
                  <a:lnTo>
                    <a:pt x="0" y="46"/>
                  </a:lnTo>
                  <a:lnTo>
                    <a:pt x="1" y="74"/>
                  </a:lnTo>
                  <a:lnTo>
                    <a:pt x="19" y="103"/>
                  </a:lnTo>
                  <a:lnTo>
                    <a:pt x="44" y="115"/>
                  </a:lnTo>
                  <a:lnTo>
                    <a:pt x="57" y="118"/>
                  </a:lnTo>
                  <a:lnTo>
                    <a:pt x="72" y="145"/>
                  </a:lnTo>
                  <a:lnTo>
                    <a:pt x="127" y="142"/>
                  </a:lnTo>
                  <a:lnTo>
                    <a:pt x="147" y="130"/>
                  </a:lnTo>
                  <a:lnTo>
                    <a:pt x="126" y="72"/>
                  </a:lnTo>
                  <a:lnTo>
                    <a:pt x="132" y="50"/>
                  </a:lnTo>
                  <a:lnTo>
                    <a:pt x="61" y="0"/>
                  </a:lnTo>
                  <a:lnTo>
                    <a:pt x="43" y="25"/>
                  </a:lnTo>
                  <a:lnTo>
                    <a:pt x="35" y="18"/>
                  </a:lnTo>
                  <a:lnTo>
                    <a:pt x="29" y="24"/>
                  </a:lnTo>
                  <a:lnTo>
                    <a:pt x="29" y="0"/>
                  </a:lnTo>
                  <a:lnTo>
                    <a:pt x="11" y="1"/>
                  </a:lnTo>
                  <a:lnTo>
                    <a:pt x="14" y="19"/>
                  </a:lnTo>
                  <a:lnTo>
                    <a:pt x="15" y="30"/>
                  </a:lnTo>
                  <a:lnTo>
                    <a:pt x="0" y="46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35" name="Freeform 540"/>
            <p:cNvSpPr>
              <a:spLocks/>
            </p:cNvSpPr>
            <p:nvPr/>
          </p:nvSpPr>
          <p:spPr bwMode="auto">
            <a:xfrm>
              <a:off x="1852036" y="2677975"/>
              <a:ext cx="20335" cy="59725"/>
            </a:xfrm>
            <a:custGeom>
              <a:avLst/>
              <a:gdLst>
                <a:gd name="T0" fmla="*/ 0 w 30"/>
                <a:gd name="T1" fmla="*/ 0 h 71"/>
                <a:gd name="T2" fmla="*/ 0 w 30"/>
                <a:gd name="T3" fmla="*/ 0 h 71"/>
                <a:gd name="T4" fmla="*/ 15 w 30"/>
                <a:gd name="T5" fmla="*/ 4 h 71"/>
                <a:gd name="T6" fmla="*/ 29 w 30"/>
                <a:gd name="T7" fmla="*/ 67 h 71"/>
                <a:gd name="T8" fmla="*/ 19 w 30"/>
                <a:gd name="T9" fmla="*/ 70 h 71"/>
                <a:gd name="T10" fmla="*/ 0 w 30"/>
                <a:gd name="T11" fmla="*/ 0 h 71"/>
                <a:gd name="T12" fmla="*/ 0 w 30"/>
                <a:gd name="T13" fmla="*/ 0 h 7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"/>
                <a:gd name="T22" fmla="*/ 0 h 71"/>
                <a:gd name="T23" fmla="*/ 30 w 30"/>
                <a:gd name="T24" fmla="*/ 71 h 7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" h="71">
                  <a:moveTo>
                    <a:pt x="0" y="0"/>
                  </a:moveTo>
                  <a:lnTo>
                    <a:pt x="0" y="0"/>
                  </a:lnTo>
                  <a:lnTo>
                    <a:pt x="15" y="4"/>
                  </a:lnTo>
                  <a:lnTo>
                    <a:pt x="29" y="67"/>
                  </a:lnTo>
                  <a:lnTo>
                    <a:pt x="19" y="70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36" name="Freeform 541"/>
            <p:cNvSpPr>
              <a:spLocks/>
            </p:cNvSpPr>
            <p:nvPr/>
          </p:nvSpPr>
          <p:spPr bwMode="auto">
            <a:xfrm>
              <a:off x="2128585" y="2760413"/>
              <a:ext cx="50158" cy="61408"/>
            </a:xfrm>
            <a:custGeom>
              <a:avLst/>
              <a:gdLst>
                <a:gd name="T0" fmla="*/ 0 w 74"/>
                <a:gd name="T1" fmla="*/ 72 h 73"/>
                <a:gd name="T2" fmla="*/ 0 w 74"/>
                <a:gd name="T3" fmla="*/ 72 h 73"/>
                <a:gd name="T4" fmla="*/ 11 w 74"/>
                <a:gd name="T5" fmla="*/ 68 h 73"/>
                <a:gd name="T6" fmla="*/ 29 w 74"/>
                <a:gd name="T7" fmla="*/ 67 h 73"/>
                <a:gd name="T8" fmla="*/ 29 w 74"/>
                <a:gd name="T9" fmla="*/ 57 h 73"/>
                <a:gd name="T10" fmla="*/ 58 w 74"/>
                <a:gd name="T11" fmla="*/ 51 h 73"/>
                <a:gd name="T12" fmla="*/ 73 w 74"/>
                <a:gd name="T13" fmla="*/ 26 h 73"/>
                <a:gd name="T14" fmla="*/ 58 w 74"/>
                <a:gd name="T15" fmla="*/ 0 h 73"/>
                <a:gd name="T16" fmla="*/ 16 w 74"/>
                <a:gd name="T17" fmla="*/ 5 h 73"/>
                <a:gd name="T18" fmla="*/ 21 w 74"/>
                <a:gd name="T19" fmla="*/ 24 h 73"/>
                <a:gd name="T20" fmla="*/ 12 w 74"/>
                <a:gd name="T21" fmla="*/ 37 h 73"/>
                <a:gd name="T22" fmla="*/ 0 w 74"/>
                <a:gd name="T23" fmla="*/ 72 h 73"/>
                <a:gd name="T24" fmla="*/ 0 w 74"/>
                <a:gd name="T25" fmla="*/ 72 h 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4"/>
                <a:gd name="T40" fmla="*/ 0 h 73"/>
                <a:gd name="T41" fmla="*/ 74 w 74"/>
                <a:gd name="T42" fmla="*/ 73 h 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4" h="73">
                  <a:moveTo>
                    <a:pt x="0" y="72"/>
                  </a:moveTo>
                  <a:lnTo>
                    <a:pt x="0" y="72"/>
                  </a:lnTo>
                  <a:lnTo>
                    <a:pt x="11" y="68"/>
                  </a:lnTo>
                  <a:lnTo>
                    <a:pt x="29" y="67"/>
                  </a:lnTo>
                  <a:lnTo>
                    <a:pt x="29" y="57"/>
                  </a:lnTo>
                  <a:lnTo>
                    <a:pt x="58" y="51"/>
                  </a:lnTo>
                  <a:lnTo>
                    <a:pt x="73" y="26"/>
                  </a:lnTo>
                  <a:lnTo>
                    <a:pt x="58" y="0"/>
                  </a:lnTo>
                  <a:lnTo>
                    <a:pt x="16" y="5"/>
                  </a:lnTo>
                  <a:lnTo>
                    <a:pt x="21" y="24"/>
                  </a:lnTo>
                  <a:lnTo>
                    <a:pt x="12" y="37"/>
                  </a:lnTo>
                  <a:lnTo>
                    <a:pt x="0" y="72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37" name="Freeform 542"/>
            <p:cNvSpPr>
              <a:spLocks/>
            </p:cNvSpPr>
            <p:nvPr/>
          </p:nvSpPr>
          <p:spPr bwMode="auto">
            <a:xfrm>
              <a:off x="2080460" y="2433186"/>
              <a:ext cx="104384" cy="121133"/>
            </a:xfrm>
            <a:custGeom>
              <a:avLst/>
              <a:gdLst>
                <a:gd name="T0" fmla="*/ 0 w 154"/>
                <a:gd name="T1" fmla="*/ 24 h 144"/>
                <a:gd name="T2" fmla="*/ 0 w 154"/>
                <a:gd name="T3" fmla="*/ 24 h 144"/>
                <a:gd name="T4" fmla="*/ 6 w 154"/>
                <a:gd name="T5" fmla="*/ 140 h 144"/>
                <a:gd name="T6" fmla="*/ 129 w 154"/>
                <a:gd name="T7" fmla="*/ 143 h 144"/>
                <a:gd name="T8" fmla="*/ 150 w 154"/>
                <a:gd name="T9" fmla="*/ 125 h 144"/>
                <a:gd name="T10" fmla="*/ 153 w 154"/>
                <a:gd name="T11" fmla="*/ 113 h 144"/>
                <a:gd name="T12" fmla="*/ 107 w 154"/>
                <a:gd name="T13" fmla="*/ 30 h 144"/>
                <a:gd name="T14" fmla="*/ 129 w 154"/>
                <a:gd name="T15" fmla="*/ 57 h 144"/>
                <a:gd name="T16" fmla="*/ 140 w 154"/>
                <a:gd name="T17" fmla="*/ 34 h 144"/>
                <a:gd name="T18" fmla="*/ 129 w 154"/>
                <a:gd name="T19" fmla="*/ 5 h 144"/>
                <a:gd name="T20" fmla="*/ 100 w 154"/>
                <a:gd name="T21" fmla="*/ 10 h 144"/>
                <a:gd name="T22" fmla="*/ 100 w 154"/>
                <a:gd name="T23" fmla="*/ 2 h 144"/>
                <a:gd name="T24" fmla="*/ 85 w 154"/>
                <a:gd name="T25" fmla="*/ 2 h 144"/>
                <a:gd name="T26" fmla="*/ 59 w 154"/>
                <a:gd name="T27" fmla="*/ 12 h 144"/>
                <a:gd name="T28" fmla="*/ 6 w 154"/>
                <a:gd name="T29" fmla="*/ 0 h 144"/>
                <a:gd name="T30" fmla="*/ 0 w 154"/>
                <a:gd name="T31" fmla="*/ 24 h 144"/>
                <a:gd name="T32" fmla="*/ 0 w 154"/>
                <a:gd name="T33" fmla="*/ 24 h 14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54"/>
                <a:gd name="T52" fmla="*/ 0 h 144"/>
                <a:gd name="T53" fmla="*/ 154 w 154"/>
                <a:gd name="T54" fmla="*/ 144 h 14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54" h="144">
                  <a:moveTo>
                    <a:pt x="0" y="24"/>
                  </a:moveTo>
                  <a:lnTo>
                    <a:pt x="0" y="24"/>
                  </a:lnTo>
                  <a:lnTo>
                    <a:pt x="6" y="140"/>
                  </a:lnTo>
                  <a:lnTo>
                    <a:pt x="129" y="143"/>
                  </a:lnTo>
                  <a:lnTo>
                    <a:pt x="150" y="125"/>
                  </a:lnTo>
                  <a:lnTo>
                    <a:pt x="153" y="113"/>
                  </a:lnTo>
                  <a:lnTo>
                    <a:pt x="107" y="30"/>
                  </a:lnTo>
                  <a:lnTo>
                    <a:pt x="129" y="57"/>
                  </a:lnTo>
                  <a:lnTo>
                    <a:pt x="140" y="34"/>
                  </a:lnTo>
                  <a:lnTo>
                    <a:pt x="129" y="5"/>
                  </a:lnTo>
                  <a:lnTo>
                    <a:pt x="100" y="10"/>
                  </a:lnTo>
                  <a:lnTo>
                    <a:pt x="100" y="2"/>
                  </a:lnTo>
                  <a:lnTo>
                    <a:pt x="85" y="2"/>
                  </a:lnTo>
                  <a:lnTo>
                    <a:pt x="59" y="12"/>
                  </a:lnTo>
                  <a:lnTo>
                    <a:pt x="6" y="0"/>
                  </a:lnTo>
                  <a:lnTo>
                    <a:pt x="0" y="24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38" name="Freeform 543"/>
            <p:cNvSpPr>
              <a:spLocks/>
            </p:cNvSpPr>
            <p:nvPr/>
          </p:nvSpPr>
          <p:spPr bwMode="auto">
            <a:xfrm>
              <a:off x="1805944" y="2634234"/>
              <a:ext cx="69815" cy="63932"/>
            </a:xfrm>
            <a:custGeom>
              <a:avLst/>
              <a:gdLst>
                <a:gd name="T0" fmla="*/ 0 w 103"/>
                <a:gd name="T1" fmla="*/ 63 h 76"/>
                <a:gd name="T2" fmla="*/ 0 w 103"/>
                <a:gd name="T3" fmla="*/ 63 h 76"/>
                <a:gd name="T4" fmla="*/ 7 w 103"/>
                <a:gd name="T5" fmla="*/ 72 h 76"/>
                <a:gd name="T6" fmla="*/ 34 w 103"/>
                <a:gd name="T7" fmla="*/ 75 h 76"/>
                <a:gd name="T8" fmla="*/ 32 w 103"/>
                <a:gd name="T9" fmla="*/ 56 h 76"/>
                <a:gd name="T10" fmla="*/ 68 w 103"/>
                <a:gd name="T11" fmla="*/ 52 h 76"/>
                <a:gd name="T12" fmla="*/ 83 w 103"/>
                <a:gd name="T13" fmla="*/ 56 h 76"/>
                <a:gd name="T14" fmla="*/ 102 w 103"/>
                <a:gd name="T15" fmla="*/ 42 h 76"/>
                <a:gd name="T16" fmla="*/ 76 w 103"/>
                <a:gd name="T17" fmla="*/ 13 h 76"/>
                <a:gd name="T18" fmla="*/ 73 w 103"/>
                <a:gd name="T19" fmla="*/ 0 h 76"/>
                <a:gd name="T20" fmla="*/ 17 w 103"/>
                <a:gd name="T21" fmla="*/ 24 h 76"/>
                <a:gd name="T22" fmla="*/ 0 w 103"/>
                <a:gd name="T23" fmla="*/ 63 h 76"/>
                <a:gd name="T24" fmla="*/ 0 w 103"/>
                <a:gd name="T25" fmla="*/ 63 h 7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3"/>
                <a:gd name="T40" fmla="*/ 0 h 76"/>
                <a:gd name="T41" fmla="*/ 103 w 103"/>
                <a:gd name="T42" fmla="*/ 76 h 7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3" h="76">
                  <a:moveTo>
                    <a:pt x="0" y="63"/>
                  </a:moveTo>
                  <a:lnTo>
                    <a:pt x="0" y="63"/>
                  </a:lnTo>
                  <a:lnTo>
                    <a:pt x="7" y="72"/>
                  </a:lnTo>
                  <a:lnTo>
                    <a:pt x="34" y="75"/>
                  </a:lnTo>
                  <a:lnTo>
                    <a:pt x="32" y="56"/>
                  </a:lnTo>
                  <a:lnTo>
                    <a:pt x="68" y="52"/>
                  </a:lnTo>
                  <a:lnTo>
                    <a:pt x="83" y="56"/>
                  </a:lnTo>
                  <a:lnTo>
                    <a:pt x="102" y="42"/>
                  </a:lnTo>
                  <a:lnTo>
                    <a:pt x="76" y="13"/>
                  </a:lnTo>
                  <a:lnTo>
                    <a:pt x="73" y="0"/>
                  </a:lnTo>
                  <a:lnTo>
                    <a:pt x="17" y="24"/>
                  </a:lnTo>
                  <a:lnTo>
                    <a:pt x="0" y="63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39" name="Freeform 544"/>
            <p:cNvSpPr>
              <a:spLocks/>
            </p:cNvSpPr>
            <p:nvPr/>
          </p:nvSpPr>
          <p:spPr bwMode="auto">
            <a:xfrm>
              <a:off x="2056736" y="2899211"/>
              <a:ext cx="109806" cy="112721"/>
            </a:xfrm>
            <a:custGeom>
              <a:avLst/>
              <a:gdLst>
                <a:gd name="T0" fmla="*/ 0 w 162"/>
                <a:gd name="T1" fmla="*/ 65 h 134"/>
                <a:gd name="T2" fmla="*/ 0 w 162"/>
                <a:gd name="T3" fmla="*/ 65 h 134"/>
                <a:gd name="T4" fmla="*/ 0 w 162"/>
                <a:gd name="T5" fmla="*/ 116 h 134"/>
                <a:gd name="T6" fmla="*/ 17 w 162"/>
                <a:gd name="T7" fmla="*/ 129 h 134"/>
                <a:gd name="T8" fmla="*/ 43 w 162"/>
                <a:gd name="T9" fmla="*/ 132 h 134"/>
                <a:gd name="T10" fmla="*/ 67 w 162"/>
                <a:gd name="T11" fmla="*/ 133 h 134"/>
                <a:gd name="T12" fmla="*/ 91 w 162"/>
                <a:gd name="T13" fmla="*/ 115 h 134"/>
                <a:gd name="T14" fmla="*/ 92 w 162"/>
                <a:gd name="T15" fmla="*/ 107 h 134"/>
                <a:gd name="T16" fmla="*/ 113 w 162"/>
                <a:gd name="T17" fmla="*/ 102 h 134"/>
                <a:gd name="T18" fmla="*/ 109 w 162"/>
                <a:gd name="T19" fmla="*/ 95 h 134"/>
                <a:gd name="T20" fmla="*/ 153 w 162"/>
                <a:gd name="T21" fmla="*/ 81 h 134"/>
                <a:gd name="T22" fmla="*/ 147 w 162"/>
                <a:gd name="T23" fmla="*/ 75 h 134"/>
                <a:gd name="T24" fmla="*/ 161 w 162"/>
                <a:gd name="T25" fmla="*/ 34 h 134"/>
                <a:gd name="T26" fmla="*/ 150 w 162"/>
                <a:gd name="T27" fmla="*/ 17 h 134"/>
                <a:gd name="T28" fmla="*/ 125 w 162"/>
                <a:gd name="T29" fmla="*/ 5 h 134"/>
                <a:gd name="T30" fmla="*/ 118 w 162"/>
                <a:gd name="T31" fmla="*/ 0 h 134"/>
                <a:gd name="T32" fmla="*/ 93 w 162"/>
                <a:gd name="T33" fmla="*/ 12 h 134"/>
                <a:gd name="T34" fmla="*/ 90 w 162"/>
                <a:gd name="T35" fmla="*/ 48 h 134"/>
                <a:gd name="T36" fmla="*/ 106 w 162"/>
                <a:gd name="T37" fmla="*/ 55 h 134"/>
                <a:gd name="T38" fmla="*/ 106 w 162"/>
                <a:gd name="T39" fmla="*/ 69 h 134"/>
                <a:gd name="T40" fmla="*/ 28 w 162"/>
                <a:gd name="T41" fmla="*/ 37 h 134"/>
                <a:gd name="T42" fmla="*/ 31 w 162"/>
                <a:gd name="T43" fmla="*/ 65 h 134"/>
                <a:gd name="T44" fmla="*/ 0 w 162"/>
                <a:gd name="T45" fmla="*/ 65 h 134"/>
                <a:gd name="T46" fmla="*/ 0 w 162"/>
                <a:gd name="T47" fmla="*/ 65 h 13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2"/>
                <a:gd name="T73" fmla="*/ 0 h 134"/>
                <a:gd name="T74" fmla="*/ 162 w 162"/>
                <a:gd name="T75" fmla="*/ 134 h 134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2" h="134">
                  <a:moveTo>
                    <a:pt x="0" y="65"/>
                  </a:moveTo>
                  <a:lnTo>
                    <a:pt x="0" y="65"/>
                  </a:lnTo>
                  <a:lnTo>
                    <a:pt x="0" y="116"/>
                  </a:lnTo>
                  <a:lnTo>
                    <a:pt x="17" y="129"/>
                  </a:lnTo>
                  <a:lnTo>
                    <a:pt x="43" y="132"/>
                  </a:lnTo>
                  <a:lnTo>
                    <a:pt x="67" y="133"/>
                  </a:lnTo>
                  <a:lnTo>
                    <a:pt x="91" y="115"/>
                  </a:lnTo>
                  <a:lnTo>
                    <a:pt x="92" y="107"/>
                  </a:lnTo>
                  <a:lnTo>
                    <a:pt x="113" y="102"/>
                  </a:lnTo>
                  <a:lnTo>
                    <a:pt x="109" y="95"/>
                  </a:lnTo>
                  <a:lnTo>
                    <a:pt x="153" y="81"/>
                  </a:lnTo>
                  <a:lnTo>
                    <a:pt x="147" y="75"/>
                  </a:lnTo>
                  <a:lnTo>
                    <a:pt x="161" y="34"/>
                  </a:lnTo>
                  <a:lnTo>
                    <a:pt x="150" y="17"/>
                  </a:lnTo>
                  <a:lnTo>
                    <a:pt x="125" y="5"/>
                  </a:lnTo>
                  <a:lnTo>
                    <a:pt x="118" y="0"/>
                  </a:lnTo>
                  <a:lnTo>
                    <a:pt x="93" y="12"/>
                  </a:lnTo>
                  <a:lnTo>
                    <a:pt x="90" y="48"/>
                  </a:lnTo>
                  <a:lnTo>
                    <a:pt x="106" y="55"/>
                  </a:lnTo>
                  <a:lnTo>
                    <a:pt x="106" y="69"/>
                  </a:lnTo>
                  <a:lnTo>
                    <a:pt x="28" y="37"/>
                  </a:lnTo>
                  <a:lnTo>
                    <a:pt x="31" y="65"/>
                  </a:lnTo>
                  <a:lnTo>
                    <a:pt x="0" y="65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40" name="Freeform 545"/>
            <p:cNvSpPr>
              <a:spLocks/>
            </p:cNvSpPr>
            <p:nvPr/>
          </p:nvSpPr>
          <p:spPr bwMode="auto">
            <a:xfrm>
              <a:off x="2005900" y="3062405"/>
              <a:ext cx="151831" cy="151416"/>
            </a:xfrm>
            <a:custGeom>
              <a:avLst/>
              <a:gdLst>
                <a:gd name="T0" fmla="*/ 0 w 224"/>
                <a:gd name="T1" fmla="*/ 94 h 180"/>
                <a:gd name="T2" fmla="*/ 0 w 224"/>
                <a:gd name="T3" fmla="*/ 94 h 180"/>
                <a:gd name="T4" fmla="*/ 8 w 224"/>
                <a:gd name="T5" fmla="*/ 88 h 180"/>
                <a:gd name="T6" fmla="*/ 17 w 224"/>
                <a:gd name="T7" fmla="*/ 100 h 180"/>
                <a:gd name="T8" fmla="*/ 35 w 224"/>
                <a:gd name="T9" fmla="*/ 100 h 180"/>
                <a:gd name="T10" fmla="*/ 47 w 224"/>
                <a:gd name="T11" fmla="*/ 91 h 180"/>
                <a:gd name="T12" fmla="*/ 47 w 224"/>
                <a:gd name="T13" fmla="*/ 36 h 180"/>
                <a:gd name="T14" fmla="*/ 58 w 224"/>
                <a:gd name="T15" fmla="*/ 50 h 180"/>
                <a:gd name="T16" fmla="*/ 58 w 224"/>
                <a:gd name="T17" fmla="*/ 65 h 180"/>
                <a:gd name="T18" fmla="*/ 77 w 224"/>
                <a:gd name="T19" fmla="*/ 64 h 180"/>
                <a:gd name="T20" fmla="*/ 93 w 224"/>
                <a:gd name="T21" fmla="*/ 47 h 180"/>
                <a:gd name="T22" fmla="*/ 123 w 224"/>
                <a:gd name="T23" fmla="*/ 47 h 180"/>
                <a:gd name="T24" fmla="*/ 174 w 224"/>
                <a:gd name="T25" fmla="*/ 0 h 180"/>
                <a:gd name="T26" fmla="*/ 205 w 224"/>
                <a:gd name="T27" fmla="*/ 6 h 180"/>
                <a:gd name="T28" fmla="*/ 210 w 224"/>
                <a:gd name="T29" fmla="*/ 51 h 180"/>
                <a:gd name="T30" fmla="*/ 196 w 224"/>
                <a:gd name="T31" fmla="*/ 63 h 180"/>
                <a:gd name="T32" fmla="*/ 205 w 224"/>
                <a:gd name="T33" fmla="*/ 73 h 180"/>
                <a:gd name="T34" fmla="*/ 212 w 224"/>
                <a:gd name="T35" fmla="*/ 65 h 180"/>
                <a:gd name="T36" fmla="*/ 223 w 224"/>
                <a:gd name="T37" fmla="*/ 65 h 180"/>
                <a:gd name="T38" fmla="*/ 217 w 224"/>
                <a:gd name="T39" fmla="*/ 91 h 180"/>
                <a:gd name="T40" fmla="*/ 184 w 224"/>
                <a:gd name="T41" fmla="*/ 132 h 180"/>
                <a:gd name="T42" fmla="*/ 144 w 224"/>
                <a:gd name="T43" fmla="*/ 167 h 180"/>
                <a:gd name="T44" fmla="*/ 114 w 224"/>
                <a:gd name="T45" fmla="*/ 178 h 180"/>
                <a:gd name="T46" fmla="*/ 26 w 224"/>
                <a:gd name="T47" fmla="*/ 179 h 180"/>
                <a:gd name="T48" fmla="*/ 19 w 224"/>
                <a:gd name="T49" fmla="*/ 159 h 180"/>
                <a:gd name="T50" fmla="*/ 22 w 224"/>
                <a:gd name="T51" fmla="*/ 143 h 180"/>
                <a:gd name="T52" fmla="*/ 0 w 224"/>
                <a:gd name="T53" fmla="*/ 94 h 180"/>
                <a:gd name="T54" fmla="*/ 0 w 224"/>
                <a:gd name="T55" fmla="*/ 94 h 18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24"/>
                <a:gd name="T85" fmla="*/ 0 h 180"/>
                <a:gd name="T86" fmla="*/ 224 w 224"/>
                <a:gd name="T87" fmla="*/ 180 h 18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24" h="180">
                  <a:moveTo>
                    <a:pt x="0" y="94"/>
                  </a:moveTo>
                  <a:lnTo>
                    <a:pt x="0" y="94"/>
                  </a:lnTo>
                  <a:lnTo>
                    <a:pt x="8" y="88"/>
                  </a:lnTo>
                  <a:lnTo>
                    <a:pt x="17" y="100"/>
                  </a:lnTo>
                  <a:lnTo>
                    <a:pt x="35" y="100"/>
                  </a:lnTo>
                  <a:lnTo>
                    <a:pt x="47" y="91"/>
                  </a:lnTo>
                  <a:lnTo>
                    <a:pt x="47" y="36"/>
                  </a:lnTo>
                  <a:lnTo>
                    <a:pt x="58" y="50"/>
                  </a:lnTo>
                  <a:lnTo>
                    <a:pt x="58" y="65"/>
                  </a:lnTo>
                  <a:lnTo>
                    <a:pt x="77" y="64"/>
                  </a:lnTo>
                  <a:lnTo>
                    <a:pt x="93" y="47"/>
                  </a:lnTo>
                  <a:lnTo>
                    <a:pt x="123" y="47"/>
                  </a:lnTo>
                  <a:lnTo>
                    <a:pt x="174" y="0"/>
                  </a:lnTo>
                  <a:lnTo>
                    <a:pt x="205" y="6"/>
                  </a:lnTo>
                  <a:lnTo>
                    <a:pt x="210" y="51"/>
                  </a:lnTo>
                  <a:lnTo>
                    <a:pt x="196" y="63"/>
                  </a:lnTo>
                  <a:lnTo>
                    <a:pt x="205" y="73"/>
                  </a:lnTo>
                  <a:lnTo>
                    <a:pt x="212" y="65"/>
                  </a:lnTo>
                  <a:lnTo>
                    <a:pt x="223" y="65"/>
                  </a:lnTo>
                  <a:lnTo>
                    <a:pt x="217" y="91"/>
                  </a:lnTo>
                  <a:lnTo>
                    <a:pt x="184" y="132"/>
                  </a:lnTo>
                  <a:lnTo>
                    <a:pt x="144" y="167"/>
                  </a:lnTo>
                  <a:lnTo>
                    <a:pt x="114" y="178"/>
                  </a:lnTo>
                  <a:lnTo>
                    <a:pt x="26" y="179"/>
                  </a:lnTo>
                  <a:lnTo>
                    <a:pt x="19" y="159"/>
                  </a:lnTo>
                  <a:lnTo>
                    <a:pt x="22" y="143"/>
                  </a:lnTo>
                  <a:lnTo>
                    <a:pt x="0" y="94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41" name="Freeform 546"/>
            <p:cNvSpPr>
              <a:spLocks/>
            </p:cNvSpPr>
            <p:nvPr/>
          </p:nvSpPr>
          <p:spPr bwMode="auto">
            <a:xfrm>
              <a:off x="2103505" y="3143159"/>
              <a:ext cx="21690" cy="27759"/>
            </a:xfrm>
            <a:custGeom>
              <a:avLst/>
              <a:gdLst>
                <a:gd name="T0" fmla="*/ 0 w 32"/>
                <a:gd name="T1" fmla="*/ 16 h 33"/>
                <a:gd name="T2" fmla="*/ 0 w 32"/>
                <a:gd name="T3" fmla="*/ 16 h 33"/>
                <a:gd name="T4" fmla="*/ 11 w 32"/>
                <a:gd name="T5" fmla="*/ 32 h 33"/>
                <a:gd name="T6" fmla="*/ 31 w 32"/>
                <a:gd name="T7" fmla="*/ 16 h 33"/>
                <a:gd name="T8" fmla="*/ 22 w 32"/>
                <a:gd name="T9" fmla="*/ 0 h 33"/>
                <a:gd name="T10" fmla="*/ 0 w 32"/>
                <a:gd name="T11" fmla="*/ 16 h 33"/>
                <a:gd name="T12" fmla="*/ 0 w 32"/>
                <a:gd name="T13" fmla="*/ 16 h 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"/>
                <a:gd name="T22" fmla="*/ 0 h 33"/>
                <a:gd name="T23" fmla="*/ 32 w 32"/>
                <a:gd name="T24" fmla="*/ 33 h 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" h="33">
                  <a:moveTo>
                    <a:pt x="0" y="16"/>
                  </a:moveTo>
                  <a:lnTo>
                    <a:pt x="0" y="16"/>
                  </a:lnTo>
                  <a:lnTo>
                    <a:pt x="11" y="32"/>
                  </a:lnTo>
                  <a:lnTo>
                    <a:pt x="31" y="16"/>
                  </a:lnTo>
                  <a:lnTo>
                    <a:pt x="22" y="0"/>
                  </a:lnTo>
                  <a:lnTo>
                    <a:pt x="0" y="16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42" name="Freeform 547"/>
            <p:cNvSpPr>
              <a:spLocks/>
            </p:cNvSpPr>
            <p:nvPr/>
          </p:nvSpPr>
          <p:spPr bwMode="auto">
            <a:xfrm>
              <a:off x="1935407" y="2395332"/>
              <a:ext cx="29146" cy="22712"/>
            </a:xfrm>
            <a:custGeom>
              <a:avLst/>
              <a:gdLst>
                <a:gd name="T0" fmla="*/ 2 w 43"/>
                <a:gd name="T1" fmla="*/ 25 h 27"/>
                <a:gd name="T2" fmla="*/ 11 w 43"/>
                <a:gd name="T3" fmla="*/ 26 h 27"/>
                <a:gd name="T4" fmla="*/ 15 w 43"/>
                <a:gd name="T5" fmla="*/ 25 h 27"/>
                <a:gd name="T6" fmla="*/ 20 w 43"/>
                <a:gd name="T7" fmla="*/ 22 h 27"/>
                <a:gd name="T8" fmla="*/ 29 w 43"/>
                <a:gd name="T9" fmla="*/ 20 h 27"/>
                <a:gd name="T10" fmla="*/ 37 w 43"/>
                <a:gd name="T11" fmla="*/ 18 h 27"/>
                <a:gd name="T12" fmla="*/ 40 w 43"/>
                <a:gd name="T13" fmla="*/ 11 h 27"/>
                <a:gd name="T14" fmla="*/ 42 w 43"/>
                <a:gd name="T15" fmla="*/ 7 h 27"/>
                <a:gd name="T16" fmla="*/ 33 w 43"/>
                <a:gd name="T17" fmla="*/ 0 h 27"/>
                <a:gd name="T18" fmla="*/ 0 w 43"/>
                <a:gd name="T19" fmla="*/ 7 h 27"/>
                <a:gd name="T20" fmla="*/ 0 w 43"/>
                <a:gd name="T21" fmla="*/ 25 h 27"/>
                <a:gd name="T22" fmla="*/ 2 w 43"/>
                <a:gd name="T23" fmla="*/ 25 h 27"/>
                <a:gd name="T24" fmla="*/ 2 w 43"/>
                <a:gd name="T25" fmla="*/ 25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3"/>
                <a:gd name="T40" fmla="*/ 0 h 27"/>
                <a:gd name="T41" fmla="*/ 43 w 43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3" h="27">
                  <a:moveTo>
                    <a:pt x="2" y="25"/>
                  </a:moveTo>
                  <a:lnTo>
                    <a:pt x="11" y="26"/>
                  </a:lnTo>
                  <a:lnTo>
                    <a:pt x="15" y="25"/>
                  </a:lnTo>
                  <a:lnTo>
                    <a:pt x="20" y="22"/>
                  </a:lnTo>
                  <a:lnTo>
                    <a:pt x="29" y="20"/>
                  </a:lnTo>
                  <a:lnTo>
                    <a:pt x="37" y="18"/>
                  </a:lnTo>
                  <a:lnTo>
                    <a:pt x="40" y="11"/>
                  </a:lnTo>
                  <a:lnTo>
                    <a:pt x="42" y="7"/>
                  </a:lnTo>
                  <a:lnTo>
                    <a:pt x="33" y="0"/>
                  </a:lnTo>
                  <a:lnTo>
                    <a:pt x="0" y="7"/>
                  </a:lnTo>
                  <a:lnTo>
                    <a:pt x="0" y="25"/>
                  </a:lnTo>
                  <a:lnTo>
                    <a:pt x="2" y="25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43" name="Freeform 548"/>
            <p:cNvSpPr>
              <a:spLocks/>
            </p:cNvSpPr>
            <p:nvPr/>
          </p:nvSpPr>
          <p:spPr bwMode="auto">
            <a:xfrm>
              <a:off x="1921851" y="2364208"/>
              <a:ext cx="37280" cy="86644"/>
            </a:xfrm>
            <a:custGeom>
              <a:avLst/>
              <a:gdLst>
                <a:gd name="T0" fmla="*/ 0 w 55"/>
                <a:gd name="T1" fmla="*/ 47 h 103"/>
                <a:gd name="T2" fmla="*/ 0 w 55"/>
                <a:gd name="T3" fmla="*/ 47 h 103"/>
                <a:gd name="T4" fmla="*/ 12 w 55"/>
                <a:gd name="T5" fmla="*/ 38 h 103"/>
                <a:gd name="T6" fmla="*/ 18 w 55"/>
                <a:gd name="T7" fmla="*/ 1 h 103"/>
                <a:gd name="T8" fmla="*/ 51 w 55"/>
                <a:gd name="T9" fmla="*/ 0 h 103"/>
                <a:gd name="T10" fmla="*/ 42 w 55"/>
                <a:gd name="T11" fmla="*/ 12 h 103"/>
                <a:gd name="T12" fmla="*/ 52 w 55"/>
                <a:gd name="T13" fmla="*/ 28 h 103"/>
                <a:gd name="T14" fmla="*/ 33 w 55"/>
                <a:gd name="T15" fmla="*/ 47 h 103"/>
                <a:gd name="T16" fmla="*/ 54 w 55"/>
                <a:gd name="T17" fmla="*/ 60 h 103"/>
                <a:gd name="T18" fmla="*/ 27 w 55"/>
                <a:gd name="T19" fmla="*/ 102 h 103"/>
                <a:gd name="T20" fmla="*/ 23 w 55"/>
                <a:gd name="T21" fmla="*/ 75 h 103"/>
                <a:gd name="T22" fmla="*/ 0 w 55"/>
                <a:gd name="T23" fmla="*/ 47 h 103"/>
                <a:gd name="T24" fmla="*/ 0 w 55"/>
                <a:gd name="T25" fmla="*/ 47 h 10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5"/>
                <a:gd name="T40" fmla="*/ 0 h 103"/>
                <a:gd name="T41" fmla="*/ 55 w 55"/>
                <a:gd name="T42" fmla="*/ 103 h 10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5" h="103">
                  <a:moveTo>
                    <a:pt x="0" y="47"/>
                  </a:moveTo>
                  <a:lnTo>
                    <a:pt x="0" y="47"/>
                  </a:lnTo>
                  <a:lnTo>
                    <a:pt x="12" y="38"/>
                  </a:lnTo>
                  <a:lnTo>
                    <a:pt x="18" y="1"/>
                  </a:lnTo>
                  <a:lnTo>
                    <a:pt x="51" y="0"/>
                  </a:lnTo>
                  <a:lnTo>
                    <a:pt x="42" y="12"/>
                  </a:lnTo>
                  <a:lnTo>
                    <a:pt x="52" y="28"/>
                  </a:lnTo>
                  <a:lnTo>
                    <a:pt x="33" y="47"/>
                  </a:lnTo>
                  <a:lnTo>
                    <a:pt x="54" y="60"/>
                  </a:lnTo>
                  <a:lnTo>
                    <a:pt x="27" y="102"/>
                  </a:lnTo>
                  <a:lnTo>
                    <a:pt x="23" y="75"/>
                  </a:lnTo>
                  <a:lnTo>
                    <a:pt x="0" y="47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44" name="Freeform 614"/>
            <p:cNvSpPr>
              <a:spLocks/>
            </p:cNvSpPr>
            <p:nvPr/>
          </p:nvSpPr>
          <p:spPr bwMode="auto">
            <a:xfrm>
              <a:off x="546320" y="1799927"/>
              <a:ext cx="792035" cy="500672"/>
            </a:xfrm>
            <a:custGeom>
              <a:avLst/>
              <a:gdLst>
                <a:gd name="T0" fmla="*/ 93 w 1166"/>
                <a:gd name="T1" fmla="*/ 82 h 595"/>
                <a:gd name="T2" fmla="*/ 110 w 1166"/>
                <a:gd name="T3" fmla="*/ 69 h 595"/>
                <a:gd name="T4" fmla="*/ 177 w 1166"/>
                <a:gd name="T5" fmla="*/ 35 h 595"/>
                <a:gd name="T6" fmla="*/ 250 w 1166"/>
                <a:gd name="T7" fmla="*/ 52 h 595"/>
                <a:gd name="T8" fmla="*/ 347 w 1166"/>
                <a:gd name="T9" fmla="*/ 95 h 595"/>
                <a:gd name="T10" fmla="*/ 453 w 1166"/>
                <a:gd name="T11" fmla="*/ 123 h 595"/>
                <a:gd name="T12" fmla="*/ 450 w 1166"/>
                <a:gd name="T13" fmla="*/ 93 h 595"/>
                <a:gd name="T14" fmla="*/ 515 w 1166"/>
                <a:gd name="T15" fmla="*/ 93 h 595"/>
                <a:gd name="T16" fmla="*/ 595 w 1166"/>
                <a:gd name="T17" fmla="*/ 105 h 595"/>
                <a:gd name="T18" fmla="*/ 597 w 1166"/>
                <a:gd name="T19" fmla="*/ 85 h 595"/>
                <a:gd name="T20" fmla="*/ 624 w 1166"/>
                <a:gd name="T21" fmla="*/ 114 h 595"/>
                <a:gd name="T22" fmla="*/ 632 w 1166"/>
                <a:gd name="T23" fmla="*/ 78 h 595"/>
                <a:gd name="T24" fmla="*/ 620 w 1166"/>
                <a:gd name="T25" fmla="*/ 18 h 595"/>
                <a:gd name="T26" fmla="*/ 676 w 1166"/>
                <a:gd name="T27" fmla="*/ 44 h 595"/>
                <a:gd name="T28" fmla="*/ 685 w 1166"/>
                <a:gd name="T29" fmla="*/ 61 h 595"/>
                <a:gd name="T30" fmla="*/ 721 w 1166"/>
                <a:gd name="T31" fmla="*/ 76 h 595"/>
                <a:gd name="T32" fmla="*/ 743 w 1166"/>
                <a:gd name="T33" fmla="*/ 109 h 595"/>
                <a:gd name="T34" fmla="*/ 797 w 1166"/>
                <a:gd name="T35" fmla="*/ 55 h 595"/>
                <a:gd name="T36" fmla="*/ 798 w 1166"/>
                <a:gd name="T37" fmla="*/ 85 h 595"/>
                <a:gd name="T38" fmla="*/ 783 w 1166"/>
                <a:gd name="T39" fmla="*/ 137 h 595"/>
                <a:gd name="T40" fmla="*/ 695 w 1166"/>
                <a:gd name="T41" fmla="*/ 143 h 595"/>
                <a:gd name="T42" fmla="*/ 698 w 1166"/>
                <a:gd name="T43" fmla="*/ 183 h 595"/>
                <a:gd name="T44" fmla="*/ 689 w 1166"/>
                <a:gd name="T45" fmla="*/ 208 h 595"/>
                <a:gd name="T46" fmla="*/ 661 w 1166"/>
                <a:gd name="T47" fmla="*/ 226 h 595"/>
                <a:gd name="T48" fmla="*/ 653 w 1166"/>
                <a:gd name="T49" fmla="*/ 293 h 595"/>
                <a:gd name="T50" fmla="*/ 759 w 1166"/>
                <a:gd name="T51" fmla="*/ 359 h 595"/>
                <a:gd name="T52" fmla="*/ 800 w 1166"/>
                <a:gd name="T53" fmla="*/ 404 h 595"/>
                <a:gd name="T54" fmla="*/ 817 w 1166"/>
                <a:gd name="T55" fmla="*/ 440 h 595"/>
                <a:gd name="T56" fmla="*/ 836 w 1166"/>
                <a:gd name="T57" fmla="*/ 375 h 595"/>
                <a:gd name="T58" fmla="*/ 849 w 1166"/>
                <a:gd name="T59" fmla="*/ 293 h 595"/>
                <a:gd name="T60" fmla="*/ 858 w 1166"/>
                <a:gd name="T61" fmla="*/ 252 h 595"/>
                <a:gd name="T62" fmla="*/ 900 w 1166"/>
                <a:gd name="T63" fmla="*/ 225 h 595"/>
                <a:gd name="T64" fmla="*/ 974 w 1166"/>
                <a:gd name="T65" fmla="*/ 248 h 595"/>
                <a:gd name="T66" fmla="*/ 980 w 1166"/>
                <a:gd name="T67" fmla="*/ 283 h 595"/>
                <a:gd name="T68" fmla="*/ 978 w 1166"/>
                <a:gd name="T69" fmla="*/ 312 h 595"/>
                <a:gd name="T70" fmla="*/ 1022 w 1166"/>
                <a:gd name="T71" fmla="*/ 300 h 595"/>
                <a:gd name="T72" fmla="*/ 1061 w 1166"/>
                <a:gd name="T73" fmla="*/ 285 h 595"/>
                <a:gd name="T74" fmla="*/ 1058 w 1166"/>
                <a:gd name="T75" fmla="*/ 300 h 595"/>
                <a:gd name="T76" fmla="*/ 1079 w 1166"/>
                <a:gd name="T77" fmla="*/ 316 h 595"/>
                <a:gd name="T78" fmla="*/ 1082 w 1166"/>
                <a:gd name="T79" fmla="*/ 336 h 595"/>
                <a:gd name="T80" fmla="*/ 1118 w 1166"/>
                <a:gd name="T81" fmla="*/ 362 h 595"/>
                <a:gd name="T82" fmla="*/ 1144 w 1166"/>
                <a:gd name="T83" fmla="*/ 381 h 595"/>
                <a:gd name="T84" fmla="*/ 1156 w 1166"/>
                <a:gd name="T85" fmla="*/ 400 h 595"/>
                <a:gd name="T86" fmla="*/ 985 w 1166"/>
                <a:gd name="T87" fmla="*/ 477 h 595"/>
                <a:gd name="T88" fmla="*/ 1047 w 1166"/>
                <a:gd name="T89" fmla="*/ 482 h 595"/>
                <a:gd name="T90" fmla="*/ 1053 w 1166"/>
                <a:gd name="T91" fmla="*/ 527 h 595"/>
                <a:gd name="T92" fmla="*/ 1108 w 1166"/>
                <a:gd name="T93" fmla="*/ 523 h 595"/>
                <a:gd name="T94" fmla="*/ 1022 w 1166"/>
                <a:gd name="T95" fmla="*/ 552 h 595"/>
                <a:gd name="T96" fmla="*/ 1010 w 1166"/>
                <a:gd name="T97" fmla="*/ 540 h 595"/>
                <a:gd name="T98" fmla="*/ 960 w 1166"/>
                <a:gd name="T99" fmla="*/ 539 h 595"/>
                <a:gd name="T100" fmla="*/ 846 w 1166"/>
                <a:gd name="T101" fmla="*/ 574 h 595"/>
                <a:gd name="T102" fmla="*/ 798 w 1166"/>
                <a:gd name="T103" fmla="*/ 582 h 595"/>
                <a:gd name="T104" fmla="*/ 820 w 1166"/>
                <a:gd name="T105" fmla="*/ 550 h 595"/>
                <a:gd name="T106" fmla="*/ 770 w 1166"/>
                <a:gd name="T107" fmla="*/ 518 h 595"/>
                <a:gd name="T108" fmla="*/ 735 w 1166"/>
                <a:gd name="T109" fmla="*/ 479 h 595"/>
                <a:gd name="T110" fmla="*/ 634 w 1166"/>
                <a:gd name="T111" fmla="*/ 480 h 595"/>
                <a:gd name="T112" fmla="*/ 244 w 1166"/>
                <a:gd name="T113" fmla="*/ 462 h 595"/>
                <a:gd name="T114" fmla="*/ 188 w 1166"/>
                <a:gd name="T115" fmla="*/ 431 h 595"/>
                <a:gd name="T116" fmla="*/ 149 w 1166"/>
                <a:gd name="T117" fmla="*/ 366 h 595"/>
                <a:gd name="T118" fmla="*/ 48 w 1166"/>
                <a:gd name="T119" fmla="*/ 291 h 595"/>
                <a:gd name="T120" fmla="*/ 0 w 1166"/>
                <a:gd name="T121" fmla="*/ 264 h 59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166"/>
                <a:gd name="T184" fmla="*/ 0 h 595"/>
                <a:gd name="T185" fmla="*/ 1166 w 1166"/>
                <a:gd name="T186" fmla="*/ 595 h 59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166" h="595">
                  <a:moveTo>
                    <a:pt x="0" y="264"/>
                  </a:moveTo>
                  <a:lnTo>
                    <a:pt x="0" y="264"/>
                  </a:lnTo>
                  <a:lnTo>
                    <a:pt x="0" y="55"/>
                  </a:lnTo>
                  <a:lnTo>
                    <a:pt x="93" y="82"/>
                  </a:lnTo>
                  <a:lnTo>
                    <a:pt x="88" y="71"/>
                  </a:lnTo>
                  <a:lnTo>
                    <a:pt x="98" y="64"/>
                  </a:lnTo>
                  <a:lnTo>
                    <a:pt x="154" y="42"/>
                  </a:lnTo>
                  <a:lnTo>
                    <a:pt x="110" y="69"/>
                  </a:lnTo>
                  <a:lnTo>
                    <a:pt x="136" y="62"/>
                  </a:lnTo>
                  <a:lnTo>
                    <a:pt x="136" y="67"/>
                  </a:lnTo>
                  <a:lnTo>
                    <a:pt x="183" y="43"/>
                  </a:lnTo>
                  <a:lnTo>
                    <a:pt x="177" y="35"/>
                  </a:lnTo>
                  <a:lnTo>
                    <a:pt x="207" y="64"/>
                  </a:lnTo>
                  <a:lnTo>
                    <a:pt x="227" y="47"/>
                  </a:lnTo>
                  <a:lnTo>
                    <a:pt x="225" y="64"/>
                  </a:lnTo>
                  <a:lnTo>
                    <a:pt x="250" y="52"/>
                  </a:lnTo>
                  <a:lnTo>
                    <a:pt x="319" y="73"/>
                  </a:lnTo>
                  <a:lnTo>
                    <a:pt x="351" y="72"/>
                  </a:lnTo>
                  <a:lnTo>
                    <a:pt x="369" y="85"/>
                  </a:lnTo>
                  <a:lnTo>
                    <a:pt x="347" y="95"/>
                  </a:lnTo>
                  <a:lnTo>
                    <a:pt x="360" y="100"/>
                  </a:lnTo>
                  <a:lnTo>
                    <a:pt x="422" y="94"/>
                  </a:lnTo>
                  <a:lnTo>
                    <a:pt x="450" y="112"/>
                  </a:lnTo>
                  <a:lnTo>
                    <a:pt x="453" y="123"/>
                  </a:lnTo>
                  <a:lnTo>
                    <a:pt x="460" y="116"/>
                  </a:lnTo>
                  <a:lnTo>
                    <a:pt x="450" y="100"/>
                  </a:lnTo>
                  <a:lnTo>
                    <a:pt x="479" y="80"/>
                  </a:lnTo>
                  <a:lnTo>
                    <a:pt x="450" y="93"/>
                  </a:lnTo>
                  <a:lnTo>
                    <a:pt x="440" y="87"/>
                  </a:lnTo>
                  <a:lnTo>
                    <a:pt x="475" y="72"/>
                  </a:lnTo>
                  <a:lnTo>
                    <a:pt x="494" y="93"/>
                  </a:lnTo>
                  <a:lnTo>
                    <a:pt x="515" y="93"/>
                  </a:lnTo>
                  <a:lnTo>
                    <a:pt x="528" y="102"/>
                  </a:lnTo>
                  <a:lnTo>
                    <a:pt x="582" y="100"/>
                  </a:lnTo>
                  <a:lnTo>
                    <a:pt x="580" y="93"/>
                  </a:lnTo>
                  <a:lnTo>
                    <a:pt x="595" y="105"/>
                  </a:lnTo>
                  <a:lnTo>
                    <a:pt x="598" y="95"/>
                  </a:lnTo>
                  <a:lnTo>
                    <a:pt x="586" y="99"/>
                  </a:lnTo>
                  <a:lnTo>
                    <a:pt x="577" y="86"/>
                  </a:lnTo>
                  <a:lnTo>
                    <a:pt x="597" y="85"/>
                  </a:lnTo>
                  <a:lnTo>
                    <a:pt x="605" y="94"/>
                  </a:lnTo>
                  <a:lnTo>
                    <a:pt x="613" y="91"/>
                  </a:lnTo>
                  <a:lnTo>
                    <a:pt x="609" y="106"/>
                  </a:lnTo>
                  <a:lnTo>
                    <a:pt x="624" y="114"/>
                  </a:lnTo>
                  <a:lnTo>
                    <a:pt x="620" y="93"/>
                  </a:lnTo>
                  <a:lnTo>
                    <a:pt x="648" y="81"/>
                  </a:lnTo>
                  <a:lnTo>
                    <a:pt x="640" y="71"/>
                  </a:lnTo>
                  <a:lnTo>
                    <a:pt x="632" y="78"/>
                  </a:lnTo>
                  <a:lnTo>
                    <a:pt x="646" y="61"/>
                  </a:lnTo>
                  <a:lnTo>
                    <a:pt x="607" y="48"/>
                  </a:lnTo>
                  <a:lnTo>
                    <a:pt x="611" y="17"/>
                  </a:lnTo>
                  <a:lnTo>
                    <a:pt x="620" y="18"/>
                  </a:lnTo>
                  <a:lnTo>
                    <a:pt x="625" y="0"/>
                  </a:lnTo>
                  <a:lnTo>
                    <a:pt x="655" y="17"/>
                  </a:lnTo>
                  <a:lnTo>
                    <a:pt x="656" y="29"/>
                  </a:lnTo>
                  <a:lnTo>
                    <a:pt x="676" y="44"/>
                  </a:lnTo>
                  <a:lnTo>
                    <a:pt x="663" y="44"/>
                  </a:lnTo>
                  <a:lnTo>
                    <a:pt x="668" y="49"/>
                  </a:lnTo>
                  <a:lnTo>
                    <a:pt x="661" y="56"/>
                  </a:lnTo>
                  <a:lnTo>
                    <a:pt x="685" y="61"/>
                  </a:lnTo>
                  <a:lnTo>
                    <a:pt x="677" y="64"/>
                  </a:lnTo>
                  <a:lnTo>
                    <a:pt x="692" y="90"/>
                  </a:lnTo>
                  <a:lnTo>
                    <a:pt x="704" y="67"/>
                  </a:lnTo>
                  <a:lnTo>
                    <a:pt x="721" y="76"/>
                  </a:lnTo>
                  <a:lnTo>
                    <a:pt x="726" y="91"/>
                  </a:lnTo>
                  <a:lnTo>
                    <a:pt x="717" y="95"/>
                  </a:lnTo>
                  <a:lnTo>
                    <a:pt x="733" y="114"/>
                  </a:lnTo>
                  <a:lnTo>
                    <a:pt x="743" y="109"/>
                  </a:lnTo>
                  <a:lnTo>
                    <a:pt x="755" y="81"/>
                  </a:lnTo>
                  <a:lnTo>
                    <a:pt x="769" y="78"/>
                  </a:lnTo>
                  <a:lnTo>
                    <a:pt x="758" y="53"/>
                  </a:lnTo>
                  <a:lnTo>
                    <a:pt x="797" y="55"/>
                  </a:lnTo>
                  <a:lnTo>
                    <a:pt x="814" y="69"/>
                  </a:lnTo>
                  <a:lnTo>
                    <a:pt x="807" y="77"/>
                  </a:lnTo>
                  <a:lnTo>
                    <a:pt x="815" y="81"/>
                  </a:lnTo>
                  <a:lnTo>
                    <a:pt x="798" y="85"/>
                  </a:lnTo>
                  <a:lnTo>
                    <a:pt x="813" y="117"/>
                  </a:lnTo>
                  <a:lnTo>
                    <a:pt x="788" y="134"/>
                  </a:lnTo>
                  <a:lnTo>
                    <a:pt x="779" y="126"/>
                  </a:lnTo>
                  <a:lnTo>
                    <a:pt x="783" y="137"/>
                  </a:lnTo>
                  <a:lnTo>
                    <a:pt x="743" y="129"/>
                  </a:lnTo>
                  <a:lnTo>
                    <a:pt x="751" y="140"/>
                  </a:lnTo>
                  <a:lnTo>
                    <a:pt x="735" y="156"/>
                  </a:lnTo>
                  <a:lnTo>
                    <a:pt x="695" y="143"/>
                  </a:lnTo>
                  <a:lnTo>
                    <a:pt x="710" y="156"/>
                  </a:lnTo>
                  <a:lnTo>
                    <a:pt x="739" y="159"/>
                  </a:lnTo>
                  <a:lnTo>
                    <a:pt x="719" y="185"/>
                  </a:lnTo>
                  <a:lnTo>
                    <a:pt x="698" y="183"/>
                  </a:lnTo>
                  <a:lnTo>
                    <a:pt x="688" y="197"/>
                  </a:lnTo>
                  <a:lnTo>
                    <a:pt x="650" y="185"/>
                  </a:lnTo>
                  <a:lnTo>
                    <a:pt x="685" y="197"/>
                  </a:lnTo>
                  <a:lnTo>
                    <a:pt x="689" y="208"/>
                  </a:lnTo>
                  <a:lnTo>
                    <a:pt x="663" y="212"/>
                  </a:lnTo>
                  <a:lnTo>
                    <a:pt x="668" y="215"/>
                  </a:lnTo>
                  <a:lnTo>
                    <a:pt x="661" y="216"/>
                  </a:lnTo>
                  <a:lnTo>
                    <a:pt x="661" y="226"/>
                  </a:lnTo>
                  <a:lnTo>
                    <a:pt x="633" y="241"/>
                  </a:lnTo>
                  <a:lnTo>
                    <a:pt x="627" y="289"/>
                  </a:lnTo>
                  <a:lnTo>
                    <a:pt x="638" y="300"/>
                  </a:lnTo>
                  <a:lnTo>
                    <a:pt x="653" y="293"/>
                  </a:lnTo>
                  <a:lnTo>
                    <a:pt x="659" y="330"/>
                  </a:lnTo>
                  <a:lnTo>
                    <a:pt x="681" y="322"/>
                  </a:lnTo>
                  <a:lnTo>
                    <a:pt x="707" y="333"/>
                  </a:lnTo>
                  <a:lnTo>
                    <a:pt x="759" y="359"/>
                  </a:lnTo>
                  <a:lnTo>
                    <a:pt x="755" y="370"/>
                  </a:lnTo>
                  <a:lnTo>
                    <a:pt x="761" y="362"/>
                  </a:lnTo>
                  <a:lnTo>
                    <a:pt x="800" y="364"/>
                  </a:lnTo>
                  <a:lnTo>
                    <a:pt x="800" y="404"/>
                  </a:lnTo>
                  <a:lnTo>
                    <a:pt x="812" y="417"/>
                  </a:lnTo>
                  <a:lnTo>
                    <a:pt x="803" y="420"/>
                  </a:lnTo>
                  <a:lnTo>
                    <a:pt x="823" y="427"/>
                  </a:lnTo>
                  <a:lnTo>
                    <a:pt x="817" y="440"/>
                  </a:lnTo>
                  <a:lnTo>
                    <a:pt x="836" y="439"/>
                  </a:lnTo>
                  <a:lnTo>
                    <a:pt x="862" y="418"/>
                  </a:lnTo>
                  <a:lnTo>
                    <a:pt x="851" y="413"/>
                  </a:lnTo>
                  <a:lnTo>
                    <a:pt x="836" y="375"/>
                  </a:lnTo>
                  <a:lnTo>
                    <a:pt x="885" y="342"/>
                  </a:lnTo>
                  <a:lnTo>
                    <a:pt x="877" y="342"/>
                  </a:lnTo>
                  <a:lnTo>
                    <a:pt x="867" y="303"/>
                  </a:lnTo>
                  <a:lnTo>
                    <a:pt x="849" y="293"/>
                  </a:lnTo>
                  <a:lnTo>
                    <a:pt x="872" y="277"/>
                  </a:lnTo>
                  <a:lnTo>
                    <a:pt x="864" y="269"/>
                  </a:lnTo>
                  <a:lnTo>
                    <a:pt x="868" y="255"/>
                  </a:lnTo>
                  <a:lnTo>
                    <a:pt x="858" y="252"/>
                  </a:lnTo>
                  <a:lnTo>
                    <a:pt x="868" y="238"/>
                  </a:lnTo>
                  <a:lnTo>
                    <a:pt x="857" y="229"/>
                  </a:lnTo>
                  <a:lnTo>
                    <a:pt x="863" y="216"/>
                  </a:lnTo>
                  <a:lnTo>
                    <a:pt x="900" y="225"/>
                  </a:lnTo>
                  <a:lnTo>
                    <a:pt x="916" y="218"/>
                  </a:lnTo>
                  <a:lnTo>
                    <a:pt x="947" y="238"/>
                  </a:lnTo>
                  <a:lnTo>
                    <a:pt x="947" y="246"/>
                  </a:lnTo>
                  <a:lnTo>
                    <a:pt x="974" y="248"/>
                  </a:lnTo>
                  <a:lnTo>
                    <a:pt x="977" y="267"/>
                  </a:lnTo>
                  <a:lnTo>
                    <a:pt x="953" y="268"/>
                  </a:lnTo>
                  <a:lnTo>
                    <a:pt x="973" y="271"/>
                  </a:lnTo>
                  <a:lnTo>
                    <a:pt x="980" y="283"/>
                  </a:lnTo>
                  <a:lnTo>
                    <a:pt x="958" y="300"/>
                  </a:lnTo>
                  <a:lnTo>
                    <a:pt x="990" y="292"/>
                  </a:lnTo>
                  <a:lnTo>
                    <a:pt x="992" y="306"/>
                  </a:lnTo>
                  <a:lnTo>
                    <a:pt x="978" y="312"/>
                  </a:lnTo>
                  <a:lnTo>
                    <a:pt x="998" y="297"/>
                  </a:lnTo>
                  <a:lnTo>
                    <a:pt x="1000" y="307"/>
                  </a:lnTo>
                  <a:lnTo>
                    <a:pt x="1018" y="292"/>
                  </a:lnTo>
                  <a:lnTo>
                    <a:pt x="1022" y="300"/>
                  </a:lnTo>
                  <a:lnTo>
                    <a:pt x="1035" y="279"/>
                  </a:lnTo>
                  <a:lnTo>
                    <a:pt x="1030" y="275"/>
                  </a:lnTo>
                  <a:lnTo>
                    <a:pt x="1045" y="264"/>
                  </a:lnTo>
                  <a:lnTo>
                    <a:pt x="1061" y="285"/>
                  </a:lnTo>
                  <a:lnTo>
                    <a:pt x="1047" y="291"/>
                  </a:lnTo>
                  <a:lnTo>
                    <a:pt x="1062" y="288"/>
                  </a:lnTo>
                  <a:lnTo>
                    <a:pt x="1068" y="297"/>
                  </a:lnTo>
                  <a:lnTo>
                    <a:pt x="1058" y="300"/>
                  </a:lnTo>
                  <a:lnTo>
                    <a:pt x="1071" y="301"/>
                  </a:lnTo>
                  <a:lnTo>
                    <a:pt x="1062" y="308"/>
                  </a:lnTo>
                  <a:lnTo>
                    <a:pt x="1072" y="306"/>
                  </a:lnTo>
                  <a:lnTo>
                    <a:pt x="1079" y="316"/>
                  </a:lnTo>
                  <a:lnTo>
                    <a:pt x="1074" y="320"/>
                  </a:lnTo>
                  <a:lnTo>
                    <a:pt x="1088" y="328"/>
                  </a:lnTo>
                  <a:lnTo>
                    <a:pt x="1066" y="336"/>
                  </a:lnTo>
                  <a:lnTo>
                    <a:pt x="1082" y="336"/>
                  </a:lnTo>
                  <a:lnTo>
                    <a:pt x="1079" y="344"/>
                  </a:lnTo>
                  <a:lnTo>
                    <a:pt x="1102" y="351"/>
                  </a:lnTo>
                  <a:lnTo>
                    <a:pt x="1110" y="369"/>
                  </a:lnTo>
                  <a:lnTo>
                    <a:pt x="1118" y="362"/>
                  </a:lnTo>
                  <a:lnTo>
                    <a:pt x="1142" y="375"/>
                  </a:lnTo>
                  <a:lnTo>
                    <a:pt x="1091" y="390"/>
                  </a:lnTo>
                  <a:lnTo>
                    <a:pt x="1102" y="399"/>
                  </a:lnTo>
                  <a:lnTo>
                    <a:pt x="1144" y="381"/>
                  </a:lnTo>
                  <a:lnTo>
                    <a:pt x="1144" y="396"/>
                  </a:lnTo>
                  <a:lnTo>
                    <a:pt x="1163" y="393"/>
                  </a:lnTo>
                  <a:lnTo>
                    <a:pt x="1165" y="400"/>
                  </a:lnTo>
                  <a:lnTo>
                    <a:pt x="1156" y="400"/>
                  </a:lnTo>
                  <a:lnTo>
                    <a:pt x="1165" y="418"/>
                  </a:lnTo>
                  <a:lnTo>
                    <a:pt x="1106" y="453"/>
                  </a:lnTo>
                  <a:lnTo>
                    <a:pt x="1021" y="453"/>
                  </a:lnTo>
                  <a:lnTo>
                    <a:pt x="985" y="477"/>
                  </a:lnTo>
                  <a:lnTo>
                    <a:pt x="955" y="513"/>
                  </a:lnTo>
                  <a:lnTo>
                    <a:pt x="985" y="486"/>
                  </a:lnTo>
                  <a:lnTo>
                    <a:pt x="1031" y="470"/>
                  </a:lnTo>
                  <a:lnTo>
                    <a:pt x="1047" y="482"/>
                  </a:lnTo>
                  <a:lnTo>
                    <a:pt x="1017" y="492"/>
                  </a:lnTo>
                  <a:lnTo>
                    <a:pt x="1041" y="497"/>
                  </a:lnTo>
                  <a:lnTo>
                    <a:pt x="1035" y="508"/>
                  </a:lnTo>
                  <a:lnTo>
                    <a:pt x="1053" y="527"/>
                  </a:lnTo>
                  <a:lnTo>
                    <a:pt x="1089" y="535"/>
                  </a:lnTo>
                  <a:lnTo>
                    <a:pt x="1098" y="510"/>
                  </a:lnTo>
                  <a:lnTo>
                    <a:pt x="1098" y="525"/>
                  </a:lnTo>
                  <a:lnTo>
                    <a:pt x="1108" y="523"/>
                  </a:lnTo>
                  <a:lnTo>
                    <a:pt x="1091" y="539"/>
                  </a:lnTo>
                  <a:lnTo>
                    <a:pt x="1049" y="550"/>
                  </a:lnTo>
                  <a:lnTo>
                    <a:pt x="1034" y="568"/>
                  </a:lnTo>
                  <a:lnTo>
                    <a:pt x="1022" y="552"/>
                  </a:lnTo>
                  <a:lnTo>
                    <a:pt x="1062" y="537"/>
                  </a:lnTo>
                  <a:lnTo>
                    <a:pt x="1041" y="538"/>
                  </a:lnTo>
                  <a:lnTo>
                    <a:pt x="1045" y="527"/>
                  </a:lnTo>
                  <a:lnTo>
                    <a:pt x="1010" y="540"/>
                  </a:lnTo>
                  <a:lnTo>
                    <a:pt x="1000" y="532"/>
                  </a:lnTo>
                  <a:lnTo>
                    <a:pt x="1000" y="510"/>
                  </a:lnTo>
                  <a:lnTo>
                    <a:pt x="977" y="503"/>
                  </a:lnTo>
                  <a:lnTo>
                    <a:pt x="960" y="539"/>
                  </a:lnTo>
                  <a:lnTo>
                    <a:pt x="891" y="552"/>
                  </a:lnTo>
                  <a:lnTo>
                    <a:pt x="843" y="566"/>
                  </a:lnTo>
                  <a:lnTo>
                    <a:pt x="835" y="572"/>
                  </a:lnTo>
                  <a:lnTo>
                    <a:pt x="846" y="574"/>
                  </a:lnTo>
                  <a:lnTo>
                    <a:pt x="849" y="579"/>
                  </a:lnTo>
                  <a:lnTo>
                    <a:pt x="791" y="594"/>
                  </a:lnTo>
                  <a:lnTo>
                    <a:pt x="794" y="587"/>
                  </a:lnTo>
                  <a:lnTo>
                    <a:pt x="798" y="582"/>
                  </a:lnTo>
                  <a:lnTo>
                    <a:pt x="800" y="576"/>
                  </a:lnTo>
                  <a:lnTo>
                    <a:pt x="809" y="571"/>
                  </a:lnTo>
                  <a:lnTo>
                    <a:pt x="810" y="539"/>
                  </a:lnTo>
                  <a:lnTo>
                    <a:pt x="820" y="550"/>
                  </a:lnTo>
                  <a:lnTo>
                    <a:pt x="837" y="546"/>
                  </a:lnTo>
                  <a:lnTo>
                    <a:pt x="823" y="527"/>
                  </a:lnTo>
                  <a:lnTo>
                    <a:pt x="773" y="518"/>
                  </a:lnTo>
                  <a:lnTo>
                    <a:pt x="770" y="518"/>
                  </a:lnTo>
                  <a:lnTo>
                    <a:pt x="765" y="493"/>
                  </a:lnTo>
                  <a:lnTo>
                    <a:pt x="755" y="495"/>
                  </a:lnTo>
                  <a:lnTo>
                    <a:pt x="746" y="480"/>
                  </a:lnTo>
                  <a:lnTo>
                    <a:pt x="735" y="479"/>
                  </a:lnTo>
                  <a:lnTo>
                    <a:pt x="735" y="488"/>
                  </a:lnTo>
                  <a:lnTo>
                    <a:pt x="722" y="475"/>
                  </a:lnTo>
                  <a:lnTo>
                    <a:pt x="699" y="493"/>
                  </a:lnTo>
                  <a:lnTo>
                    <a:pt x="634" y="480"/>
                  </a:lnTo>
                  <a:lnTo>
                    <a:pt x="626" y="468"/>
                  </a:lnTo>
                  <a:lnTo>
                    <a:pt x="625" y="476"/>
                  </a:lnTo>
                  <a:lnTo>
                    <a:pt x="249" y="476"/>
                  </a:lnTo>
                  <a:lnTo>
                    <a:pt x="244" y="462"/>
                  </a:lnTo>
                  <a:lnTo>
                    <a:pt x="224" y="458"/>
                  </a:lnTo>
                  <a:lnTo>
                    <a:pt x="225" y="449"/>
                  </a:lnTo>
                  <a:lnTo>
                    <a:pt x="183" y="437"/>
                  </a:lnTo>
                  <a:lnTo>
                    <a:pt x="188" y="431"/>
                  </a:lnTo>
                  <a:lnTo>
                    <a:pt x="178" y="414"/>
                  </a:lnTo>
                  <a:lnTo>
                    <a:pt x="168" y="413"/>
                  </a:lnTo>
                  <a:lnTo>
                    <a:pt x="145" y="377"/>
                  </a:lnTo>
                  <a:lnTo>
                    <a:pt x="149" y="366"/>
                  </a:lnTo>
                  <a:lnTo>
                    <a:pt x="150" y="347"/>
                  </a:lnTo>
                  <a:lnTo>
                    <a:pt x="124" y="336"/>
                  </a:lnTo>
                  <a:lnTo>
                    <a:pt x="76" y="273"/>
                  </a:lnTo>
                  <a:lnTo>
                    <a:pt x="48" y="291"/>
                  </a:lnTo>
                  <a:lnTo>
                    <a:pt x="41" y="283"/>
                  </a:lnTo>
                  <a:lnTo>
                    <a:pt x="39" y="281"/>
                  </a:lnTo>
                  <a:lnTo>
                    <a:pt x="26" y="264"/>
                  </a:lnTo>
                  <a:lnTo>
                    <a:pt x="0" y="264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45" name="Freeform 45"/>
            <p:cNvSpPr>
              <a:spLocks/>
            </p:cNvSpPr>
            <p:nvPr/>
          </p:nvSpPr>
          <p:spPr bwMode="auto">
            <a:xfrm>
              <a:off x="664514" y="2173538"/>
              <a:ext cx="46870" cy="33659"/>
            </a:xfrm>
            <a:custGeom>
              <a:avLst/>
              <a:gdLst>
                <a:gd name="T0" fmla="*/ 0 w 69"/>
                <a:gd name="T1" fmla="*/ 0 h 40"/>
                <a:gd name="T2" fmla="*/ 0 w 69"/>
                <a:gd name="T3" fmla="*/ 0 h 40"/>
                <a:gd name="T4" fmla="*/ 37 w 69"/>
                <a:gd name="T5" fmla="*/ 8 h 40"/>
                <a:gd name="T6" fmla="*/ 68 w 69"/>
                <a:gd name="T7" fmla="*/ 39 h 40"/>
                <a:gd name="T8" fmla="*/ 50 w 69"/>
                <a:gd name="T9" fmla="*/ 33 h 40"/>
                <a:gd name="T10" fmla="*/ 0 w 69"/>
                <a:gd name="T11" fmla="*/ 0 h 40"/>
                <a:gd name="T12" fmla="*/ 0 w 69"/>
                <a:gd name="T13" fmla="*/ 0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9"/>
                <a:gd name="T22" fmla="*/ 0 h 40"/>
                <a:gd name="T23" fmla="*/ 69 w 69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9" h="40">
                  <a:moveTo>
                    <a:pt x="0" y="0"/>
                  </a:moveTo>
                  <a:lnTo>
                    <a:pt x="0" y="0"/>
                  </a:lnTo>
                  <a:lnTo>
                    <a:pt x="37" y="8"/>
                  </a:lnTo>
                  <a:lnTo>
                    <a:pt x="68" y="39"/>
                  </a:lnTo>
                  <a:lnTo>
                    <a:pt x="50" y="33"/>
                  </a:lnTo>
                  <a:lnTo>
                    <a:pt x="0" y="0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46" name="Freeform 616"/>
            <p:cNvSpPr>
              <a:spLocks/>
            </p:cNvSpPr>
            <p:nvPr/>
          </p:nvSpPr>
          <p:spPr bwMode="auto">
            <a:xfrm>
              <a:off x="686251" y="1743549"/>
              <a:ext cx="97816" cy="74891"/>
            </a:xfrm>
            <a:custGeom>
              <a:avLst/>
              <a:gdLst>
                <a:gd name="T0" fmla="*/ 0 w 144"/>
                <a:gd name="T1" fmla="*/ 66 h 89"/>
                <a:gd name="T2" fmla="*/ 0 w 144"/>
                <a:gd name="T3" fmla="*/ 66 h 89"/>
                <a:gd name="T4" fmla="*/ 6 w 144"/>
                <a:gd name="T5" fmla="*/ 55 h 89"/>
                <a:gd name="T6" fmla="*/ 27 w 144"/>
                <a:gd name="T7" fmla="*/ 18 h 89"/>
                <a:gd name="T8" fmla="*/ 17 w 144"/>
                <a:gd name="T9" fmla="*/ 3 h 89"/>
                <a:gd name="T10" fmla="*/ 61 w 144"/>
                <a:gd name="T11" fmla="*/ 0 h 89"/>
                <a:gd name="T12" fmla="*/ 92 w 144"/>
                <a:gd name="T13" fmla="*/ 14 h 89"/>
                <a:gd name="T14" fmla="*/ 112 w 144"/>
                <a:gd name="T15" fmla="*/ 6 h 89"/>
                <a:gd name="T16" fmla="*/ 143 w 144"/>
                <a:gd name="T17" fmla="*/ 27 h 89"/>
                <a:gd name="T18" fmla="*/ 77 w 144"/>
                <a:gd name="T19" fmla="*/ 59 h 89"/>
                <a:gd name="T20" fmla="*/ 72 w 144"/>
                <a:gd name="T21" fmla="*/ 79 h 89"/>
                <a:gd name="T22" fmla="*/ 39 w 144"/>
                <a:gd name="T23" fmla="*/ 88 h 89"/>
                <a:gd name="T24" fmla="*/ 25 w 144"/>
                <a:gd name="T25" fmla="*/ 73 h 89"/>
                <a:gd name="T26" fmla="*/ 0 w 144"/>
                <a:gd name="T27" fmla="*/ 66 h 89"/>
                <a:gd name="T28" fmla="*/ 0 w 144"/>
                <a:gd name="T29" fmla="*/ 66 h 8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44"/>
                <a:gd name="T46" fmla="*/ 0 h 89"/>
                <a:gd name="T47" fmla="*/ 144 w 144"/>
                <a:gd name="T48" fmla="*/ 89 h 8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44" h="89">
                  <a:moveTo>
                    <a:pt x="0" y="66"/>
                  </a:moveTo>
                  <a:lnTo>
                    <a:pt x="0" y="66"/>
                  </a:lnTo>
                  <a:lnTo>
                    <a:pt x="6" y="55"/>
                  </a:lnTo>
                  <a:lnTo>
                    <a:pt x="27" y="18"/>
                  </a:lnTo>
                  <a:lnTo>
                    <a:pt x="17" y="3"/>
                  </a:lnTo>
                  <a:lnTo>
                    <a:pt x="61" y="0"/>
                  </a:lnTo>
                  <a:lnTo>
                    <a:pt x="92" y="14"/>
                  </a:lnTo>
                  <a:lnTo>
                    <a:pt x="112" y="6"/>
                  </a:lnTo>
                  <a:lnTo>
                    <a:pt x="143" y="27"/>
                  </a:lnTo>
                  <a:lnTo>
                    <a:pt x="77" y="59"/>
                  </a:lnTo>
                  <a:lnTo>
                    <a:pt x="72" y="79"/>
                  </a:lnTo>
                  <a:lnTo>
                    <a:pt x="39" y="88"/>
                  </a:lnTo>
                  <a:lnTo>
                    <a:pt x="25" y="73"/>
                  </a:lnTo>
                  <a:lnTo>
                    <a:pt x="0" y="66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47" name="Freeform 617"/>
            <p:cNvSpPr>
              <a:spLocks/>
            </p:cNvSpPr>
            <p:nvPr/>
          </p:nvSpPr>
          <p:spPr bwMode="auto">
            <a:xfrm>
              <a:off x="714101" y="1673706"/>
              <a:ext cx="68607" cy="42914"/>
            </a:xfrm>
            <a:custGeom>
              <a:avLst/>
              <a:gdLst>
                <a:gd name="T0" fmla="*/ 0 w 101"/>
                <a:gd name="T1" fmla="*/ 38 h 51"/>
                <a:gd name="T2" fmla="*/ 0 w 101"/>
                <a:gd name="T3" fmla="*/ 38 h 51"/>
                <a:gd name="T4" fmla="*/ 23 w 101"/>
                <a:gd name="T5" fmla="*/ 45 h 51"/>
                <a:gd name="T6" fmla="*/ 29 w 101"/>
                <a:gd name="T7" fmla="*/ 37 h 51"/>
                <a:gd name="T8" fmla="*/ 34 w 101"/>
                <a:gd name="T9" fmla="*/ 50 h 51"/>
                <a:gd name="T10" fmla="*/ 45 w 101"/>
                <a:gd name="T11" fmla="*/ 45 h 51"/>
                <a:gd name="T12" fmla="*/ 43 w 101"/>
                <a:gd name="T13" fmla="*/ 33 h 51"/>
                <a:gd name="T14" fmla="*/ 54 w 101"/>
                <a:gd name="T15" fmla="*/ 39 h 51"/>
                <a:gd name="T16" fmla="*/ 60 w 101"/>
                <a:gd name="T17" fmla="*/ 21 h 51"/>
                <a:gd name="T18" fmla="*/ 69 w 101"/>
                <a:gd name="T19" fmla="*/ 20 h 51"/>
                <a:gd name="T20" fmla="*/ 72 w 101"/>
                <a:gd name="T21" fmla="*/ 37 h 51"/>
                <a:gd name="T22" fmla="*/ 94 w 101"/>
                <a:gd name="T23" fmla="*/ 24 h 51"/>
                <a:gd name="T24" fmla="*/ 87 w 101"/>
                <a:gd name="T25" fmla="*/ 10 h 51"/>
                <a:gd name="T26" fmla="*/ 100 w 101"/>
                <a:gd name="T27" fmla="*/ 7 h 51"/>
                <a:gd name="T28" fmla="*/ 86 w 101"/>
                <a:gd name="T29" fmla="*/ 0 h 51"/>
                <a:gd name="T30" fmla="*/ 50 w 101"/>
                <a:gd name="T31" fmla="*/ 7 h 51"/>
                <a:gd name="T32" fmla="*/ 0 w 101"/>
                <a:gd name="T33" fmla="*/ 38 h 51"/>
                <a:gd name="T34" fmla="*/ 0 w 101"/>
                <a:gd name="T35" fmla="*/ 38 h 5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1"/>
                <a:gd name="T55" fmla="*/ 0 h 51"/>
                <a:gd name="T56" fmla="*/ 101 w 101"/>
                <a:gd name="T57" fmla="*/ 51 h 5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1" h="51">
                  <a:moveTo>
                    <a:pt x="0" y="38"/>
                  </a:moveTo>
                  <a:lnTo>
                    <a:pt x="0" y="38"/>
                  </a:lnTo>
                  <a:lnTo>
                    <a:pt x="23" y="45"/>
                  </a:lnTo>
                  <a:lnTo>
                    <a:pt x="29" y="37"/>
                  </a:lnTo>
                  <a:lnTo>
                    <a:pt x="34" y="50"/>
                  </a:lnTo>
                  <a:lnTo>
                    <a:pt x="45" y="45"/>
                  </a:lnTo>
                  <a:lnTo>
                    <a:pt x="43" y="33"/>
                  </a:lnTo>
                  <a:lnTo>
                    <a:pt x="54" y="39"/>
                  </a:lnTo>
                  <a:lnTo>
                    <a:pt x="60" y="21"/>
                  </a:lnTo>
                  <a:lnTo>
                    <a:pt x="69" y="20"/>
                  </a:lnTo>
                  <a:lnTo>
                    <a:pt x="72" y="37"/>
                  </a:lnTo>
                  <a:lnTo>
                    <a:pt x="94" y="24"/>
                  </a:lnTo>
                  <a:lnTo>
                    <a:pt x="87" y="10"/>
                  </a:lnTo>
                  <a:lnTo>
                    <a:pt x="100" y="7"/>
                  </a:lnTo>
                  <a:lnTo>
                    <a:pt x="86" y="0"/>
                  </a:lnTo>
                  <a:lnTo>
                    <a:pt x="50" y="7"/>
                  </a:lnTo>
                  <a:lnTo>
                    <a:pt x="0" y="38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48" name="Freeform 618"/>
            <p:cNvSpPr>
              <a:spLocks/>
            </p:cNvSpPr>
            <p:nvPr/>
          </p:nvSpPr>
          <p:spPr bwMode="auto">
            <a:xfrm>
              <a:off x="750782" y="1769633"/>
              <a:ext cx="167781" cy="102659"/>
            </a:xfrm>
            <a:custGeom>
              <a:avLst/>
              <a:gdLst>
                <a:gd name="T0" fmla="*/ 0 w 247"/>
                <a:gd name="T1" fmla="*/ 39 h 122"/>
                <a:gd name="T2" fmla="*/ 0 w 247"/>
                <a:gd name="T3" fmla="*/ 39 h 122"/>
                <a:gd name="T4" fmla="*/ 12 w 247"/>
                <a:gd name="T5" fmla="*/ 29 h 122"/>
                <a:gd name="T6" fmla="*/ 6 w 247"/>
                <a:gd name="T7" fmla="*/ 24 h 122"/>
                <a:gd name="T8" fmla="*/ 35 w 247"/>
                <a:gd name="T9" fmla="*/ 7 h 122"/>
                <a:gd name="T10" fmla="*/ 59 w 247"/>
                <a:gd name="T11" fmla="*/ 0 h 122"/>
                <a:gd name="T12" fmla="*/ 67 w 247"/>
                <a:gd name="T13" fmla="*/ 13 h 122"/>
                <a:gd name="T14" fmla="*/ 59 w 247"/>
                <a:gd name="T15" fmla="*/ 20 h 122"/>
                <a:gd name="T16" fmla="*/ 81 w 247"/>
                <a:gd name="T17" fmla="*/ 10 h 122"/>
                <a:gd name="T18" fmla="*/ 105 w 247"/>
                <a:gd name="T19" fmla="*/ 18 h 122"/>
                <a:gd name="T20" fmla="*/ 96 w 247"/>
                <a:gd name="T21" fmla="*/ 27 h 122"/>
                <a:gd name="T22" fmla="*/ 124 w 247"/>
                <a:gd name="T23" fmla="*/ 21 h 122"/>
                <a:gd name="T24" fmla="*/ 116 w 247"/>
                <a:gd name="T25" fmla="*/ 11 h 122"/>
                <a:gd name="T26" fmla="*/ 127 w 247"/>
                <a:gd name="T27" fmla="*/ 12 h 122"/>
                <a:gd name="T28" fmla="*/ 149 w 247"/>
                <a:gd name="T29" fmla="*/ 44 h 122"/>
                <a:gd name="T30" fmla="*/ 157 w 247"/>
                <a:gd name="T31" fmla="*/ 37 h 122"/>
                <a:gd name="T32" fmla="*/ 148 w 247"/>
                <a:gd name="T33" fmla="*/ 1 h 122"/>
                <a:gd name="T34" fmla="*/ 166 w 247"/>
                <a:gd name="T35" fmla="*/ 2 h 122"/>
                <a:gd name="T36" fmla="*/ 186 w 247"/>
                <a:gd name="T37" fmla="*/ 14 h 122"/>
                <a:gd name="T38" fmla="*/ 197 w 247"/>
                <a:gd name="T39" fmla="*/ 58 h 122"/>
                <a:gd name="T40" fmla="*/ 246 w 247"/>
                <a:gd name="T41" fmla="*/ 80 h 122"/>
                <a:gd name="T42" fmla="*/ 245 w 247"/>
                <a:gd name="T43" fmla="*/ 91 h 122"/>
                <a:gd name="T44" fmla="*/ 232 w 247"/>
                <a:gd name="T45" fmla="*/ 86 h 122"/>
                <a:gd name="T46" fmla="*/ 217 w 247"/>
                <a:gd name="T47" fmla="*/ 94 h 122"/>
                <a:gd name="T48" fmla="*/ 238 w 247"/>
                <a:gd name="T49" fmla="*/ 104 h 122"/>
                <a:gd name="T50" fmla="*/ 219 w 247"/>
                <a:gd name="T51" fmla="*/ 114 h 122"/>
                <a:gd name="T52" fmla="*/ 187 w 247"/>
                <a:gd name="T53" fmla="*/ 109 h 122"/>
                <a:gd name="T54" fmla="*/ 169 w 247"/>
                <a:gd name="T55" fmla="*/ 97 h 122"/>
                <a:gd name="T56" fmla="*/ 128 w 247"/>
                <a:gd name="T57" fmla="*/ 117 h 122"/>
                <a:gd name="T58" fmla="*/ 78 w 247"/>
                <a:gd name="T59" fmla="*/ 121 h 122"/>
                <a:gd name="T60" fmla="*/ 68 w 247"/>
                <a:gd name="T61" fmla="*/ 102 h 122"/>
                <a:gd name="T62" fmla="*/ 40 w 247"/>
                <a:gd name="T63" fmla="*/ 100 h 122"/>
                <a:gd name="T64" fmla="*/ 22 w 247"/>
                <a:gd name="T65" fmla="*/ 84 h 122"/>
                <a:gd name="T66" fmla="*/ 93 w 247"/>
                <a:gd name="T67" fmla="*/ 74 h 122"/>
                <a:gd name="T68" fmla="*/ 19 w 247"/>
                <a:gd name="T69" fmla="*/ 69 h 122"/>
                <a:gd name="T70" fmla="*/ 9 w 247"/>
                <a:gd name="T71" fmla="*/ 59 h 122"/>
                <a:gd name="T72" fmla="*/ 47 w 247"/>
                <a:gd name="T73" fmla="*/ 48 h 122"/>
                <a:gd name="T74" fmla="*/ 12 w 247"/>
                <a:gd name="T75" fmla="*/ 49 h 122"/>
                <a:gd name="T76" fmla="*/ 15 w 247"/>
                <a:gd name="T77" fmla="*/ 44 h 122"/>
                <a:gd name="T78" fmla="*/ 0 w 247"/>
                <a:gd name="T79" fmla="*/ 39 h 122"/>
                <a:gd name="T80" fmla="*/ 0 w 247"/>
                <a:gd name="T81" fmla="*/ 39 h 12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47"/>
                <a:gd name="T124" fmla="*/ 0 h 122"/>
                <a:gd name="T125" fmla="*/ 247 w 247"/>
                <a:gd name="T126" fmla="*/ 122 h 12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47" h="122">
                  <a:moveTo>
                    <a:pt x="0" y="39"/>
                  </a:moveTo>
                  <a:lnTo>
                    <a:pt x="0" y="39"/>
                  </a:lnTo>
                  <a:lnTo>
                    <a:pt x="12" y="29"/>
                  </a:lnTo>
                  <a:lnTo>
                    <a:pt x="6" y="24"/>
                  </a:lnTo>
                  <a:lnTo>
                    <a:pt x="35" y="7"/>
                  </a:lnTo>
                  <a:lnTo>
                    <a:pt x="59" y="0"/>
                  </a:lnTo>
                  <a:lnTo>
                    <a:pt x="67" y="13"/>
                  </a:lnTo>
                  <a:lnTo>
                    <a:pt x="59" y="20"/>
                  </a:lnTo>
                  <a:lnTo>
                    <a:pt x="81" y="10"/>
                  </a:lnTo>
                  <a:lnTo>
                    <a:pt x="105" y="18"/>
                  </a:lnTo>
                  <a:lnTo>
                    <a:pt x="96" y="27"/>
                  </a:lnTo>
                  <a:lnTo>
                    <a:pt x="124" y="21"/>
                  </a:lnTo>
                  <a:lnTo>
                    <a:pt x="116" y="11"/>
                  </a:lnTo>
                  <a:lnTo>
                    <a:pt x="127" y="12"/>
                  </a:lnTo>
                  <a:lnTo>
                    <a:pt x="149" y="44"/>
                  </a:lnTo>
                  <a:lnTo>
                    <a:pt x="157" y="37"/>
                  </a:lnTo>
                  <a:lnTo>
                    <a:pt x="148" y="1"/>
                  </a:lnTo>
                  <a:lnTo>
                    <a:pt x="166" y="2"/>
                  </a:lnTo>
                  <a:lnTo>
                    <a:pt x="186" y="14"/>
                  </a:lnTo>
                  <a:lnTo>
                    <a:pt x="197" y="58"/>
                  </a:lnTo>
                  <a:lnTo>
                    <a:pt x="246" y="80"/>
                  </a:lnTo>
                  <a:lnTo>
                    <a:pt x="245" y="91"/>
                  </a:lnTo>
                  <a:lnTo>
                    <a:pt x="232" y="86"/>
                  </a:lnTo>
                  <a:lnTo>
                    <a:pt x="217" y="94"/>
                  </a:lnTo>
                  <a:lnTo>
                    <a:pt x="238" y="104"/>
                  </a:lnTo>
                  <a:lnTo>
                    <a:pt x="219" y="114"/>
                  </a:lnTo>
                  <a:lnTo>
                    <a:pt x="187" y="109"/>
                  </a:lnTo>
                  <a:lnTo>
                    <a:pt x="169" y="97"/>
                  </a:lnTo>
                  <a:lnTo>
                    <a:pt x="128" y="117"/>
                  </a:lnTo>
                  <a:lnTo>
                    <a:pt x="78" y="121"/>
                  </a:lnTo>
                  <a:lnTo>
                    <a:pt x="68" y="102"/>
                  </a:lnTo>
                  <a:lnTo>
                    <a:pt x="40" y="100"/>
                  </a:lnTo>
                  <a:lnTo>
                    <a:pt x="22" y="84"/>
                  </a:lnTo>
                  <a:lnTo>
                    <a:pt x="93" y="74"/>
                  </a:lnTo>
                  <a:lnTo>
                    <a:pt x="19" y="69"/>
                  </a:lnTo>
                  <a:lnTo>
                    <a:pt x="9" y="59"/>
                  </a:lnTo>
                  <a:lnTo>
                    <a:pt x="47" y="48"/>
                  </a:lnTo>
                  <a:lnTo>
                    <a:pt x="12" y="49"/>
                  </a:lnTo>
                  <a:lnTo>
                    <a:pt x="15" y="44"/>
                  </a:lnTo>
                  <a:lnTo>
                    <a:pt x="0" y="39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49" name="Freeform 619"/>
            <p:cNvSpPr>
              <a:spLocks/>
            </p:cNvSpPr>
            <p:nvPr/>
          </p:nvSpPr>
          <p:spPr bwMode="auto">
            <a:xfrm>
              <a:off x="763009" y="1689695"/>
              <a:ext cx="114118" cy="57220"/>
            </a:xfrm>
            <a:custGeom>
              <a:avLst/>
              <a:gdLst>
                <a:gd name="T0" fmla="*/ 0 w 168"/>
                <a:gd name="T1" fmla="*/ 44 h 68"/>
                <a:gd name="T2" fmla="*/ 0 w 168"/>
                <a:gd name="T3" fmla="*/ 44 h 68"/>
                <a:gd name="T4" fmla="*/ 6 w 168"/>
                <a:gd name="T5" fmla="*/ 38 h 68"/>
                <a:gd name="T6" fmla="*/ 34 w 168"/>
                <a:gd name="T7" fmla="*/ 32 h 68"/>
                <a:gd name="T8" fmla="*/ 6 w 168"/>
                <a:gd name="T9" fmla="*/ 33 h 68"/>
                <a:gd name="T10" fmla="*/ 39 w 168"/>
                <a:gd name="T11" fmla="*/ 27 h 68"/>
                <a:gd name="T12" fmla="*/ 12 w 168"/>
                <a:gd name="T13" fmla="*/ 27 h 68"/>
                <a:gd name="T14" fmla="*/ 14 w 168"/>
                <a:gd name="T15" fmla="*/ 19 h 68"/>
                <a:gd name="T16" fmla="*/ 40 w 168"/>
                <a:gd name="T17" fmla="*/ 19 h 68"/>
                <a:gd name="T18" fmla="*/ 22 w 168"/>
                <a:gd name="T19" fmla="*/ 17 h 68"/>
                <a:gd name="T20" fmla="*/ 36 w 168"/>
                <a:gd name="T21" fmla="*/ 10 h 68"/>
                <a:gd name="T22" fmla="*/ 70 w 168"/>
                <a:gd name="T23" fmla="*/ 19 h 68"/>
                <a:gd name="T24" fmla="*/ 87 w 168"/>
                <a:gd name="T25" fmla="*/ 36 h 68"/>
                <a:gd name="T26" fmla="*/ 118 w 168"/>
                <a:gd name="T27" fmla="*/ 37 h 68"/>
                <a:gd name="T28" fmla="*/ 106 w 168"/>
                <a:gd name="T29" fmla="*/ 27 h 68"/>
                <a:gd name="T30" fmla="*/ 113 w 168"/>
                <a:gd name="T31" fmla="*/ 20 h 68"/>
                <a:gd name="T32" fmla="*/ 99 w 168"/>
                <a:gd name="T33" fmla="*/ 12 h 68"/>
                <a:gd name="T34" fmla="*/ 121 w 168"/>
                <a:gd name="T35" fmla="*/ 0 h 68"/>
                <a:gd name="T36" fmla="*/ 131 w 168"/>
                <a:gd name="T37" fmla="*/ 14 h 68"/>
                <a:gd name="T38" fmla="*/ 124 w 168"/>
                <a:gd name="T39" fmla="*/ 21 h 68"/>
                <a:gd name="T40" fmla="*/ 136 w 168"/>
                <a:gd name="T41" fmla="*/ 23 h 68"/>
                <a:gd name="T42" fmla="*/ 132 w 168"/>
                <a:gd name="T43" fmla="*/ 31 h 68"/>
                <a:gd name="T44" fmla="*/ 147 w 168"/>
                <a:gd name="T45" fmla="*/ 33 h 68"/>
                <a:gd name="T46" fmla="*/ 156 w 168"/>
                <a:gd name="T47" fmla="*/ 23 h 68"/>
                <a:gd name="T48" fmla="*/ 167 w 168"/>
                <a:gd name="T49" fmla="*/ 35 h 68"/>
                <a:gd name="T50" fmla="*/ 158 w 168"/>
                <a:gd name="T51" fmla="*/ 50 h 68"/>
                <a:gd name="T52" fmla="*/ 122 w 168"/>
                <a:gd name="T53" fmla="*/ 49 h 68"/>
                <a:gd name="T54" fmla="*/ 67 w 168"/>
                <a:gd name="T55" fmla="*/ 67 h 68"/>
                <a:gd name="T56" fmla="*/ 45 w 168"/>
                <a:gd name="T57" fmla="*/ 57 h 68"/>
                <a:gd name="T58" fmla="*/ 91 w 168"/>
                <a:gd name="T59" fmla="*/ 42 h 68"/>
                <a:gd name="T60" fmla="*/ 51 w 168"/>
                <a:gd name="T61" fmla="*/ 51 h 68"/>
                <a:gd name="T62" fmla="*/ 58 w 168"/>
                <a:gd name="T63" fmla="*/ 39 h 68"/>
                <a:gd name="T64" fmla="*/ 38 w 168"/>
                <a:gd name="T65" fmla="*/ 52 h 68"/>
                <a:gd name="T66" fmla="*/ 14 w 168"/>
                <a:gd name="T67" fmla="*/ 49 h 68"/>
                <a:gd name="T68" fmla="*/ 0 w 168"/>
                <a:gd name="T69" fmla="*/ 44 h 68"/>
                <a:gd name="T70" fmla="*/ 0 w 168"/>
                <a:gd name="T71" fmla="*/ 44 h 6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68"/>
                <a:gd name="T109" fmla="*/ 0 h 68"/>
                <a:gd name="T110" fmla="*/ 168 w 168"/>
                <a:gd name="T111" fmla="*/ 68 h 6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68" h="68">
                  <a:moveTo>
                    <a:pt x="0" y="44"/>
                  </a:moveTo>
                  <a:lnTo>
                    <a:pt x="0" y="44"/>
                  </a:lnTo>
                  <a:lnTo>
                    <a:pt x="6" y="38"/>
                  </a:lnTo>
                  <a:lnTo>
                    <a:pt x="34" y="32"/>
                  </a:lnTo>
                  <a:lnTo>
                    <a:pt x="6" y="33"/>
                  </a:lnTo>
                  <a:lnTo>
                    <a:pt x="39" y="27"/>
                  </a:lnTo>
                  <a:lnTo>
                    <a:pt x="12" y="27"/>
                  </a:lnTo>
                  <a:lnTo>
                    <a:pt x="14" y="19"/>
                  </a:lnTo>
                  <a:lnTo>
                    <a:pt x="40" y="19"/>
                  </a:lnTo>
                  <a:lnTo>
                    <a:pt x="22" y="17"/>
                  </a:lnTo>
                  <a:lnTo>
                    <a:pt x="36" y="10"/>
                  </a:lnTo>
                  <a:lnTo>
                    <a:pt x="70" y="19"/>
                  </a:lnTo>
                  <a:lnTo>
                    <a:pt x="87" y="36"/>
                  </a:lnTo>
                  <a:lnTo>
                    <a:pt x="118" y="37"/>
                  </a:lnTo>
                  <a:lnTo>
                    <a:pt x="106" y="27"/>
                  </a:lnTo>
                  <a:lnTo>
                    <a:pt x="113" y="20"/>
                  </a:lnTo>
                  <a:lnTo>
                    <a:pt x="99" y="12"/>
                  </a:lnTo>
                  <a:lnTo>
                    <a:pt x="121" y="0"/>
                  </a:lnTo>
                  <a:lnTo>
                    <a:pt x="131" y="14"/>
                  </a:lnTo>
                  <a:lnTo>
                    <a:pt x="124" y="21"/>
                  </a:lnTo>
                  <a:lnTo>
                    <a:pt x="136" y="23"/>
                  </a:lnTo>
                  <a:lnTo>
                    <a:pt x="132" y="31"/>
                  </a:lnTo>
                  <a:lnTo>
                    <a:pt x="147" y="33"/>
                  </a:lnTo>
                  <a:lnTo>
                    <a:pt x="156" y="23"/>
                  </a:lnTo>
                  <a:lnTo>
                    <a:pt x="167" y="35"/>
                  </a:lnTo>
                  <a:lnTo>
                    <a:pt x="158" y="50"/>
                  </a:lnTo>
                  <a:lnTo>
                    <a:pt x="122" y="49"/>
                  </a:lnTo>
                  <a:lnTo>
                    <a:pt x="67" y="67"/>
                  </a:lnTo>
                  <a:lnTo>
                    <a:pt x="45" y="57"/>
                  </a:lnTo>
                  <a:lnTo>
                    <a:pt x="91" y="42"/>
                  </a:lnTo>
                  <a:lnTo>
                    <a:pt x="51" y="51"/>
                  </a:lnTo>
                  <a:lnTo>
                    <a:pt x="58" y="39"/>
                  </a:lnTo>
                  <a:lnTo>
                    <a:pt x="38" y="52"/>
                  </a:lnTo>
                  <a:lnTo>
                    <a:pt x="14" y="49"/>
                  </a:lnTo>
                  <a:lnTo>
                    <a:pt x="0" y="44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50" name="Freeform 620"/>
            <p:cNvSpPr>
              <a:spLocks/>
            </p:cNvSpPr>
            <p:nvPr/>
          </p:nvSpPr>
          <p:spPr bwMode="auto">
            <a:xfrm>
              <a:off x="875769" y="1630792"/>
              <a:ext cx="59097" cy="36183"/>
            </a:xfrm>
            <a:custGeom>
              <a:avLst/>
              <a:gdLst>
                <a:gd name="T0" fmla="*/ 0 w 87"/>
                <a:gd name="T1" fmla="*/ 0 h 43"/>
                <a:gd name="T2" fmla="*/ 0 w 87"/>
                <a:gd name="T3" fmla="*/ 0 h 43"/>
                <a:gd name="T4" fmla="*/ 7 w 87"/>
                <a:gd name="T5" fmla="*/ 15 h 43"/>
                <a:gd name="T6" fmla="*/ 28 w 87"/>
                <a:gd name="T7" fmla="*/ 15 h 43"/>
                <a:gd name="T8" fmla="*/ 21 w 87"/>
                <a:gd name="T9" fmla="*/ 18 h 43"/>
                <a:gd name="T10" fmla="*/ 26 w 87"/>
                <a:gd name="T11" fmla="*/ 23 h 43"/>
                <a:gd name="T12" fmla="*/ 8 w 87"/>
                <a:gd name="T13" fmla="*/ 25 h 43"/>
                <a:gd name="T14" fmla="*/ 38 w 87"/>
                <a:gd name="T15" fmla="*/ 31 h 43"/>
                <a:gd name="T16" fmla="*/ 86 w 87"/>
                <a:gd name="T17" fmla="*/ 42 h 43"/>
                <a:gd name="T18" fmla="*/ 79 w 87"/>
                <a:gd name="T19" fmla="*/ 17 h 43"/>
                <a:gd name="T20" fmla="*/ 44 w 87"/>
                <a:gd name="T21" fmla="*/ 3 h 43"/>
                <a:gd name="T22" fmla="*/ 33 w 87"/>
                <a:gd name="T23" fmla="*/ 9 h 43"/>
                <a:gd name="T24" fmla="*/ 30 w 87"/>
                <a:gd name="T25" fmla="*/ 0 h 43"/>
                <a:gd name="T26" fmla="*/ 0 w 87"/>
                <a:gd name="T27" fmla="*/ 0 h 43"/>
                <a:gd name="T28" fmla="*/ 0 w 87"/>
                <a:gd name="T29" fmla="*/ 0 h 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87"/>
                <a:gd name="T46" fmla="*/ 0 h 43"/>
                <a:gd name="T47" fmla="*/ 87 w 87"/>
                <a:gd name="T48" fmla="*/ 43 h 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87" h="43">
                  <a:moveTo>
                    <a:pt x="0" y="0"/>
                  </a:moveTo>
                  <a:lnTo>
                    <a:pt x="0" y="0"/>
                  </a:lnTo>
                  <a:lnTo>
                    <a:pt x="7" y="15"/>
                  </a:lnTo>
                  <a:lnTo>
                    <a:pt x="28" y="15"/>
                  </a:lnTo>
                  <a:lnTo>
                    <a:pt x="21" y="18"/>
                  </a:lnTo>
                  <a:lnTo>
                    <a:pt x="26" y="23"/>
                  </a:lnTo>
                  <a:lnTo>
                    <a:pt x="8" y="25"/>
                  </a:lnTo>
                  <a:lnTo>
                    <a:pt x="38" y="31"/>
                  </a:lnTo>
                  <a:lnTo>
                    <a:pt x="86" y="42"/>
                  </a:lnTo>
                  <a:lnTo>
                    <a:pt x="79" y="17"/>
                  </a:lnTo>
                  <a:lnTo>
                    <a:pt x="44" y="3"/>
                  </a:lnTo>
                  <a:lnTo>
                    <a:pt x="33" y="9"/>
                  </a:ln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51" name="Freeform 621"/>
            <p:cNvSpPr>
              <a:spLocks/>
            </p:cNvSpPr>
            <p:nvPr/>
          </p:nvSpPr>
          <p:spPr bwMode="auto">
            <a:xfrm>
              <a:off x="902940" y="1697268"/>
              <a:ext cx="47550" cy="36183"/>
            </a:xfrm>
            <a:custGeom>
              <a:avLst/>
              <a:gdLst>
                <a:gd name="T0" fmla="*/ 0 w 70"/>
                <a:gd name="T1" fmla="*/ 28 h 43"/>
                <a:gd name="T2" fmla="*/ 0 w 70"/>
                <a:gd name="T3" fmla="*/ 28 h 43"/>
                <a:gd name="T4" fmla="*/ 8 w 70"/>
                <a:gd name="T5" fmla="*/ 18 h 43"/>
                <a:gd name="T6" fmla="*/ 21 w 70"/>
                <a:gd name="T7" fmla="*/ 19 h 43"/>
                <a:gd name="T8" fmla="*/ 4 w 70"/>
                <a:gd name="T9" fmla="*/ 9 h 43"/>
                <a:gd name="T10" fmla="*/ 8 w 70"/>
                <a:gd name="T11" fmla="*/ 3 h 43"/>
                <a:gd name="T12" fmla="*/ 36 w 70"/>
                <a:gd name="T13" fmla="*/ 17 h 43"/>
                <a:gd name="T14" fmla="*/ 20 w 70"/>
                <a:gd name="T15" fmla="*/ 2 h 43"/>
                <a:gd name="T16" fmla="*/ 62 w 70"/>
                <a:gd name="T17" fmla="*/ 0 h 43"/>
                <a:gd name="T18" fmla="*/ 69 w 70"/>
                <a:gd name="T19" fmla="*/ 31 h 43"/>
                <a:gd name="T20" fmla="*/ 61 w 70"/>
                <a:gd name="T21" fmla="*/ 26 h 43"/>
                <a:gd name="T22" fmla="*/ 60 w 70"/>
                <a:gd name="T23" fmla="*/ 42 h 43"/>
                <a:gd name="T24" fmla="*/ 27 w 70"/>
                <a:gd name="T25" fmla="*/ 41 h 43"/>
                <a:gd name="T26" fmla="*/ 33 w 70"/>
                <a:gd name="T27" fmla="*/ 36 h 43"/>
                <a:gd name="T28" fmla="*/ 24 w 70"/>
                <a:gd name="T29" fmla="*/ 30 h 43"/>
                <a:gd name="T30" fmla="*/ 48 w 70"/>
                <a:gd name="T31" fmla="*/ 22 h 43"/>
                <a:gd name="T32" fmla="*/ 0 w 70"/>
                <a:gd name="T33" fmla="*/ 28 h 43"/>
                <a:gd name="T34" fmla="*/ 0 w 70"/>
                <a:gd name="T35" fmla="*/ 28 h 4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0"/>
                <a:gd name="T55" fmla="*/ 0 h 43"/>
                <a:gd name="T56" fmla="*/ 70 w 70"/>
                <a:gd name="T57" fmla="*/ 43 h 4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0" h="43">
                  <a:moveTo>
                    <a:pt x="0" y="28"/>
                  </a:moveTo>
                  <a:lnTo>
                    <a:pt x="0" y="28"/>
                  </a:lnTo>
                  <a:lnTo>
                    <a:pt x="8" y="18"/>
                  </a:lnTo>
                  <a:lnTo>
                    <a:pt x="21" y="19"/>
                  </a:lnTo>
                  <a:lnTo>
                    <a:pt x="4" y="9"/>
                  </a:lnTo>
                  <a:lnTo>
                    <a:pt x="8" y="3"/>
                  </a:lnTo>
                  <a:lnTo>
                    <a:pt x="36" y="17"/>
                  </a:lnTo>
                  <a:lnTo>
                    <a:pt x="20" y="2"/>
                  </a:lnTo>
                  <a:lnTo>
                    <a:pt x="62" y="0"/>
                  </a:lnTo>
                  <a:lnTo>
                    <a:pt x="69" y="31"/>
                  </a:lnTo>
                  <a:lnTo>
                    <a:pt x="61" y="26"/>
                  </a:lnTo>
                  <a:lnTo>
                    <a:pt x="60" y="42"/>
                  </a:lnTo>
                  <a:lnTo>
                    <a:pt x="27" y="41"/>
                  </a:lnTo>
                  <a:lnTo>
                    <a:pt x="33" y="36"/>
                  </a:lnTo>
                  <a:lnTo>
                    <a:pt x="24" y="30"/>
                  </a:lnTo>
                  <a:lnTo>
                    <a:pt x="48" y="22"/>
                  </a:lnTo>
                  <a:lnTo>
                    <a:pt x="0" y="28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52" name="Freeform 622"/>
            <p:cNvSpPr>
              <a:spLocks/>
            </p:cNvSpPr>
            <p:nvPr/>
          </p:nvSpPr>
          <p:spPr bwMode="auto">
            <a:xfrm>
              <a:off x="904299" y="1725434"/>
              <a:ext cx="45719" cy="89640"/>
            </a:xfrm>
            <a:custGeom>
              <a:avLst/>
              <a:gdLst>
                <a:gd name="T0" fmla="*/ 0 w 82"/>
                <a:gd name="T1" fmla="*/ 33 h 67"/>
                <a:gd name="T2" fmla="*/ 0 w 82"/>
                <a:gd name="T3" fmla="*/ 33 h 67"/>
                <a:gd name="T4" fmla="*/ 4 w 82"/>
                <a:gd name="T5" fmla="*/ 24 h 67"/>
                <a:gd name="T6" fmla="*/ 31 w 82"/>
                <a:gd name="T7" fmla="*/ 29 h 67"/>
                <a:gd name="T8" fmla="*/ 27 w 82"/>
                <a:gd name="T9" fmla="*/ 19 h 67"/>
                <a:gd name="T10" fmla="*/ 34 w 82"/>
                <a:gd name="T11" fmla="*/ 19 h 67"/>
                <a:gd name="T12" fmla="*/ 16 w 82"/>
                <a:gd name="T13" fmla="*/ 14 h 67"/>
                <a:gd name="T14" fmla="*/ 25 w 82"/>
                <a:gd name="T15" fmla="*/ 11 h 67"/>
                <a:gd name="T16" fmla="*/ 17 w 82"/>
                <a:gd name="T17" fmla="*/ 5 h 67"/>
                <a:gd name="T18" fmla="*/ 68 w 82"/>
                <a:gd name="T19" fmla="*/ 0 h 67"/>
                <a:gd name="T20" fmla="*/ 70 w 82"/>
                <a:gd name="T21" fmla="*/ 14 h 67"/>
                <a:gd name="T22" fmla="*/ 54 w 82"/>
                <a:gd name="T23" fmla="*/ 26 h 67"/>
                <a:gd name="T24" fmla="*/ 78 w 82"/>
                <a:gd name="T25" fmla="*/ 29 h 67"/>
                <a:gd name="T26" fmla="*/ 81 w 82"/>
                <a:gd name="T27" fmla="*/ 53 h 67"/>
                <a:gd name="T28" fmla="*/ 46 w 82"/>
                <a:gd name="T29" fmla="*/ 66 h 67"/>
                <a:gd name="T30" fmla="*/ 31 w 82"/>
                <a:gd name="T31" fmla="*/ 47 h 67"/>
                <a:gd name="T32" fmla="*/ 0 w 82"/>
                <a:gd name="T33" fmla="*/ 33 h 67"/>
                <a:gd name="T34" fmla="*/ 0 w 82"/>
                <a:gd name="T35" fmla="*/ 33 h 6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2"/>
                <a:gd name="T55" fmla="*/ 0 h 67"/>
                <a:gd name="T56" fmla="*/ 82 w 82"/>
                <a:gd name="T57" fmla="*/ 67 h 6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2" h="67">
                  <a:moveTo>
                    <a:pt x="0" y="33"/>
                  </a:moveTo>
                  <a:lnTo>
                    <a:pt x="0" y="33"/>
                  </a:lnTo>
                  <a:lnTo>
                    <a:pt x="4" y="24"/>
                  </a:lnTo>
                  <a:lnTo>
                    <a:pt x="31" y="29"/>
                  </a:lnTo>
                  <a:lnTo>
                    <a:pt x="27" y="19"/>
                  </a:lnTo>
                  <a:lnTo>
                    <a:pt x="34" y="19"/>
                  </a:lnTo>
                  <a:lnTo>
                    <a:pt x="16" y="14"/>
                  </a:lnTo>
                  <a:lnTo>
                    <a:pt x="25" y="11"/>
                  </a:lnTo>
                  <a:lnTo>
                    <a:pt x="17" y="5"/>
                  </a:lnTo>
                  <a:lnTo>
                    <a:pt x="68" y="0"/>
                  </a:lnTo>
                  <a:lnTo>
                    <a:pt x="70" y="14"/>
                  </a:lnTo>
                  <a:lnTo>
                    <a:pt x="54" y="26"/>
                  </a:lnTo>
                  <a:lnTo>
                    <a:pt x="78" y="29"/>
                  </a:lnTo>
                  <a:lnTo>
                    <a:pt x="81" y="53"/>
                  </a:lnTo>
                  <a:lnTo>
                    <a:pt x="46" y="66"/>
                  </a:lnTo>
                  <a:lnTo>
                    <a:pt x="31" y="47"/>
                  </a:lnTo>
                  <a:lnTo>
                    <a:pt x="0" y="33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53" name="Freeform 623"/>
            <p:cNvSpPr>
              <a:spLocks/>
            </p:cNvSpPr>
            <p:nvPr/>
          </p:nvSpPr>
          <p:spPr bwMode="auto">
            <a:xfrm>
              <a:off x="943017" y="1640048"/>
              <a:ext cx="33284" cy="28610"/>
            </a:xfrm>
            <a:custGeom>
              <a:avLst/>
              <a:gdLst>
                <a:gd name="T0" fmla="*/ 0 w 49"/>
                <a:gd name="T1" fmla="*/ 0 h 34"/>
                <a:gd name="T2" fmla="*/ 0 w 49"/>
                <a:gd name="T3" fmla="*/ 0 h 34"/>
                <a:gd name="T4" fmla="*/ 5 w 49"/>
                <a:gd name="T5" fmla="*/ 20 h 34"/>
                <a:gd name="T6" fmla="*/ 20 w 49"/>
                <a:gd name="T7" fmla="*/ 21 h 34"/>
                <a:gd name="T8" fmla="*/ 7 w 49"/>
                <a:gd name="T9" fmla="*/ 24 h 34"/>
                <a:gd name="T10" fmla="*/ 14 w 49"/>
                <a:gd name="T11" fmla="*/ 33 h 34"/>
                <a:gd name="T12" fmla="*/ 44 w 49"/>
                <a:gd name="T13" fmla="*/ 28 h 34"/>
                <a:gd name="T14" fmla="*/ 48 w 49"/>
                <a:gd name="T15" fmla="*/ 16 h 34"/>
                <a:gd name="T16" fmla="*/ 0 w 49"/>
                <a:gd name="T17" fmla="*/ 0 h 34"/>
                <a:gd name="T18" fmla="*/ 0 w 49"/>
                <a:gd name="T19" fmla="*/ 0 h 3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9"/>
                <a:gd name="T31" fmla="*/ 0 h 34"/>
                <a:gd name="T32" fmla="*/ 49 w 49"/>
                <a:gd name="T33" fmla="*/ 34 h 3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9" h="34">
                  <a:moveTo>
                    <a:pt x="0" y="0"/>
                  </a:moveTo>
                  <a:lnTo>
                    <a:pt x="0" y="0"/>
                  </a:lnTo>
                  <a:lnTo>
                    <a:pt x="5" y="20"/>
                  </a:lnTo>
                  <a:lnTo>
                    <a:pt x="20" y="21"/>
                  </a:lnTo>
                  <a:lnTo>
                    <a:pt x="7" y="24"/>
                  </a:lnTo>
                  <a:lnTo>
                    <a:pt x="14" y="33"/>
                  </a:lnTo>
                  <a:lnTo>
                    <a:pt x="44" y="28"/>
                  </a:lnTo>
                  <a:lnTo>
                    <a:pt x="48" y="16"/>
                  </a:lnTo>
                  <a:lnTo>
                    <a:pt x="0" y="0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54" name="Freeform 624"/>
            <p:cNvSpPr>
              <a:spLocks/>
            </p:cNvSpPr>
            <p:nvPr/>
          </p:nvSpPr>
          <p:spPr bwMode="auto">
            <a:xfrm>
              <a:off x="954565" y="1682963"/>
              <a:ext cx="160309" cy="63951"/>
            </a:xfrm>
            <a:custGeom>
              <a:avLst/>
              <a:gdLst>
                <a:gd name="T0" fmla="*/ 0 w 236"/>
                <a:gd name="T1" fmla="*/ 12 h 76"/>
                <a:gd name="T2" fmla="*/ 0 w 236"/>
                <a:gd name="T3" fmla="*/ 12 h 76"/>
                <a:gd name="T4" fmla="*/ 15 w 236"/>
                <a:gd name="T5" fmla="*/ 0 h 76"/>
                <a:gd name="T6" fmla="*/ 35 w 236"/>
                <a:gd name="T7" fmla="*/ 7 h 76"/>
                <a:gd name="T8" fmla="*/ 49 w 236"/>
                <a:gd name="T9" fmla="*/ 12 h 76"/>
                <a:gd name="T10" fmla="*/ 45 w 236"/>
                <a:gd name="T11" fmla="*/ 21 h 76"/>
                <a:gd name="T12" fmla="*/ 72 w 236"/>
                <a:gd name="T13" fmla="*/ 13 h 76"/>
                <a:gd name="T14" fmla="*/ 89 w 236"/>
                <a:gd name="T15" fmla="*/ 21 h 76"/>
                <a:gd name="T16" fmla="*/ 75 w 236"/>
                <a:gd name="T17" fmla="*/ 21 h 76"/>
                <a:gd name="T18" fmla="*/ 105 w 236"/>
                <a:gd name="T19" fmla="*/ 26 h 76"/>
                <a:gd name="T20" fmla="*/ 72 w 236"/>
                <a:gd name="T21" fmla="*/ 28 h 76"/>
                <a:gd name="T22" fmla="*/ 89 w 236"/>
                <a:gd name="T23" fmla="*/ 34 h 76"/>
                <a:gd name="T24" fmla="*/ 76 w 236"/>
                <a:gd name="T25" fmla="*/ 40 h 76"/>
                <a:gd name="T26" fmla="*/ 93 w 236"/>
                <a:gd name="T27" fmla="*/ 35 h 76"/>
                <a:gd name="T28" fmla="*/ 107 w 236"/>
                <a:gd name="T29" fmla="*/ 49 h 76"/>
                <a:gd name="T30" fmla="*/ 111 w 236"/>
                <a:gd name="T31" fmla="*/ 43 h 76"/>
                <a:gd name="T32" fmla="*/ 154 w 236"/>
                <a:gd name="T33" fmla="*/ 49 h 76"/>
                <a:gd name="T34" fmla="*/ 199 w 236"/>
                <a:gd name="T35" fmla="*/ 35 h 76"/>
                <a:gd name="T36" fmla="*/ 235 w 236"/>
                <a:gd name="T37" fmla="*/ 52 h 76"/>
                <a:gd name="T38" fmla="*/ 224 w 236"/>
                <a:gd name="T39" fmla="*/ 59 h 76"/>
                <a:gd name="T40" fmla="*/ 228 w 236"/>
                <a:gd name="T41" fmla="*/ 72 h 76"/>
                <a:gd name="T42" fmla="*/ 206 w 236"/>
                <a:gd name="T43" fmla="*/ 75 h 76"/>
                <a:gd name="T44" fmla="*/ 182 w 236"/>
                <a:gd name="T45" fmla="*/ 63 h 76"/>
                <a:gd name="T46" fmla="*/ 182 w 236"/>
                <a:gd name="T47" fmla="*/ 72 h 76"/>
                <a:gd name="T48" fmla="*/ 169 w 236"/>
                <a:gd name="T49" fmla="*/ 73 h 76"/>
                <a:gd name="T50" fmla="*/ 116 w 236"/>
                <a:gd name="T51" fmla="*/ 75 h 76"/>
                <a:gd name="T52" fmla="*/ 111 w 236"/>
                <a:gd name="T53" fmla="*/ 64 h 76"/>
                <a:gd name="T54" fmla="*/ 98 w 236"/>
                <a:gd name="T55" fmla="*/ 73 h 76"/>
                <a:gd name="T56" fmla="*/ 82 w 236"/>
                <a:gd name="T57" fmla="*/ 64 h 76"/>
                <a:gd name="T58" fmla="*/ 71 w 236"/>
                <a:gd name="T59" fmla="*/ 71 h 76"/>
                <a:gd name="T60" fmla="*/ 51 w 236"/>
                <a:gd name="T61" fmla="*/ 22 h 76"/>
                <a:gd name="T62" fmla="*/ 26 w 236"/>
                <a:gd name="T63" fmla="*/ 27 h 76"/>
                <a:gd name="T64" fmla="*/ 0 w 236"/>
                <a:gd name="T65" fmla="*/ 12 h 76"/>
                <a:gd name="T66" fmla="*/ 0 w 236"/>
                <a:gd name="T67" fmla="*/ 12 h 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36"/>
                <a:gd name="T103" fmla="*/ 0 h 76"/>
                <a:gd name="T104" fmla="*/ 236 w 236"/>
                <a:gd name="T105" fmla="*/ 76 h 7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36" h="76">
                  <a:moveTo>
                    <a:pt x="0" y="12"/>
                  </a:moveTo>
                  <a:lnTo>
                    <a:pt x="0" y="12"/>
                  </a:lnTo>
                  <a:lnTo>
                    <a:pt x="15" y="0"/>
                  </a:lnTo>
                  <a:lnTo>
                    <a:pt x="35" y="7"/>
                  </a:lnTo>
                  <a:lnTo>
                    <a:pt x="49" y="12"/>
                  </a:lnTo>
                  <a:lnTo>
                    <a:pt x="45" y="21"/>
                  </a:lnTo>
                  <a:lnTo>
                    <a:pt x="72" y="13"/>
                  </a:lnTo>
                  <a:lnTo>
                    <a:pt x="89" y="21"/>
                  </a:lnTo>
                  <a:lnTo>
                    <a:pt x="75" y="21"/>
                  </a:lnTo>
                  <a:lnTo>
                    <a:pt x="105" y="26"/>
                  </a:lnTo>
                  <a:lnTo>
                    <a:pt x="72" y="28"/>
                  </a:lnTo>
                  <a:lnTo>
                    <a:pt x="89" y="34"/>
                  </a:lnTo>
                  <a:lnTo>
                    <a:pt x="76" y="40"/>
                  </a:lnTo>
                  <a:lnTo>
                    <a:pt x="93" y="35"/>
                  </a:lnTo>
                  <a:lnTo>
                    <a:pt x="107" y="49"/>
                  </a:lnTo>
                  <a:lnTo>
                    <a:pt x="111" y="43"/>
                  </a:lnTo>
                  <a:lnTo>
                    <a:pt x="154" y="49"/>
                  </a:lnTo>
                  <a:lnTo>
                    <a:pt x="199" y="35"/>
                  </a:lnTo>
                  <a:lnTo>
                    <a:pt x="235" y="52"/>
                  </a:lnTo>
                  <a:lnTo>
                    <a:pt x="224" y="59"/>
                  </a:lnTo>
                  <a:lnTo>
                    <a:pt x="228" y="72"/>
                  </a:lnTo>
                  <a:lnTo>
                    <a:pt x="206" y="75"/>
                  </a:lnTo>
                  <a:lnTo>
                    <a:pt x="182" y="63"/>
                  </a:lnTo>
                  <a:lnTo>
                    <a:pt x="182" y="72"/>
                  </a:lnTo>
                  <a:lnTo>
                    <a:pt x="169" y="73"/>
                  </a:lnTo>
                  <a:lnTo>
                    <a:pt x="116" y="75"/>
                  </a:lnTo>
                  <a:lnTo>
                    <a:pt x="111" y="64"/>
                  </a:lnTo>
                  <a:lnTo>
                    <a:pt x="98" y="73"/>
                  </a:lnTo>
                  <a:lnTo>
                    <a:pt x="82" y="64"/>
                  </a:lnTo>
                  <a:lnTo>
                    <a:pt x="71" y="71"/>
                  </a:lnTo>
                  <a:lnTo>
                    <a:pt x="51" y="22"/>
                  </a:lnTo>
                  <a:lnTo>
                    <a:pt x="26" y="27"/>
                  </a:lnTo>
                  <a:lnTo>
                    <a:pt x="0" y="12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55" name="Freeform 625"/>
            <p:cNvSpPr>
              <a:spLocks/>
            </p:cNvSpPr>
            <p:nvPr/>
          </p:nvSpPr>
          <p:spPr bwMode="auto">
            <a:xfrm>
              <a:off x="961358" y="1576097"/>
              <a:ext cx="104609" cy="84146"/>
            </a:xfrm>
            <a:custGeom>
              <a:avLst/>
              <a:gdLst>
                <a:gd name="T0" fmla="*/ 0 w 154"/>
                <a:gd name="T1" fmla="*/ 31 h 100"/>
                <a:gd name="T2" fmla="*/ 0 w 154"/>
                <a:gd name="T3" fmla="*/ 31 h 100"/>
                <a:gd name="T4" fmla="*/ 37 w 154"/>
                <a:gd name="T5" fmla="*/ 26 h 100"/>
                <a:gd name="T6" fmla="*/ 17 w 154"/>
                <a:gd name="T7" fmla="*/ 12 h 100"/>
                <a:gd name="T8" fmla="*/ 50 w 154"/>
                <a:gd name="T9" fmla="*/ 6 h 100"/>
                <a:gd name="T10" fmla="*/ 24 w 154"/>
                <a:gd name="T11" fmla="*/ 0 h 100"/>
                <a:gd name="T12" fmla="*/ 65 w 154"/>
                <a:gd name="T13" fmla="*/ 8 h 100"/>
                <a:gd name="T14" fmla="*/ 77 w 154"/>
                <a:gd name="T15" fmla="*/ 26 h 100"/>
                <a:gd name="T16" fmla="*/ 98 w 154"/>
                <a:gd name="T17" fmla="*/ 27 h 100"/>
                <a:gd name="T18" fmla="*/ 106 w 154"/>
                <a:gd name="T19" fmla="*/ 40 h 100"/>
                <a:gd name="T20" fmla="*/ 108 w 154"/>
                <a:gd name="T21" fmla="*/ 31 h 100"/>
                <a:gd name="T22" fmla="*/ 118 w 154"/>
                <a:gd name="T23" fmla="*/ 31 h 100"/>
                <a:gd name="T24" fmla="*/ 114 w 154"/>
                <a:gd name="T25" fmla="*/ 40 h 100"/>
                <a:gd name="T26" fmla="*/ 126 w 154"/>
                <a:gd name="T27" fmla="*/ 46 h 100"/>
                <a:gd name="T28" fmla="*/ 118 w 154"/>
                <a:gd name="T29" fmla="*/ 55 h 100"/>
                <a:gd name="T30" fmla="*/ 142 w 154"/>
                <a:gd name="T31" fmla="*/ 54 h 100"/>
                <a:gd name="T32" fmla="*/ 153 w 154"/>
                <a:gd name="T33" fmla="*/ 67 h 100"/>
                <a:gd name="T34" fmla="*/ 124 w 154"/>
                <a:gd name="T35" fmla="*/ 71 h 100"/>
                <a:gd name="T36" fmla="*/ 116 w 154"/>
                <a:gd name="T37" fmla="*/ 83 h 100"/>
                <a:gd name="T38" fmla="*/ 110 w 154"/>
                <a:gd name="T39" fmla="*/ 71 h 100"/>
                <a:gd name="T40" fmla="*/ 102 w 154"/>
                <a:gd name="T41" fmla="*/ 99 h 100"/>
                <a:gd name="T42" fmla="*/ 84 w 154"/>
                <a:gd name="T43" fmla="*/ 84 h 100"/>
                <a:gd name="T44" fmla="*/ 93 w 154"/>
                <a:gd name="T45" fmla="*/ 99 h 100"/>
                <a:gd name="T46" fmla="*/ 57 w 154"/>
                <a:gd name="T47" fmla="*/ 97 h 100"/>
                <a:gd name="T48" fmla="*/ 46 w 154"/>
                <a:gd name="T49" fmla="*/ 89 h 100"/>
                <a:gd name="T50" fmla="*/ 63 w 154"/>
                <a:gd name="T51" fmla="*/ 88 h 100"/>
                <a:gd name="T52" fmla="*/ 45 w 154"/>
                <a:gd name="T53" fmla="*/ 85 h 100"/>
                <a:gd name="T54" fmla="*/ 40 w 154"/>
                <a:gd name="T55" fmla="*/ 81 h 100"/>
                <a:gd name="T56" fmla="*/ 50 w 154"/>
                <a:gd name="T57" fmla="*/ 80 h 100"/>
                <a:gd name="T58" fmla="*/ 34 w 154"/>
                <a:gd name="T59" fmla="*/ 74 h 100"/>
                <a:gd name="T60" fmla="*/ 83 w 154"/>
                <a:gd name="T61" fmla="*/ 65 h 100"/>
                <a:gd name="T62" fmla="*/ 24 w 154"/>
                <a:gd name="T63" fmla="*/ 67 h 100"/>
                <a:gd name="T64" fmla="*/ 13 w 154"/>
                <a:gd name="T65" fmla="*/ 57 h 100"/>
                <a:gd name="T66" fmla="*/ 34 w 154"/>
                <a:gd name="T67" fmla="*/ 53 h 100"/>
                <a:gd name="T68" fmla="*/ 2 w 154"/>
                <a:gd name="T69" fmla="*/ 46 h 100"/>
                <a:gd name="T70" fmla="*/ 9 w 154"/>
                <a:gd name="T71" fmla="*/ 45 h 100"/>
                <a:gd name="T72" fmla="*/ 0 w 154"/>
                <a:gd name="T73" fmla="*/ 38 h 100"/>
                <a:gd name="T74" fmla="*/ 37 w 154"/>
                <a:gd name="T75" fmla="*/ 38 h 100"/>
                <a:gd name="T76" fmla="*/ 0 w 154"/>
                <a:gd name="T77" fmla="*/ 31 h 100"/>
                <a:gd name="T78" fmla="*/ 0 w 154"/>
                <a:gd name="T79" fmla="*/ 31 h 10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54"/>
                <a:gd name="T121" fmla="*/ 0 h 100"/>
                <a:gd name="T122" fmla="*/ 154 w 154"/>
                <a:gd name="T123" fmla="*/ 100 h 10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54" h="100">
                  <a:moveTo>
                    <a:pt x="0" y="31"/>
                  </a:moveTo>
                  <a:lnTo>
                    <a:pt x="0" y="31"/>
                  </a:lnTo>
                  <a:lnTo>
                    <a:pt x="37" y="26"/>
                  </a:lnTo>
                  <a:lnTo>
                    <a:pt x="17" y="12"/>
                  </a:lnTo>
                  <a:lnTo>
                    <a:pt x="50" y="6"/>
                  </a:lnTo>
                  <a:lnTo>
                    <a:pt x="24" y="0"/>
                  </a:lnTo>
                  <a:lnTo>
                    <a:pt x="65" y="8"/>
                  </a:lnTo>
                  <a:lnTo>
                    <a:pt x="77" y="26"/>
                  </a:lnTo>
                  <a:lnTo>
                    <a:pt x="98" y="27"/>
                  </a:lnTo>
                  <a:lnTo>
                    <a:pt x="106" y="40"/>
                  </a:lnTo>
                  <a:lnTo>
                    <a:pt x="108" y="31"/>
                  </a:lnTo>
                  <a:lnTo>
                    <a:pt x="118" y="31"/>
                  </a:lnTo>
                  <a:lnTo>
                    <a:pt x="114" y="40"/>
                  </a:lnTo>
                  <a:lnTo>
                    <a:pt x="126" y="46"/>
                  </a:lnTo>
                  <a:lnTo>
                    <a:pt x="118" y="55"/>
                  </a:lnTo>
                  <a:lnTo>
                    <a:pt x="142" y="54"/>
                  </a:lnTo>
                  <a:lnTo>
                    <a:pt x="153" y="67"/>
                  </a:lnTo>
                  <a:lnTo>
                    <a:pt x="124" y="71"/>
                  </a:lnTo>
                  <a:lnTo>
                    <a:pt x="116" y="83"/>
                  </a:lnTo>
                  <a:lnTo>
                    <a:pt x="110" y="71"/>
                  </a:lnTo>
                  <a:lnTo>
                    <a:pt x="102" y="99"/>
                  </a:lnTo>
                  <a:lnTo>
                    <a:pt x="84" y="84"/>
                  </a:lnTo>
                  <a:lnTo>
                    <a:pt x="93" y="99"/>
                  </a:lnTo>
                  <a:lnTo>
                    <a:pt x="57" y="97"/>
                  </a:lnTo>
                  <a:lnTo>
                    <a:pt x="46" y="89"/>
                  </a:lnTo>
                  <a:lnTo>
                    <a:pt x="63" y="88"/>
                  </a:lnTo>
                  <a:lnTo>
                    <a:pt x="45" y="85"/>
                  </a:lnTo>
                  <a:lnTo>
                    <a:pt x="40" y="81"/>
                  </a:lnTo>
                  <a:lnTo>
                    <a:pt x="50" y="80"/>
                  </a:lnTo>
                  <a:lnTo>
                    <a:pt x="34" y="74"/>
                  </a:lnTo>
                  <a:lnTo>
                    <a:pt x="83" y="65"/>
                  </a:lnTo>
                  <a:lnTo>
                    <a:pt x="24" y="67"/>
                  </a:lnTo>
                  <a:lnTo>
                    <a:pt x="13" y="57"/>
                  </a:lnTo>
                  <a:lnTo>
                    <a:pt x="34" y="53"/>
                  </a:lnTo>
                  <a:lnTo>
                    <a:pt x="2" y="46"/>
                  </a:lnTo>
                  <a:lnTo>
                    <a:pt x="9" y="45"/>
                  </a:lnTo>
                  <a:lnTo>
                    <a:pt x="0" y="38"/>
                  </a:lnTo>
                  <a:lnTo>
                    <a:pt x="37" y="38"/>
                  </a:lnTo>
                  <a:lnTo>
                    <a:pt x="0" y="31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56" name="Freeform 626"/>
            <p:cNvSpPr>
              <a:spLocks/>
            </p:cNvSpPr>
            <p:nvPr/>
          </p:nvSpPr>
          <p:spPr bwMode="auto">
            <a:xfrm>
              <a:off x="961358" y="1719988"/>
              <a:ext cx="25812" cy="21878"/>
            </a:xfrm>
            <a:custGeom>
              <a:avLst/>
              <a:gdLst>
                <a:gd name="T0" fmla="*/ 0 w 38"/>
                <a:gd name="T1" fmla="*/ 17 h 26"/>
                <a:gd name="T2" fmla="*/ 0 w 38"/>
                <a:gd name="T3" fmla="*/ 17 h 26"/>
                <a:gd name="T4" fmla="*/ 6 w 38"/>
                <a:gd name="T5" fmla="*/ 0 h 26"/>
                <a:gd name="T6" fmla="*/ 30 w 38"/>
                <a:gd name="T7" fmla="*/ 5 h 26"/>
                <a:gd name="T8" fmla="*/ 37 w 38"/>
                <a:gd name="T9" fmla="*/ 25 h 26"/>
                <a:gd name="T10" fmla="*/ 0 w 38"/>
                <a:gd name="T11" fmla="*/ 17 h 26"/>
                <a:gd name="T12" fmla="*/ 0 w 38"/>
                <a:gd name="T13" fmla="*/ 17 h 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"/>
                <a:gd name="T22" fmla="*/ 0 h 26"/>
                <a:gd name="T23" fmla="*/ 38 w 38"/>
                <a:gd name="T24" fmla="*/ 26 h 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" h="26">
                  <a:moveTo>
                    <a:pt x="0" y="17"/>
                  </a:moveTo>
                  <a:lnTo>
                    <a:pt x="0" y="17"/>
                  </a:lnTo>
                  <a:lnTo>
                    <a:pt x="6" y="0"/>
                  </a:lnTo>
                  <a:lnTo>
                    <a:pt x="30" y="5"/>
                  </a:lnTo>
                  <a:lnTo>
                    <a:pt x="37" y="25"/>
                  </a:lnTo>
                  <a:lnTo>
                    <a:pt x="0" y="17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57" name="Freeform 627"/>
            <p:cNvSpPr>
              <a:spLocks/>
            </p:cNvSpPr>
            <p:nvPr/>
          </p:nvSpPr>
          <p:spPr bwMode="auto">
            <a:xfrm>
              <a:off x="961358" y="1667818"/>
              <a:ext cx="29208" cy="8414"/>
            </a:xfrm>
            <a:custGeom>
              <a:avLst/>
              <a:gdLst>
                <a:gd name="T0" fmla="*/ 0 w 43"/>
                <a:gd name="T1" fmla="*/ 4 h 10"/>
                <a:gd name="T2" fmla="*/ 0 w 43"/>
                <a:gd name="T3" fmla="*/ 4 h 10"/>
                <a:gd name="T4" fmla="*/ 10 w 43"/>
                <a:gd name="T5" fmla="*/ 9 h 10"/>
                <a:gd name="T6" fmla="*/ 42 w 43"/>
                <a:gd name="T7" fmla="*/ 4 h 10"/>
                <a:gd name="T8" fmla="*/ 11 w 43"/>
                <a:gd name="T9" fmla="*/ 0 h 10"/>
                <a:gd name="T10" fmla="*/ 0 w 43"/>
                <a:gd name="T11" fmla="*/ 4 h 10"/>
                <a:gd name="T12" fmla="*/ 0 w 43"/>
                <a:gd name="T13" fmla="*/ 4 h 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3"/>
                <a:gd name="T22" fmla="*/ 0 h 10"/>
                <a:gd name="T23" fmla="*/ 43 w 43"/>
                <a:gd name="T24" fmla="*/ 10 h 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3" h="10">
                  <a:moveTo>
                    <a:pt x="0" y="4"/>
                  </a:moveTo>
                  <a:lnTo>
                    <a:pt x="0" y="4"/>
                  </a:lnTo>
                  <a:lnTo>
                    <a:pt x="10" y="9"/>
                  </a:lnTo>
                  <a:lnTo>
                    <a:pt x="42" y="4"/>
                  </a:lnTo>
                  <a:lnTo>
                    <a:pt x="11" y="0"/>
                  </a:lnTo>
                  <a:lnTo>
                    <a:pt x="0" y="4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58" name="Freeform 628"/>
            <p:cNvSpPr>
              <a:spLocks/>
            </p:cNvSpPr>
            <p:nvPr/>
          </p:nvSpPr>
          <p:spPr bwMode="auto">
            <a:xfrm>
              <a:off x="966112" y="1755329"/>
              <a:ext cx="50946" cy="44598"/>
            </a:xfrm>
            <a:custGeom>
              <a:avLst/>
              <a:gdLst>
                <a:gd name="T0" fmla="*/ 0 w 75"/>
                <a:gd name="T1" fmla="*/ 9 h 53"/>
                <a:gd name="T2" fmla="*/ 0 w 75"/>
                <a:gd name="T3" fmla="*/ 9 h 53"/>
                <a:gd name="T4" fmla="*/ 2 w 75"/>
                <a:gd name="T5" fmla="*/ 33 h 53"/>
                <a:gd name="T6" fmla="*/ 10 w 75"/>
                <a:gd name="T7" fmla="*/ 38 h 53"/>
                <a:gd name="T8" fmla="*/ 7 w 75"/>
                <a:gd name="T9" fmla="*/ 52 h 53"/>
                <a:gd name="T10" fmla="*/ 18 w 75"/>
                <a:gd name="T11" fmla="*/ 52 h 53"/>
                <a:gd name="T12" fmla="*/ 30 w 75"/>
                <a:gd name="T13" fmla="*/ 41 h 53"/>
                <a:gd name="T14" fmla="*/ 18 w 75"/>
                <a:gd name="T15" fmla="*/ 33 h 53"/>
                <a:gd name="T16" fmla="*/ 48 w 75"/>
                <a:gd name="T17" fmla="*/ 33 h 53"/>
                <a:gd name="T18" fmla="*/ 74 w 75"/>
                <a:gd name="T19" fmla="*/ 4 h 53"/>
                <a:gd name="T20" fmla="*/ 6 w 75"/>
                <a:gd name="T21" fmla="*/ 0 h 53"/>
                <a:gd name="T22" fmla="*/ 15 w 75"/>
                <a:gd name="T23" fmla="*/ 10 h 53"/>
                <a:gd name="T24" fmla="*/ 0 w 75"/>
                <a:gd name="T25" fmla="*/ 9 h 53"/>
                <a:gd name="T26" fmla="*/ 0 w 75"/>
                <a:gd name="T27" fmla="*/ 9 h 5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5"/>
                <a:gd name="T43" fmla="*/ 0 h 53"/>
                <a:gd name="T44" fmla="*/ 75 w 75"/>
                <a:gd name="T45" fmla="*/ 53 h 5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5" h="53">
                  <a:moveTo>
                    <a:pt x="0" y="9"/>
                  </a:moveTo>
                  <a:lnTo>
                    <a:pt x="0" y="9"/>
                  </a:lnTo>
                  <a:lnTo>
                    <a:pt x="2" y="33"/>
                  </a:lnTo>
                  <a:lnTo>
                    <a:pt x="10" y="38"/>
                  </a:lnTo>
                  <a:lnTo>
                    <a:pt x="7" y="52"/>
                  </a:lnTo>
                  <a:lnTo>
                    <a:pt x="18" y="52"/>
                  </a:lnTo>
                  <a:lnTo>
                    <a:pt x="30" y="41"/>
                  </a:lnTo>
                  <a:lnTo>
                    <a:pt x="18" y="33"/>
                  </a:lnTo>
                  <a:lnTo>
                    <a:pt x="48" y="33"/>
                  </a:lnTo>
                  <a:lnTo>
                    <a:pt x="74" y="4"/>
                  </a:lnTo>
                  <a:lnTo>
                    <a:pt x="6" y="0"/>
                  </a:lnTo>
                  <a:lnTo>
                    <a:pt x="15" y="10"/>
                  </a:lnTo>
                  <a:lnTo>
                    <a:pt x="0" y="9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59" name="Freeform 59"/>
            <p:cNvSpPr>
              <a:spLocks/>
            </p:cNvSpPr>
            <p:nvPr/>
          </p:nvSpPr>
          <p:spPr bwMode="auto">
            <a:xfrm>
              <a:off x="1000077" y="1527292"/>
              <a:ext cx="285975" cy="180074"/>
            </a:xfrm>
            <a:custGeom>
              <a:avLst/>
              <a:gdLst>
                <a:gd name="T0" fmla="*/ 37 w 421"/>
                <a:gd name="T1" fmla="*/ 50 h 214"/>
                <a:gd name="T2" fmla="*/ 31 w 421"/>
                <a:gd name="T3" fmla="*/ 58 h 214"/>
                <a:gd name="T4" fmla="*/ 36 w 421"/>
                <a:gd name="T5" fmla="*/ 68 h 214"/>
                <a:gd name="T6" fmla="*/ 66 w 421"/>
                <a:gd name="T7" fmla="*/ 83 h 214"/>
                <a:gd name="T8" fmla="*/ 89 w 421"/>
                <a:gd name="T9" fmla="*/ 71 h 214"/>
                <a:gd name="T10" fmla="*/ 135 w 421"/>
                <a:gd name="T11" fmla="*/ 72 h 214"/>
                <a:gd name="T12" fmla="*/ 166 w 421"/>
                <a:gd name="T13" fmla="*/ 75 h 214"/>
                <a:gd name="T14" fmla="*/ 172 w 421"/>
                <a:gd name="T15" fmla="*/ 74 h 214"/>
                <a:gd name="T16" fmla="*/ 142 w 421"/>
                <a:gd name="T17" fmla="*/ 111 h 214"/>
                <a:gd name="T18" fmla="*/ 111 w 421"/>
                <a:gd name="T19" fmla="*/ 93 h 214"/>
                <a:gd name="T20" fmla="*/ 90 w 421"/>
                <a:gd name="T21" fmla="*/ 103 h 214"/>
                <a:gd name="T22" fmla="*/ 100 w 421"/>
                <a:gd name="T23" fmla="*/ 131 h 214"/>
                <a:gd name="T24" fmla="*/ 132 w 421"/>
                <a:gd name="T25" fmla="*/ 145 h 214"/>
                <a:gd name="T26" fmla="*/ 62 w 421"/>
                <a:gd name="T27" fmla="*/ 157 h 214"/>
                <a:gd name="T28" fmla="*/ 88 w 421"/>
                <a:gd name="T29" fmla="*/ 158 h 214"/>
                <a:gd name="T30" fmla="*/ 109 w 421"/>
                <a:gd name="T31" fmla="*/ 157 h 214"/>
                <a:gd name="T32" fmla="*/ 88 w 421"/>
                <a:gd name="T33" fmla="*/ 167 h 214"/>
                <a:gd name="T34" fmla="*/ 132 w 421"/>
                <a:gd name="T35" fmla="*/ 159 h 214"/>
                <a:gd name="T36" fmla="*/ 51 w 421"/>
                <a:gd name="T37" fmla="*/ 168 h 214"/>
                <a:gd name="T38" fmla="*/ 39 w 421"/>
                <a:gd name="T39" fmla="*/ 207 h 214"/>
                <a:gd name="T40" fmla="*/ 72 w 421"/>
                <a:gd name="T41" fmla="*/ 202 h 214"/>
                <a:gd name="T42" fmla="*/ 93 w 421"/>
                <a:gd name="T43" fmla="*/ 203 h 214"/>
                <a:gd name="T44" fmla="*/ 126 w 421"/>
                <a:gd name="T45" fmla="*/ 207 h 214"/>
                <a:gd name="T46" fmla="*/ 149 w 421"/>
                <a:gd name="T47" fmla="*/ 205 h 214"/>
                <a:gd name="T48" fmla="*/ 191 w 421"/>
                <a:gd name="T49" fmla="*/ 193 h 214"/>
                <a:gd name="T50" fmla="*/ 135 w 421"/>
                <a:gd name="T51" fmla="*/ 184 h 214"/>
                <a:gd name="T52" fmla="*/ 188 w 421"/>
                <a:gd name="T53" fmla="*/ 162 h 214"/>
                <a:gd name="T54" fmla="*/ 204 w 421"/>
                <a:gd name="T55" fmla="*/ 155 h 214"/>
                <a:gd name="T56" fmla="*/ 235 w 421"/>
                <a:gd name="T57" fmla="*/ 142 h 214"/>
                <a:gd name="T58" fmla="*/ 217 w 421"/>
                <a:gd name="T59" fmla="*/ 129 h 214"/>
                <a:gd name="T60" fmla="*/ 237 w 421"/>
                <a:gd name="T61" fmla="*/ 125 h 214"/>
                <a:gd name="T62" fmla="*/ 235 w 421"/>
                <a:gd name="T63" fmla="*/ 108 h 214"/>
                <a:gd name="T64" fmla="*/ 268 w 421"/>
                <a:gd name="T65" fmla="*/ 98 h 214"/>
                <a:gd name="T66" fmla="*/ 305 w 421"/>
                <a:gd name="T67" fmla="*/ 90 h 214"/>
                <a:gd name="T68" fmla="*/ 341 w 421"/>
                <a:gd name="T69" fmla="*/ 53 h 214"/>
                <a:gd name="T70" fmla="*/ 357 w 421"/>
                <a:gd name="T71" fmla="*/ 50 h 214"/>
                <a:gd name="T72" fmla="*/ 393 w 421"/>
                <a:gd name="T73" fmla="*/ 23 h 214"/>
                <a:gd name="T74" fmla="*/ 345 w 421"/>
                <a:gd name="T75" fmla="*/ 6 h 214"/>
                <a:gd name="T76" fmla="*/ 249 w 421"/>
                <a:gd name="T77" fmla="*/ 11 h 214"/>
                <a:gd name="T78" fmla="*/ 219 w 421"/>
                <a:gd name="T79" fmla="*/ 19 h 214"/>
                <a:gd name="T80" fmla="*/ 154 w 421"/>
                <a:gd name="T81" fmla="*/ 7 h 214"/>
                <a:gd name="T82" fmla="*/ 147 w 421"/>
                <a:gd name="T83" fmla="*/ 21 h 214"/>
                <a:gd name="T84" fmla="*/ 117 w 421"/>
                <a:gd name="T85" fmla="*/ 23 h 214"/>
                <a:gd name="T86" fmla="*/ 65 w 421"/>
                <a:gd name="T87" fmla="*/ 33 h 214"/>
                <a:gd name="T88" fmla="*/ 0 w 421"/>
                <a:gd name="T89" fmla="*/ 50 h 21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21"/>
                <a:gd name="T136" fmla="*/ 0 h 214"/>
                <a:gd name="T137" fmla="*/ 421 w 421"/>
                <a:gd name="T138" fmla="*/ 214 h 21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21" h="214">
                  <a:moveTo>
                    <a:pt x="0" y="50"/>
                  </a:moveTo>
                  <a:lnTo>
                    <a:pt x="0" y="50"/>
                  </a:lnTo>
                  <a:lnTo>
                    <a:pt x="37" y="50"/>
                  </a:lnTo>
                  <a:lnTo>
                    <a:pt x="24" y="58"/>
                  </a:lnTo>
                  <a:lnTo>
                    <a:pt x="76" y="53"/>
                  </a:lnTo>
                  <a:lnTo>
                    <a:pt x="31" y="58"/>
                  </a:lnTo>
                  <a:lnTo>
                    <a:pt x="45" y="62"/>
                  </a:lnTo>
                  <a:lnTo>
                    <a:pt x="30" y="63"/>
                  </a:lnTo>
                  <a:lnTo>
                    <a:pt x="36" y="68"/>
                  </a:lnTo>
                  <a:lnTo>
                    <a:pt x="103" y="60"/>
                  </a:lnTo>
                  <a:lnTo>
                    <a:pt x="37" y="73"/>
                  </a:lnTo>
                  <a:lnTo>
                    <a:pt x="66" y="83"/>
                  </a:lnTo>
                  <a:lnTo>
                    <a:pt x="92" y="68"/>
                  </a:lnTo>
                  <a:lnTo>
                    <a:pt x="135" y="66"/>
                  </a:lnTo>
                  <a:lnTo>
                    <a:pt x="89" y="71"/>
                  </a:lnTo>
                  <a:lnTo>
                    <a:pt x="78" y="83"/>
                  </a:lnTo>
                  <a:lnTo>
                    <a:pt x="106" y="85"/>
                  </a:lnTo>
                  <a:lnTo>
                    <a:pt x="135" y="72"/>
                  </a:lnTo>
                  <a:lnTo>
                    <a:pt x="115" y="84"/>
                  </a:lnTo>
                  <a:lnTo>
                    <a:pt x="135" y="84"/>
                  </a:lnTo>
                  <a:lnTo>
                    <a:pt x="166" y="75"/>
                  </a:lnTo>
                  <a:lnTo>
                    <a:pt x="162" y="63"/>
                  </a:lnTo>
                  <a:lnTo>
                    <a:pt x="197" y="54"/>
                  </a:lnTo>
                  <a:lnTo>
                    <a:pt x="172" y="74"/>
                  </a:lnTo>
                  <a:lnTo>
                    <a:pt x="225" y="70"/>
                  </a:lnTo>
                  <a:lnTo>
                    <a:pt x="117" y="90"/>
                  </a:lnTo>
                  <a:lnTo>
                    <a:pt x="142" y="111"/>
                  </a:lnTo>
                  <a:lnTo>
                    <a:pt x="163" y="111"/>
                  </a:lnTo>
                  <a:lnTo>
                    <a:pt x="152" y="115"/>
                  </a:lnTo>
                  <a:lnTo>
                    <a:pt x="111" y="93"/>
                  </a:lnTo>
                  <a:lnTo>
                    <a:pt x="75" y="90"/>
                  </a:lnTo>
                  <a:lnTo>
                    <a:pt x="74" y="99"/>
                  </a:lnTo>
                  <a:lnTo>
                    <a:pt x="90" y="103"/>
                  </a:lnTo>
                  <a:lnTo>
                    <a:pt x="75" y="107"/>
                  </a:lnTo>
                  <a:lnTo>
                    <a:pt x="117" y="130"/>
                  </a:lnTo>
                  <a:lnTo>
                    <a:pt x="100" y="131"/>
                  </a:lnTo>
                  <a:lnTo>
                    <a:pt x="143" y="132"/>
                  </a:lnTo>
                  <a:lnTo>
                    <a:pt x="119" y="138"/>
                  </a:lnTo>
                  <a:lnTo>
                    <a:pt x="132" y="145"/>
                  </a:lnTo>
                  <a:lnTo>
                    <a:pt x="93" y="133"/>
                  </a:lnTo>
                  <a:lnTo>
                    <a:pt x="71" y="138"/>
                  </a:lnTo>
                  <a:lnTo>
                    <a:pt x="62" y="157"/>
                  </a:lnTo>
                  <a:lnTo>
                    <a:pt x="84" y="151"/>
                  </a:lnTo>
                  <a:lnTo>
                    <a:pt x="80" y="158"/>
                  </a:lnTo>
                  <a:lnTo>
                    <a:pt x="88" y="158"/>
                  </a:lnTo>
                  <a:lnTo>
                    <a:pt x="101" y="143"/>
                  </a:lnTo>
                  <a:lnTo>
                    <a:pt x="97" y="155"/>
                  </a:lnTo>
                  <a:lnTo>
                    <a:pt x="109" y="157"/>
                  </a:lnTo>
                  <a:lnTo>
                    <a:pt x="85" y="162"/>
                  </a:lnTo>
                  <a:lnTo>
                    <a:pt x="100" y="163"/>
                  </a:lnTo>
                  <a:lnTo>
                    <a:pt x="88" y="167"/>
                  </a:lnTo>
                  <a:lnTo>
                    <a:pt x="98" y="175"/>
                  </a:lnTo>
                  <a:lnTo>
                    <a:pt x="115" y="175"/>
                  </a:lnTo>
                  <a:lnTo>
                    <a:pt x="132" y="159"/>
                  </a:lnTo>
                  <a:lnTo>
                    <a:pt x="103" y="181"/>
                  </a:lnTo>
                  <a:lnTo>
                    <a:pt x="75" y="165"/>
                  </a:lnTo>
                  <a:lnTo>
                    <a:pt x="51" y="168"/>
                  </a:lnTo>
                  <a:lnTo>
                    <a:pt x="71" y="185"/>
                  </a:lnTo>
                  <a:lnTo>
                    <a:pt x="36" y="194"/>
                  </a:lnTo>
                  <a:lnTo>
                    <a:pt x="39" y="207"/>
                  </a:lnTo>
                  <a:lnTo>
                    <a:pt x="46" y="195"/>
                  </a:lnTo>
                  <a:lnTo>
                    <a:pt x="47" y="207"/>
                  </a:lnTo>
                  <a:lnTo>
                    <a:pt x="72" y="202"/>
                  </a:lnTo>
                  <a:lnTo>
                    <a:pt x="89" y="212"/>
                  </a:lnTo>
                  <a:lnTo>
                    <a:pt x="102" y="211"/>
                  </a:lnTo>
                  <a:lnTo>
                    <a:pt x="93" y="203"/>
                  </a:lnTo>
                  <a:lnTo>
                    <a:pt x="117" y="206"/>
                  </a:lnTo>
                  <a:lnTo>
                    <a:pt x="115" y="198"/>
                  </a:lnTo>
                  <a:lnTo>
                    <a:pt x="126" y="207"/>
                  </a:lnTo>
                  <a:lnTo>
                    <a:pt x="133" y="205"/>
                  </a:lnTo>
                  <a:lnTo>
                    <a:pt x="129" y="199"/>
                  </a:lnTo>
                  <a:lnTo>
                    <a:pt x="149" y="205"/>
                  </a:lnTo>
                  <a:lnTo>
                    <a:pt x="149" y="213"/>
                  </a:lnTo>
                  <a:lnTo>
                    <a:pt x="185" y="205"/>
                  </a:lnTo>
                  <a:lnTo>
                    <a:pt x="191" y="193"/>
                  </a:lnTo>
                  <a:lnTo>
                    <a:pt x="175" y="195"/>
                  </a:lnTo>
                  <a:lnTo>
                    <a:pt x="175" y="184"/>
                  </a:lnTo>
                  <a:lnTo>
                    <a:pt x="135" y="184"/>
                  </a:lnTo>
                  <a:lnTo>
                    <a:pt x="188" y="181"/>
                  </a:lnTo>
                  <a:lnTo>
                    <a:pt x="196" y="172"/>
                  </a:lnTo>
                  <a:lnTo>
                    <a:pt x="188" y="162"/>
                  </a:lnTo>
                  <a:lnTo>
                    <a:pt x="218" y="162"/>
                  </a:lnTo>
                  <a:lnTo>
                    <a:pt x="225" y="158"/>
                  </a:lnTo>
                  <a:lnTo>
                    <a:pt x="204" y="155"/>
                  </a:lnTo>
                  <a:lnTo>
                    <a:pt x="231" y="154"/>
                  </a:lnTo>
                  <a:lnTo>
                    <a:pt x="213" y="147"/>
                  </a:lnTo>
                  <a:lnTo>
                    <a:pt x="235" y="142"/>
                  </a:lnTo>
                  <a:lnTo>
                    <a:pt x="234" y="136"/>
                  </a:lnTo>
                  <a:lnTo>
                    <a:pt x="194" y="133"/>
                  </a:lnTo>
                  <a:lnTo>
                    <a:pt x="217" y="129"/>
                  </a:lnTo>
                  <a:lnTo>
                    <a:pt x="193" y="127"/>
                  </a:lnTo>
                  <a:lnTo>
                    <a:pt x="235" y="131"/>
                  </a:lnTo>
                  <a:lnTo>
                    <a:pt x="237" y="125"/>
                  </a:lnTo>
                  <a:lnTo>
                    <a:pt x="193" y="123"/>
                  </a:lnTo>
                  <a:lnTo>
                    <a:pt x="250" y="115"/>
                  </a:lnTo>
                  <a:lnTo>
                    <a:pt x="235" y="108"/>
                  </a:lnTo>
                  <a:lnTo>
                    <a:pt x="276" y="111"/>
                  </a:lnTo>
                  <a:lnTo>
                    <a:pt x="289" y="99"/>
                  </a:lnTo>
                  <a:lnTo>
                    <a:pt x="268" y="98"/>
                  </a:lnTo>
                  <a:lnTo>
                    <a:pt x="295" y="96"/>
                  </a:lnTo>
                  <a:lnTo>
                    <a:pt x="292" y="88"/>
                  </a:lnTo>
                  <a:lnTo>
                    <a:pt x="305" y="90"/>
                  </a:lnTo>
                  <a:lnTo>
                    <a:pt x="375" y="55"/>
                  </a:lnTo>
                  <a:lnTo>
                    <a:pt x="297" y="67"/>
                  </a:lnTo>
                  <a:lnTo>
                    <a:pt x="341" y="53"/>
                  </a:lnTo>
                  <a:lnTo>
                    <a:pt x="314" y="54"/>
                  </a:lnTo>
                  <a:lnTo>
                    <a:pt x="308" y="47"/>
                  </a:lnTo>
                  <a:lnTo>
                    <a:pt x="357" y="50"/>
                  </a:lnTo>
                  <a:lnTo>
                    <a:pt x="420" y="32"/>
                  </a:lnTo>
                  <a:lnTo>
                    <a:pt x="419" y="23"/>
                  </a:lnTo>
                  <a:lnTo>
                    <a:pt x="393" y="23"/>
                  </a:lnTo>
                  <a:lnTo>
                    <a:pt x="386" y="9"/>
                  </a:lnTo>
                  <a:lnTo>
                    <a:pt x="314" y="16"/>
                  </a:lnTo>
                  <a:lnTo>
                    <a:pt x="345" y="6"/>
                  </a:lnTo>
                  <a:lnTo>
                    <a:pt x="250" y="0"/>
                  </a:lnTo>
                  <a:lnTo>
                    <a:pt x="242" y="7"/>
                  </a:lnTo>
                  <a:lnTo>
                    <a:pt x="249" y="11"/>
                  </a:lnTo>
                  <a:lnTo>
                    <a:pt x="231" y="4"/>
                  </a:lnTo>
                  <a:lnTo>
                    <a:pt x="189" y="4"/>
                  </a:lnTo>
                  <a:lnTo>
                    <a:pt x="219" y="19"/>
                  </a:lnTo>
                  <a:lnTo>
                    <a:pt x="208" y="23"/>
                  </a:lnTo>
                  <a:lnTo>
                    <a:pt x="193" y="8"/>
                  </a:lnTo>
                  <a:lnTo>
                    <a:pt x="154" y="7"/>
                  </a:lnTo>
                  <a:lnTo>
                    <a:pt x="162" y="13"/>
                  </a:lnTo>
                  <a:lnTo>
                    <a:pt x="132" y="11"/>
                  </a:lnTo>
                  <a:lnTo>
                    <a:pt x="147" y="21"/>
                  </a:lnTo>
                  <a:lnTo>
                    <a:pt x="124" y="15"/>
                  </a:lnTo>
                  <a:lnTo>
                    <a:pt x="131" y="21"/>
                  </a:lnTo>
                  <a:lnTo>
                    <a:pt x="117" y="23"/>
                  </a:lnTo>
                  <a:lnTo>
                    <a:pt x="147" y="37"/>
                  </a:lnTo>
                  <a:lnTo>
                    <a:pt x="81" y="22"/>
                  </a:lnTo>
                  <a:lnTo>
                    <a:pt x="65" y="33"/>
                  </a:lnTo>
                  <a:lnTo>
                    <a:pt x="91" y="38"/>
                  </a:lnTo>
                  <a:lnTo>
                    <a:pt x="47" y="34"/>
                  </a:lnTo>
                  <a:lnTo>
                    <a:pt x="0" y="50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60" name="Freeform 630"/>
            <p:cNvSpPr>
              <a:spLocks/>
            </p:cNvSpPr>
            <p:nvPr/>
          </p:nvSpPr>
          <p:spPr bwMode="auto">
            <a:xfrm>
              <a:off x="1018417" y="1759536"/>
              <a:ext cx="266276" cy="233927"/>
            </a:xfrm>
            <a:custGeom>
              <a:avLst/>
              <a:gdLst>
                <a:gd name="T0" fmla="*/ 0 w 392"/>
                <a:gd name="T1" fmla="*/ 61 h 278"/>
                <a:gd name="T2" fmla="*/ 19 w 392"/>
                <a:gd name="T3" fmla="*/ 10 h 278"/>
                <a:gd name="T4" fmla="*/ 69 w 392"/>
                <a:gd name="T5" fmla="*/ 4 h 278"/>
                <a:gd name="T6" fmla="*/ 51 w 392"/>
                <a:gd name="T7" fmla="*/ 49 h 278"/>
                <a:gd name="T8" fmla="*/ 47 w 392"/>
                <a:gd name="T9" fmla="*/ 72 h 278"/>
                <a:gd name="T10" fmla="*/ 73 w 392"/>
                <a:gd name="T11" fmla="*/ 56 h 278"/>
                <a:gd name="T12" fmla="*/ 70 w 392"/>
                <a:gd name="T13" fmla="*/ 38 h 278"/>
                <a:gd name="T14" fmla="*/ 82 w 392"/>
                <a:gd name="T15" fmla="*/ 28 h 278"/>
                <a:gd name="T16" fmla="*/ 85 w 392"/>
                <a:gd name="T17" fmla="*/ 23 h 278"/>
                <a:gd name="T18" fmla="*/ 88 w 392"/>
                <a:gd name="T19" fmla="*/ 14 h 278"/>
                <a:gd name="T20" fmla="*/ 116 w 392"/>
                <a:gd name="T21" fmla="*/ 3 h 278"/>
                <a:gd name="T22" fmla="*/ 128 w 392"/>
                <a:gd name="T23" fmla="*/ 21 h 278"/>
                <a:gd name="T24" fmla="*/ 139 w 392"/>
                <a:gd name="T25" fmla="*/ 36 h 278"/>
                <a:gd name="T26" fmla="*/ 170 w 392"/>
                <a:gd name="T27" fmla="*/ 28 h 278"/>
                <a:gd name="T28" fmla="*/ 215 w 392"/>
                <a:gd name="T29" fmla="*/ 49 h 278"/>
                <a:gd name="T30" fmla="*/ 225 w 392"/>
                <a:gd name="T31" fmla="*/ 53 h 278"/>
                <a:gd name="T32" fmla="*/ 231 w 392"/>
                <a:gd name="T33" fmla="*/ 65 h 278"/>
                <a:gd name="T34" fmla="*/ 254 w 392"/>
                <a:gd name="T35" fmla="*/ 60 h 278"/>
                <a:gd name="T36" fmla="*/ 246 w 392"/>
                <a:gd name="T37" fmla="*/ 71 h 278"/>
                <a:gd name="T38" fmla="*/ 262 w 392"/>
                <a:gd name="T39" fmla="*/ 82 h 278"/>
                <a:gd name="T40" fmla="*/ 267 w 392"/>
                <a:gd name="T41" fmla="*/ 85 h 278"/>
                <a:gd name="T42" fmla="*/ 279 w 392"/>
                <a:gd name="T43" fmla="*/ 92 h 278"/>
                <a:gd name="T44" fmla="*/ 287 w 392"/>
                <a:gd name="T45" fmla="*/ 98 h 278"/>
                <a:gd name="T46" fmla="*/ 312 w 392"/>
                <a:gd name="T47" fmla="*/ 99 h 278"/>
                <a:gd name="T48" fmla="*/ 322 w 392"/>
                <a:gd name="T49" fmla="*/ 114 h 278"/>
                <a:gd name="T50" fmla="*/ 305 w 392"/>
                <a:gd name="T51" fmla="*/ 120 h 278"/>
                <a:gd name="T52" fmla="*/ 329 w 392"/>
                <a:gd name="T53" fmla="*/ 146 h 278"/>
                <a:gd name="T54" fmla="*/ 353 w 392"/>
                <a:gd name="T55" fmla="*/ 162 h 278"/>
                <a:gd name="T56" fmla="*/ 367 w 392"/>
                <a:gd name="T57" fmla="*/ 169 h 278"/>
                <a:gd name="T58" fmla="*/ 388 w 392"/>
                <a:gd name="T59" fmla="*/ 184 h 278"/>
                <a:gd name="T60" fmla="*/ 381 w 392"/>
                <a:gd name="T61" fmla="*/ 189 h 278"/>
                <a:gd name="T62" fmla="*/ 364 w 392"/>
                <a:gd name="T63" fmla="*/ 195 h 278"/>
                <a:gd name="T64" fmla="*/ 317 w 392"/>
                <a:gd name="T65" fmla="*/ 178 h 278"/>
                <a:gd name="T66" fmla="*/ 312 w 392"/>
                <a:gd name="T67" fmla="*/ 190 h 278"/>
                <a:gd name="T68" fmla="*/ 310 w 392"/>
                <a:gd name="T69" fmla="*/ 198 h 278"/>
                <a:gd name="T70" fmla="*/ 341 w 392"/>
                <a:gd name="T71" fmla="*/ 220 h 278"/>
                <a:gd name="T72" fmla="*/ 351 w 392"/>
                <a:gd name="T73" fmla="*/ 240 h 278"/>
                <a:gd name="T74" fmla="*/ 290 w 392"/>
                <a:gd name="T75" fmla="*/ 239 h 278"/>
                <a:gd name="T76" fmla="*/ 256 w 392"/>
                <a:gd name="T77" fmla="*/ 256 h 278"/>
                <a:gd name="T78" fmla="*/ 256 w 392"/>
                <a:gd name="T79" fmla="*/ 242 h 278"/>
                <a:gd name="T80" fmla="*/ 227 w 392"/>
                <a:gd name="T81" fmla="*/ 219 h 278"/>
                <a:gd name="T82" fmla="*/ 208 w 392"/>
                <a:gd name="T83" fmla="*/ 224 h 278"/>
                <a:gd name="T84" fmla="*/ 182 w 392"/>
                <a:gd name="T85" fmla="*/ 229 h 278"/>
                <a:gd name="T86" fmla="*/ 173 w 392"/>
                <a:gd name="T87" fmla="*/ 202 h 278"/>
                <a:gd name="T88" fmla="*/ 213 w 392"/>
                <a:gd name="T89" fmla="*/ 186 h 278"/>
                <a:gd name="T90" fmla="*/ 221 w 392"/>
                <a:gd name="T91" fmla="*/ 128 h 278"/>
                <a:gd name="T92" fmla="*/ 215 w 392"/>
                <a:gd name="T93" fmla="*/ 120 h 278"/>
                <a:gd name="T94" fmla="*/ 182 w 392"/>
                <a:gd name="T95" fmla="*/ 119 h 278"/>
                <a:gd name="T96" fmla="*/ 170 w 392"/>
                <a:gd name="T97" fmla="*/ 101 h 278"/>
                <a:gd name="T98" fmla="*/ 148 w 392"/>
                <a:gd name="T99" fmla="*/ 86 h 278"/>
                <a:gd name="T100" fmla="*/ 115 w 392"/>
                <a:gd name="T101" fmla="*/ 95 h 278"/>
                <a:gd name="T102" fmla="*/ 26 w 392"/>
                <a:gd name="T103" fmla="*/ 89 h 278"/>
                <a:gd name="T104" fmla="*/ 39 w 392"/>
                <a:gd name="T105" fmla="*/ 72 h 278"/>
                <a:gd name="T106" fmla="*/ 0 w 392"/>
                <a:gd name="T107" fmla="*/ 61 h 27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92"/>
                <a:gd name="T163" fmla="*/ 0 h 278"/>
                <a:gd name="T164" fmla="*/ 392 w 392"/>
                <a:gd name="T165" fmla="*/ 278 h 27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92" h="278">
                  <a:moveTo>
                    <a:pt x="0" y="61"/>
                  </a:moveTo>
                  <a:lnTo>
                    <a:pt x="0" y="61"/>
                  </a:lnTo>
                  <a:lnTo>
                    <a:pt x="3" y="32"/>
                  </a:lnTo>
                  <a:lnTo>
                    <a:pt x="19" y="10"/>
                  </a:lnTo>
                  <a:lnTo>
                    <a:pt x="47" y="0"/>
                  </a:lnTo>
                  <a:lnTo>
                    <a:pt x="69" y="4"/>
                  </a:lnTo>
                  <a:lnTo>
                    <a:pt x="45" y="32"/>
                  </a:lnTo>
                  <a:lnTo>
                    <a:pt x="51" y="49"/>
                  </a:lnTo>
                  <a:lnTo>
                    <a:pt x="69" y="65"/>
                  </a:lnTo>
                  <a:lnTo>
                    <a:pt x="47" y="72"/>
                  </a:lnTo>
                  <a:lnTo>
                    <a:pt x="70" y="71"/>
                  </a:lnTo>
                  <a:lnTo>
                    <a:pt x="73" y="56"/>
                  </a:lnTo>
                  <a:lnTo>
                    <a:pt x="56" y="47"/>
                  </a:lnTo>
                  <a:lnTo>
                    <a:pt x="70" y="38"/>
                  </a:lnTo>
                  <a:lnTo>
                    <a:pt x="59" y="25"/>
                  </a:lnTo>
                  <a:lnTo>
                    <a:pt x="82" y="28"/>
                  </a:lnTo>
                  <a:lnTo>
                    <a:pt x="61" y="21"/>
                  </a:lnTo>
                  <a:lnTo>
                    <a:pt x="85" y="23"/>
                  </a:lnTo>
                  <a:lnTo>
                    <a:pt x="69" y="13"/>
                  </a:lnTo>
                  <a:lnTo>
                    <a:pt x="88" y="14"/>
                  </a:lnTo>
                  <a:lnTo>
                    <a:pt x="100" y="4"/>
                  </a:lnTo>
                  <a:lnTo>
                    <a:pt x="116" y="3"/>
                  </a:lnTo>
                  <a:lnTo>
                    <a:pt x="117" y="16"/>
                  </a:lnTo>
                  <a:lnTo>
                    <a:pt x="128" y="21"/>
                  </a:lnTo>
                  <a:lnTo>
                    <a:pt x="124" y="49"/>
                  </a:lnTo>
                  <a:lnTo>
                    <a:pt x="139" y="36"/>
                  </a:lnTo>
                  <a:lnTo>
                    <a:pt x="148" y="41"/>
                  </a:lnTo>
                  <a:lnTo>
                    <a:pt x="170" y="28"/>
                  </a:lnTo>
                  <a:lnTo>
                    <a:pt x="202" y="36"/>
                  </a:lnTo>
                  <a:lnTo>
                    <a:pt x="215" y="49"/>
                  </a:lnTo>
                  <a:lnTo>
                    <a:pt x="206" y="56"/>
                  </a:lnTo>
                  <a:lnTo>
                    <a:pt x="225" y="53"/>
                  </a:lnTo>
                  <a:lnTo>
                    <a:pt x="219" y="61"/>
                  </a:lnTo>
                  <a:lnTo>
                    <a:pt x="231" y="65"/>
                  </a:lnTo>
                  <a:lnTo>
                    <a:pt x="240" y="55"/>
                  </a:lnTo>
                  <a:lnTo>
                    <a:pt x="254" y="60"/>
                  </a:lnTo>
                  <a:lnTo>
                    <a:pt x="258" y="69"/>
                  </a:lnTo>
                  <a:lnTo>
                    <a:pt x="246" y="71"/>
                  </a:lnTo>
                  <a:lnTo>
                    <a:pt x="265" y="71"/>
                  </a:lnTo>
                  <a:lnTo>
                    <a:pt x="262" y="82"/>
                  </a:lnTo>
                  <a:lnTo>
                    <a:pt x="276" y="76"/>
                  </a:lnTo>
                  <a:lnTo>
                    <a:pt x="267" y="85"/>
                  </a:lnTo>
                  <a:lnTo>
                    <a:pt x="295" y="83"/>
                  </a:lnTo>
                  <a:lnTo>
                    <a:pt x="279" y="92"/>
                  </a:lnTo>
                  <a:lnTo>
                    <a:pt x="292" y="92"/>
                  </a:lnTo>
                  <a:lnTo>
                    <a:pt x="287" y="98"/>
                  </a:lnTo>
                  <a:lnTo>
                    <a:pt x="300" y="89"/>
                  </a:lnTo>
                  <a:lnTo>
                    <a:pt x="312" y="99"/>
                  </a:lnTo>
                  <a:lnTo>
                    <a:pt x="290" y="107"/>
                  </a:lnTo>
                  <a:lnTo>
                    <a:pt x="322" y="114"/>
                  </a:lnTo>
                  <a:lnTo>
                    <a:pt x="294" y="116"/>
                  </a:lnTo>
                  <a:lnTo>
                    <a:pt x="305" y="120"/>
                  </a:lnTo>
                  <a:lnTo>
                    <a:pt x="296" y="129"/>
                  </a:lnTo>
                  <a:lnTo>
                    <a:pt x="329" y="146"/>
                  </a:lnTo>
                  <a:lnTo>
                    <a:pt x="345" y="143"/>
                  </a:lnTo>
                  <a:lnTo>
                    <a:pt x="353" y="162"/>
                  </a:lnTo>
                  <a:lnTo>
                    <a:pt x="369" y="161"/>
                  </a:lnTo>
                  <a:lnTo>
                    <a:pt x="367" y="169"/>
                  </a:lnTo>
                  <a:lnTo>
                    <a:pt x="391" y="174"/>
                  </a:lnTo>
                  <a:lnTo>
                    <a:pt x="388" y="184"/>
                  </a:lnTo>
                  <a:lnTo>
                    <a:pt x="376" y="183"/>
                  </a:lnTo>
                  <a:lnTo>
                    <a:pt x="381" y="189"/>
                  </a:lnTo>
                  <a:lnTo>
                    <a:pt x="375" y="199"/>
                  </a:lnTo>
                  <a:lnTo>
                    <a:pt x="364" y="195"/>
                  </a:lnTo>
                  <a:lnTo>
                    <a:pt x="362" y="214"/>
                  </a:lnTo>
                  <a:lnTo>
                    <a:pt x="317" y="178"/>
                  </a:lnTo>
                  <a:lnTo>
                    <a:pt x="300" y="182"/>
                  </a:lnTo>
                  <a:lnTo>
                    <a:pt x="312" y="190"/>
                  </a:lnTo>
                  <a:lnTo>
                    <a:pt x="303" y="199"/>
                  </a:lnTo>
                  <a:lnTo>
                    <a:pt x="310" y="198"/>
                  </a:lnTo>
                  <a:lnTo>
                    <a:pt x="320" y="216"/>
                  </a:lnTo>
                  <a:lnTo>
                    <a:pt x="341" y="220"/>
                  </a:lnTo>
                  <a:lnTo>
                    <a:pt x="340" y="231"/>
                  </a:lnTo>
                  <a:lnTo>
                    <a:pt x="351" y="240"/>
                  </a:lnTo>
                  <a:lnTo>
                    <a:pt x="345" y="264"/>
                  </a:lnTo>
                  <a:lnTo>
                    <a:pt x="290" y="239"/>
                  </a:lnTo>
                  <a:lnTo>
                    <a:pt x="327" y="277"/>
                  </a:lnTo>
                  <a:lnTo>
                    <a:pt x="256" y="256"/>
                  </a:lnTo>
                  <a:lnTo>
                    <a:pt x="246" y="243"/>
                  </a:lnTo>
                  <a:lnTo>
                    <a:pt x="256" y="242"/>
                  </a:lnTo>
                  <a:lnTo>
                    <a:pt x="233" y="234"/>
                  </a:lnTo>
                  <a:lnTo>
                    <a:pt x="227" y="219"/>
                  </a:lnTo>
                  <a:lnTo>
                    <a:pt x="209" y="214"/>
                  </a:lnTo>
                  <a:lnTo>
                    <a:pt x="208" y="224"/>
                  </a:lnTo>
                  <a:lnTo>
                    <a:pt x="198" y="219"/>
                  </a:lnTo>
                  <a:lnTo>
                    <a:pt x="182" y="229"/>
                  </a:lnTo>
                  <a:lnTo>
                    <a:pt x="163" y="219"/>
                  </a:lnTo>
                  <a:lnTo>
                    <a:pt x="173" y="202"/>
                  </a:lnTo>
                  <a:lnTo>
                    <a:pt x="225" y="202"/>
                  </a:lnTo>
                  <a:lnTo>
                    <a:pt x="213" y="186"/>
                  </a:lnTo>
                  <a:lnTo>
                    <a:pt x="242" y="161"/>
                  </a:lnTo>
                  <a:lnTo>
                    <a:pt x="221" y="128"/>
                  </a:lnTo>
                  <a:lnTo>
                    <a:pt x="207" y="125"/>
                  </a:lnTo>
                  <a:lnTo>
                    <a:pt x="215" y="120"/>
                  </a:lnTo>
                  <a:lnTo>
                    <a:pt x="183" y="129"/>
                  </a:lnTo>
                  <a:lnTo>
                    <a:pt x="182" y="119"/>
                  </a:lnTo>
                  <a:lnTo>
                    <a:pt x="194" y="114"/>
                  </a:lnTo>
                  <a:lnTo>
                    <a:pt x="170" y="101"/>
                  </a:lnTo>
                  <a:lnTo>
                    <a:pt x="170" y="91"/>
                  </a:lnTo>
                  <a:lnTo>
                    <a:pt x="148" y="86"/>
                  </a:lnTo>
                  <a:lnTo>
                    <a:pt x="153" y="100"/>
                  </a:lnTo>
                  <a:lnTo>
                    <a:pt x="115" y="95"/>
                  </a:lnTo>
                  <a:lnTo>
                    <a:pt x="125" y="102"/>
                  </a:lnTo>
                  <a:lnTo>
                    <a:pt x="26" y="89"/>
                  </a:lnTo>
                  <a:lnTo>
                    <a:pt x="8" y="71"/>
                  </a:lnTo>
                  <a:lnTo>
                    <a:pt x="39" y="72"/>
                  </a:lnTo>
                  <a:lnTo>
                    <a:pt x="0" y="61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61" name="Freeform 631"/>
            <p:cNvSpPr>
              <a:spLocks/>
            </p:cNvSpPr>
            <p:nvPr/>
          </p:nvSpPr>
          <p:spPr bwMode="auto">
            <a:xfrm>
              <a:off x="1044909" y="1920256"/>
              <a:ext cx="62494" cy="52171"/>
            </a:xfrm>
            <a:custGeom>
              <a:avLst/>
              <a:gdLst>
                <a:gd name="T0" fmla="*/ 0 w 92"/>
                <a:gd name="T1" fmla="*/ 50 h 62"/>
                <a:gd name="T2" fmla="*/ 0 w 92"/>
                <a:gd name="T3" fmla="*/ 50 h 62"/>
                <a:gd name="T4" fmla="*/ 14 w 92"/>
                <a:gd name="T5" fmla="*/ 38 h 62"/>
                <a:gd name="T6" fmla="*/ 22 w 92"/>
                <a:gd name="T7" fmla="*/ 0 h 62"/>
                <a:gd name="T8" fmla="*/ 30 w 92"/>
                <a:gd name="T9" fmla="*/ 14 h 62"/>
                <a:gd name="T10" fmla="*/ 51 w 92"/>
                <a:gd name="T11" fmla="*/ 17 h 62"/>
                <a:gd name="T12" fmla="*/ 91 w 92"/>
                <a:gd name="T13" fmla="*/ 45 h 62"/>
                <a:gd name="T14" fmla="*/ 86 w 92"/>
                <a:gd name="T15" fmla="*/ 54 h 62"/>
                <a:gd name="T16" fmla="*/ 49 w 92"/>
                <a:gd name="T17" fmla="*/ 41 h 62"/>
                <a:gd name="T18" fmla="*/ 27 w 92"/>
                <a:gd name="T19" fmla="*/ 61 h 62"/>
                <a:gd name="T20" fmla="*/ 21 w 92"/>
                <a:gd name="T21" fmla="*/ 45 h 62"/>
                <a:gd name="T22" fmla="*/ 0 w 92"/>
                <a:gd name="T23" fmla="*/ 50 h 62"/>
                <a:gd name="T24" fmla="*/ 0 w 92"/>
                <a:gd name="T25" fmla="*/ 50 h 6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2"/>
                <a:gd name="T40" fmla="*/ 0 h 62"/>
                <a:gd name="T41" fmla="*/ 92 w 92"/>
                <a:gd name="T42" fmla="*/ 62 h 6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2" h="62">
                  <a:moveTo>
                    <a:pt x="0" y="50"/>
                  </a:moveTo>
                  <a:lnTo>
                    <a:pt x="0" y="50"/>
                  </a:lnTo>
                  <a:lnTo>
                    <a:pt x="14" y="38"/>
                  </a:lnTo>
                  <a:lnTo>
                    <a:pt x="22" y="0"/>
                  </a:lnTo>
                  <a:lnTo>
                    <a:pt x="30" y="14"/>
                  </a:lnTo>
                  <a:lnTo>
                    <a:pt x="51" y="17"/>
                  </a:lnTo>
                  <a:lnTo>
                    <a:pt x="91" y="45"/>
                  </a:lnTo>
                  <a:lnTo>
                    <a:pt x="86" y="54"/>
                  </a:lnTo>
                  <a:lnTo>
                    <a:pt x="49" y="41"/>
                  </a:lnTo>
                  <a:lnTo>
                    <a:pt x="27" y="61"/>
                  </a:lnTo>
                  <a:lnTo>
                    <a:pt x="21" y="45"/>
                  </a:lnTo>
                  <a:lnTo>
                    <a:pt x="0" y="50"/>
                  </a:lnTo>
                </a:path>
              </a:pathLst>
            </a:custGeom>
            <a:solidFill>
              <a:srgbClr val="7030A0"/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262" name="Freeform 632"/>
            <p:cNvSpPr>
              <a:spLocks/>
            </p:cNvSpPr>
            <p:nvPr/>
          </p:nvSpPr>
          <p:spPr bwMode="auto">
            <a:xfrm>
              <a:off x="1303712" y="2160917"/>
              <a:ext cx="62494" cy="74891"/>
            </a:xfrm>
            <a:custGeom>
              <a:avLst/>
              <a:gdLst>
                <a:gd name="T0" fmla="*/ 0 w 92"/>
                <a:gd name="T1" fmla="*/ 69 h 89"/>
                <a:gd name="T2" fmla="*/ 0 w 92"/>
                <a:gd name="T3" fmla="*/ 69 h 89"/>
                <a:gd name="T4" fmla="*/ 37 w 92"/>
                <a:gd name="T5" fmla="*/ 4 h 89"/>
                <a:gd name="T6" fmla="*/ 52 w 92"/>
                <a:gd name="T7" fmla="*/ 0 h 89"/>
                <a:gd name="T8" fmla="*/ 34 w 92"/>
                <a:gd name="T9" fmla="*/ 34 h 89"/>
                <a:gd name="T10" fmla="*/ 46 w 92"/>
                <a:gd name="T11" fmla="*/ 26 h 89"/>
                <a:gd name="T12" fmla="*/ 54 w 92"/>
                <a:gd name="T13" fmla="*/ 41 h 89"/>
                <a:gd name="T14" fmla="*/ 78 w 92"/>
                <a:gd name="T15" fmla="*/ 41 h 89"/>
                <a:gd name="T16" fmla="*/ 73 w 92"/>
                <a:gd name="T17" fmla="*/ 54 h 89"/>
                <a:gd name="T18" fmla="*/ 85 w 92"/>
                <a:gd name="T19" fmla="*/ 53 h 89"/>
                <a:gd name="T20" fmla="*/ 77 w 92"/>
                <a:gd name="T21" fmla="*/ 67 h 89"/>
                <a:gd name="T22" fmla="*/ 88 w 92"/>
                <a:gd name="T23" fmla="*/ 60 h 89"/>
                <a:gd name="T24" fmla="*/ 91 w 92"/>
                <a:gd name="T25" fmla="*/ 73 h 89"/>
                <a:gd name="T26" fmla="*/ 79 w 92"/>
                <a:gd name="T27" fmla="*/ 88 h 89"/>
                <a:gd name="T28" fmla="*/ 78 w 92"/>
                <a:gd name="T29" fmla="*/ 77 h 89"/>
                <a:gd name="T30" fmla="*/ 73 w 92"/>
                <a:gd name="T31" fmla="*/ 83 h 89"/>
                <a:gd name="T32" fmla="*/ 73 w 92"/>
                <a:gd name="T33" fmla="*/ 66 h 89"/>
                <a:gd name="T34" fmla="*/ 50 w 92"/>
                <a:gd name="T35" fmla="*/ 83 h 89"/>
                <a:gd name="T36" fmla="*/ 63 w 92"/>
                <a:gd name="T37" fmla="*/ 71 h 89"/>
                <a:gd name="T38" fmla="*/ 45 w 92"/>
                <a:gd name="T39" fmla="*/ 73 h 89"/>
                <a:gd name="T40" fmla="*/ 49 w 92"/>
                <a:gd name="T41" fmla="*/ 66 h 89"/>
                <a:gd name="T42" fmla="*/ 0 w 92"/>
                <a:gd name="T43" fmla="*/ 69 h 89"/>
                <a:gd name="T44" fmla="*/ 0 w 92"/>
                <a:gd name="T45" fmla="*/ 69 h 8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2"/>
                <a:gd name="T70" fmla="*/ 0 h 89"/>
                <a:gd name="T71" fmla="*/ 92 w 92"/>
                <a:gd name="T72" fmla="*/ 89 h 89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2" h="89">
                  <a:moveTo>
                    <a:pt x="0" y="69"/>
                  </a:moveTo>
                  <a:lnTo>
                    <a:pt x="0" y="69"/>
                  </a:lnTo>
                  <a:lnTo>
                    <a:pt x="37" y="4"/>
                  </a:lnTo>
                  <a:lnTo>
                    <a:pt x="52" y="0"/>
                  </a:lnTo>
                  <a:lnTo>
                    <a:pt x="34" y="34"/>
                  </a:lnTo>
                  <a:lnTo>
                    <a:pt x="46" y="26"/>
                  </a:lnTo>
                  <a:lnTo>
                    <a:pt x="54" y="41"/>
                  </a:lnTo>
                  <a:lnTo>
                    <a:pt x="78" y="41"/>
                  </a:lnTo>
                  <a:lnTo>
                    <a:pt x="73" y="54"/>
                  </a:lnTo>
                  <a:lnTo>
                    <a:pt x="85" y="53"/>
                  </a:lnTo>
                  <a:lnTo>
                    <a:pt x="77" y="67"/>
                  </a:lnTo>
                  <a:lnTo>
                    <a:pt x="88" y="60"/>
                  </a:lnTo>
                  <a:lnTo>
                    <a:pt x="91" y="73"/>
                  </a:lnTo>
                  <a:lnTo>
                    <a:pt x="79" y="88"/>
                  </a:lnTo>
                  <a:lnTo>
                    <a:pt x="78" y="77"/>
                  </a:lnTo>
                  <a:lnTo>
                    <a:pt x="73" y="83"/>
                  </a:lnTo>
                  <a:lnTo>
                    <a:pt x="73" y="66"/>
                  </a:lnTo>
                  <a:lnTo>
                    <a:pt x="50" y="83"/>
                  </a:lnTo>
                  <a:lnTo>
                    <a:pt x="63" y="71"/>
                  </a:lnTo>
                  <a:lnTo>
                    <a:pt x="45" y="73"/>
                  </a:lnTo>
                  <a:lnTo>
                    <a:pt x="49" y="66"/>
                  </a:lnTo>
                  <a:lnTo>
                    <a:pt x="0" y="69"/>
                  </a:lnTo>
                </a:path>
              </a:pathLst>
            </a:custGeom>
            <a:solidFill>
              <a:srgbClr val="FFFFFF">
                <a:lumMod val="85000"/>
              </a:srgb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</p:grpSp>
      <p:sp>
        <p:nvSpPr>
          <p:cNvPr id="263" name="+ INTELLIGENTE">
            <a:extLst>
              <a:ext uri="{FF2B5EF4-FFF2-40B4-BE49-F238E27FC236}">
                <a16:creationId xmlns="" xmlns:a16="http://schemas.microsoft.com/office/drawing/2014/main" id="{77190367-31FC-41E0-848E-5C8AD7086CB9}"/>
              </a:ext>
            </a:extLst>
          </p:cNvPr>
          <p:cNvSpPr txBox="1"/>
          <p:nvPr/>
        </p:nvSpPr>
        <p:spPr>
          <a:xfrm>
            <a:off x="451824" y="1902498"/>
            <a:ext cx="4498413" cy="11474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0963" tIns="30963" rIns="30963" bIns="30963" anchor="ctr">
            <a:spAutoFit/>
          </a:bodyPr>
          <a:lstStyle>
            <a:lvl1pPr algn="l" defTabSz="629061">
              <a:defRPr sz="6000" cap="all" spc="180">
                <a:solidFill>
                  <a:srgbClr val="471E7C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 marL="0" marR="0" lvl="0" indent="0" defTabSz="62906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all" spc="180" normalizeH="0" baseline="0" noProof="0" dirty="0" smtClean="0">
                <a:ln>
                  <a:noFill/>
                </a:ln>
                <a:solidFill>
                  <a:srgbClr val="471E7C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  <a:sym typeface="Avenir Next"/>
              </a:rPr>
              <a:t>E-mobility</a:t>
            </a:r>
          </a:p>
          <a:p>
            <a:pPr marL="796925" lvl="0" indent="-442913"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latin typeface="+mj-lt"/>
                <a:cs typeface="Calibri" panose="020F0502020204030204" pitchFamily="34" charset="0"/>
              </a:rPr>
              <a:t>Charging infrastructure (public &amp; private</a:t>
            </a:r>
            <a:r>
              <a:rPr lang="en-US" sz="1050" dirty="0" smtClean="0">
                <a:latin typeface="+mj-lt"/>
                <a:cs typeface="Calibri" panose="020F0502020204030204" pitchFamily="34" charset="0"/>
              </a:rPr>
              <a:t>)</a:t>
            </a:r>
          </a:p>
          <a:p>
            <a:pPr marL="796925" lvl="0" indent="-442913"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latin typeface="+mj-lt"/>
                <a:cs typeface="Calibri" panose="020F0502020204030204" pitchFamily="34" charset="0"/>
              </a:rPr>
              <a:t>Maintenance and other services</a:t>
            </a:r>
          </a:p>
          <a:p>
            <a:pPr marL="796925" lvl="0" indent="-442913"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latin typeface="+mj-lt"/>
                <a:cs typeface="Calibri" panose="020F0502020204030204" pitchFamily="34" charset="0"/>
              </a:rPr>
              <a:t>Vehicle Grid Integration</a:t>
            </a:r>
          </a:p>
          <a:p>
            <a:pPr marL="796925" lvl="0" indent="-442913"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latin typeface="+mj-lt"/>
                <a:cs typeface="Calibri" panose="020F0502020204030204" pitchFamily="34" charset="0"/>
              </a:rPr>
              <a:t>OEM back-end </a:t>
            </a:r>
            <a:r>
              <a:rPr lang="en-US" sz="1050" dirty="0" smtClean="0">
                <a:latin typeface="+mj-lt"/>
                <a:cs typeface="Calibri" panose="020F0502020204030204" pitchFamily="34" charset="0"/>
              </a:rPr>
              <a:t>integration</a:t>
            </a:r>
            <a:endParaRPr kumimoji="0" lang="en-US" sz="1050" i="0" u="none" strike="noStrike" kern="0" cap="all" spc="180" normalizeH="0" baseline="0" noProof="0" dirty="0">
              <a:ln>
                <a:noFill/>
              </a:ln>
              <a:solidFill>
                <a:srgbClr val="471E7C"/>
              </a:solidFill>
              <a:effectLst/>
              <a:uLnTx/>
              <a:uFillTx/>
              <a:latin typeface="+mj-lt"/>
              <a:cs typeface="Calibri" panose="020F0502020204030204" pitchFamily="34" charset="0"/>
              <a:sym typeface="Avenir Next"/>
            </a:endParaRPr>
          </a:p>
        </p:txBody>
      </p:sp>
      <p:sp>
        <p:nvSpPr>
          <p:cNvPr id="264" name="+ INTELLIGENTE">
            <a:extLst>
              <a:ext uri="{FF2B5EF4-FFF2-40B4-BE49-F238E27FC236}">
                <a16:creationId xmlns="" xmlns:a16="http://schemas.microsoft.com/office/drawing/2014/main" id="{CFC1E98D-5B96-402A-8DCC-9FFA2616B9A7}"/>
              </a:ext>
            </a:extLst>
          </p:cNvPr>
          <p:cNvSpPr txBox="1"/>
          <p:nvPr/>
        </p:nvSpPr>
        <p:spPr>
          <a:xfrm>
            <a:off x="7008136" y="1652174"/>
            <a:ext cx="4772427" cy="130902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0963" tIns="30963" rIns="30963" bIns="30963" anchor="ctr">
            <a:spAutoFit/>
          </a:bodyPr>
          <a:lstStyle>
            <a:lvl1pPr algn="l" defTabSz="629061">
              <a:defRPr sz="6000" cap="all" spc="180">
                <a:solidFill>
                  <a:srgbClr val="471E7C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 marL="0" marR="0" lvl="0" indent="0" defTabSz="62906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all" spc="180" normalizeH="0" baseline="0" noProof="0" dirty="0" smtClean="0">
                <a:ln>
                  <a:noFill/>
                </a:ln>
                <a:solidFill>
                  <a:srgbClr val="471E7C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  <a:sym typeface="Avenir Next"/>
              </a:rPr>
              <a:t>E-city</a:t>
            </a:r>
          </a:p>
          <a:p>
            <a:pPr marL="796925" lvl="0" indent="-354013"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latin typeface="+mj-lt"/>
                <a:cs typeface="Calibri" panose="020F0502020204030204" pitchFamily="34" charset="0"/>
              </a:rPr>
              <a:t>Smart </a:t>
            </a:r>
            <a:r>
              <a:rPr lang="en-US" sz="1050" dirty="0" smtClean="0">
                <a:latin typeface="+mj-lt"/>
                <a:cs typeface="Calibri" panose="020F0502020204030204" pitchFamily="34" charset="0"/>
              </a:rPr>
              <a:t>lighting</a:t>
            </a:r>
          </a:p>
          <a:p>
            <a:pPr marL="796925" lvl="0" indent="-354013"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latin typeface="+mj-lt"/>
                <a:cs typeface="Calibri" panose="020F0502020204030204" pitchFamily="34" charset="0"/>
              </a:rPr>
              <a:t>Fiber optic wholesale network</a:t>
            </a:r>
          </a:p>
          <a:p>
            <a:pPr marL="796925" lvl="0" indent="-354013"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latin typeface="+mj-lt"/>
                <a:cs typeface="Calibri" panose="020F0502020204030204" pitchFamily="34" charset="0"/>
              </a:rPr>
              <a:t>Distributed generation &amp; energy services</a:t>
            </a:r>
          </a:p>
          <a:p>
            <a:pPr marL="796925" lvl="0" indent="-354013"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latin typeface="+mj-lt"/>
                <a:cs typeface="Calibri" panose="020F0502020204030204" pitchFamily="34" charset="0"/>
              </a:rPr>
              <a:t>Demand response and demand side management </a:t>
            </a:r>
          </a:p>
        </p:txBody>
      </p:sp>
      <p:sp>
        <p:nvSpPr>
          <p:cNvPr id="265" name="+ INTELLIGENTE">
            <a:extLst>
              <a:ext uri="{FF2B5EF4-FFF2-40B4-BE49-F238E27FC236}">
                <a16:creationId xmlns="" xmlns:a16="http://schemas.microsoft.com/office/drawing/2014/main" id="{99CFA2CF-3F68-47A6-96AD-12F67AB3AEFE}"/>
              </a:ext>
            </a:extLst>
          </p:cNvPr>
          <p:cNvSpPr txBox="1"/>
          <p:nvPr/>
        </p:nvSpPr>
        <p:spPr>
          <a:xfrm>
            <a:off x="409725" y="4483942"/>
            <a:ext cx="4291131" cy="130902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0963" tIns="30963" rIns="30963" bIns="30963" anchor="ctr">
            <a:spAutoFit/>
          </a:bodyPr>
          <a:lstStyle>
            <a:lvl1pPr algn="l" defTabSz="629061">
              <a:defRPr sz="6000" cap="all" spc="180">
                <a:solidFill>
                  <a:srgbClr val="471E7C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 marL="0" marR="0" lvl="0" indent="0" defTabSz="62906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all" spc="180" normalizeH="0" baseline="0" noProof="0" dirty="0" smtClean="0">
                <a:ln>
                  <a:noFill/>
                </a:ln>
                <a:solidFill>
                  <a:srgbClr val="471E7C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  <a:sym typeface="Avenir Next"/>
              </a:rPr>
              <a:t>E-industries</a:t>
            </a:r>
          </a:p>
          <a:p>
            <a:pPr marL="884238" lvl="0" indent="-441325">
              <a:buFont typeface="Arial" panose="020B0604020202020204" pitchFamily="34" charset="0"/>
              <a:buChar char="•"/>
              <a:tabLst>
                <a:tab pos="796925" algn="l"/>
              </a:tabLst>
              <a:defRPr/>
            </a:pPr>
            <a:r>
              <a:rPr lang="en-US" sz="1050" dirty="0">
                <a:latin typeface="+mj-lt"/>
                <a:cs typeface="Calibri" panose="020F0502020204030204" pitchFamily="34" charset="0"/>
              </a:rPr>
              <a:t>Consulting and auditing service</a:t>
            </a:r>
          </a:p>
          <a:p>
            <a:pPr marL="884238" lvl="0" indent="-441325">
              <a:buFont typeface="Arial" panose="020B0604020202020204" pitchFamily="34" charset="0"/>
              <a:buChar char="•"/>
              <a:tabLst>
                <a:tab pos="796925" algn="l"/>
              </a:tabLst>
              <a:defRPr/>
            </a:pPr>
            <a:r>
              <a:rPr lang="en-US" sz="1050" dirty="0">
                <a:latin typeface="+mj-lt"/>
                <a:cs typeface="Calibri" panose="020F0502020204030204" pitchFamily="34" charset="0"/>
              </a:rPr>
              <a:t>Distributed generation on/off site</a:t>
            </a:r>
          </a:p>
          <a:p>
            <a:pPr marL="884238" lvl="0" indent="-441325">
              <a:buFont typeface="Arial" panose="020B0604020202020204" pitchFamily="34" charset="0"/>
              <a:buChar char="•"/>
              <a:tabLst>
                <a:tab pos="796925" algn="l"/>
              </a:tabLst>
              <a:defRPr/>
            </a:pPr>
            <a:r>
              <a:rPr lang="en-US" sz="1050" dirty="0">
                <a:latin typeface="+mj-lt"/>
                <a:cs typeface="Calibri" panose="020F0502020204030204" pitchFamily="34" charset="0"/>
              </a:rPr>
              <a:t>Energy efficiency</a:t>
            </a:r>
          </a:p>
          <a:p>
            <a:pPr marL="884238" lvl="0" indent="-441325">
              <a:buFont typeface="Arial" panose="020B0604020202020204" pitchFamily="34" charset="0"/>
              <a:buChar char="•"/>
              <a:tabLst>
                <a:tab pos="796925" algn="l"/>
              </a:tabLst>
              <a:defRPr/>
            </a:pPr>
            <a:r>
              <a:rPr lang="en-US" sz="1050" dirty="0">
                <a:latin typeface="+mj-lt"/>
                <a:cs typeface="Calibri" panose="020F0502020204030204" pitchFamily="34" charset="0"/>
              </a:rPr>
              <a:t>Demand response and demand side management </a:t>
            </a:r>
          </a:p>
        </p:txBody>
      </p:sp>
      <p:sp>
        <p:nvSpPr>
          <p:cNvPr id="266" name="+ INTELLIGENTE">
            <a:extLst>
              <a:ext uri="{FF2B5EF4-FFF2-40B4-BE49-F238E27FC236}">
                <a16:creationId xmlns="" xmlns:a16="http://schemas.microsoft.com/office/drawing/2014/main" id="{C7E5A30E-C912-423B-BA20-EA5F954F03C6}"/>
              </a:ext>
            </a:extLst>
          </p:cNvPr>
          <p:cNvSpPr txBox="1"/>
          <p:nvPr/>
        </p:nvSpPr>
        <p:spPr>
          <a:xfrm>
            <a:off x="8407093" y="4678550"/>
            <a:ext cx="3784908" cy="11474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0963" tIns="30963" rIns="30963" bIns="30963" anchor="ctr">
            <a:spAutoFit/>
          </a:bodyPr>
          <a:lstStyle>
            <a:lvl1pPr algn="l" defTabSz="629061">
              <a:defRPr sz="6000" cap="all" spc="180">
                <a:solidFill>
                  <a:srgbClr val="471E7C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 marL="0" marR="0" lvl="0" indent="0" defTabSz="62906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all" spc="180" normalizeH="0" baseline="0" noProof="0" dirty="0" smtClean="0">
                <a:ln>
                  <a:noFill/>
                </a:ln>
                <a:solidFill>
                  <a:srgbClr val="471E7C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  <a:sym typeface="Avenir Next"/>
              </a:rPr>
              <a:t>E-home</a:t>
            </a:r>
          </a:p>
          <a:p>
            <a:pPr marL="796925" lvl="0" indent="-442913"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latin typeface="+mj-lt"/>
                <a:cs typeface="Calibri" panose="020F0502020204030204" pitchFamily="34" charset="0"/>
              </a:rPr>
              <a:t>Installation, maintenance and repair </a:t>
            </a:r>
            <a:r>
              <a:rPr lang="en-US" sz="1050" dirty="0" smtClean="0">
                <a:latin typeface="+mj-lt"/>
                <a:cs typeface="Calibri" panose="020F0502020204030204" pitchFamily="34" charset="0"/>
              </a:rPr>
              <a:t>services</a:t>
            </a:r>
          </a:p>
          <a:p>
            <a:pPr marL="796925" lvl="0" indent="-442913"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latin typeface="+mj-lt"/>
                <a:cs typeface="Calibri" panose="020F0502020204030204" pitchFamily="34" charset="0"/>
              </a:rPr>
              <a:t>Automated home management</a:t>
            </a:r>
          </a:p>
          <a:p>
            <a:pPr marL="796925" lvl="0" indent="-442913"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latin typeface="+mj-lt"/>
                <a:cs typeface="Calibri" panose="020F0502020204030204" pitchFamily="34" charset="0"/>
              </a:rPr>
              <a:t>Financial services</a:t>
            </a:r>
          </a:p>
          <a:p>
            <a:pPr marL="796925" lvl="0" indent="-442913"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latin typeface="+mj-lt"/>
                <a:cs typeface="Calibri" panose="020F0502020204030204" pitchFamily="34" charset="0"/>
              </a:rPr>
              <a:t>Home 2 </a:t>
            </a:r>
            <a:r>
              <a:rPr lang="en-US" sz="1050" dirty="0" smtClean="0">
                <a:latin typeface="+mj-lt"/>
                <a:cs typeface="Calibri" panose="020F0502020204030204" pitchFamily="34" charset="0"/>
              </a:rPr>
              <a:t>Grid</a:t>
            </a:r>
            <a:endParaRPr kumimoji="0" lang="en-US" sz="1050" i="0" u="none" strike="noStrike" kern="0" cap="all" spc="180" normalizeH="0" baseline="0" noProof="0" dirty="0">
              <a:ln>
                <a:noFill/>
              </a:ln>
              <a:solidFill>
                <a:srgbClr val="471E7C"/>
              </a:solidFill>
              <a:effectLst/>
              <a:uLnTx/>
              <a:uFillTx/>
              <a:latin typeface="+mj-lt"/>
              <a:cs typeface="Calibri" panose="020F0502020204030204" pitchFamily="34" charset="0"/>
              <a:sym typeface="Avenir Next"/>
            </a:endParaRPr>
          </a:p>
        </p:txBody>
      </p:sp>
      <p:sp>
        <p:nvSpPr>
          <p:cNvPr id="268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84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" grpId="0" animBg="1" advAuto="0"/>
      <p:bldP spid="264" grpId="0" animBg="1" advAuto="0"/>
      <p:bldP spid="265" grpId="0" animBg="1" advAuto="0"/>
      <p:bldP spid="266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title"/>
          </p:nvPr>
        </p:nvSpPr>
        <p:spPr>
          <a:xfrm>
            <a:off x="762000" y="670120"/>
            <a:ext cx="7616826" cy="415245"/>
          </a:xfrm>
        </p:spPr>
        <p:txBody>
          <a:bodyPr/>
          <a:lstStyle/>
          <a:p>
            <a:r>
              <a:rPr lang="it-IT" dirty="0" smtClean="0"/>
              <a:t>e-Mobility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11" name="Segnaposto testo 12"/>
          <p:cNvSpPr>
            <a:spLocks noGrp="1"/>
          </p:cNvSpPr>
          <p:nvPr>
            <p:ph type="body" sz="quarter" idx="13"/>
          </p:nvPr>
        </p:nvSpPr>
        <p:spPr>
          <a:xfrm>
            <a:off x="761999" y="1085366"/>
            <a:ext cx="8720329" cy="295759"/>
          </a:xfrm>
        </p:spPr>
        <p:txBody>
          <a:bodyPr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/>
            </a:pPr>
            <a:r>
              <a:rPr lang="en-US" altLang="en-US" dirty="0">
                <a:solidFill>
                  <a:srgbClr val="212121"/>
                </a:solidFill>
                <a:latin typeface="inherit"/>
              </a:rPr>
              <a:t>The world goes to e-Mobility: governments and electric car manufacturers are announcing daily plans for the growth of electric vehicles</a:t>
            </a:r>
            <a:r>
              <a:rPr lang="en-US" altLang="en-US" sz="1600" dirty="0"/>
              <a:t> </a:t>
            </a:r>
            <a:endParaRPr lang="en-US" altLang="en-US" sz="2800" dirty="0">
              <a:latin typeface="Arial" panose="020B0604020202020204" pitchFamily="34" charset="0"/>
            </a:endParaRPr>
          </a:p>
        </p:txBody>
      </p:sp>
      <p:grpSp>
        <p:nvGrpSpPr>
          <p:cNvPr id="12" name="Group 6"/>
          <p:cNvGrpSpPr/>
          <p:nvPr/>
        </p:nvGrpSpPr>
        <p:grpSpPr>
          <a:xfrm>
            <a:off x="659586" y="1889522"/>
            <a:ext cx="2403690" cy="2936313"/>
            <a:chOff x="660894" y="1656783"/>
            <a:chExt cx="2403690" cy="2936313"/>
          </a:xfrm>
        </p:grpSpPr>
        <p:pic>
          <p:nvPicPr>
            <p:cNvPr id="13" name="Picture 7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0894" y="1656783"/>
              <a:ext cx="2394085" cy="293631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6" name="Picture 4" descr="Image result for france circle fla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1948" y="1988524"/>
              <a:ext cx="562636" cy="421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 9"/>
          <p:cNvGrpSpPr/>
          <p:nvPr/>
        </p:nvGrpSpPr>
        <p:grpSpPr>
          <a:xfrm>
            <a:off x="3768340" y="1801147"/>
            <a:ext cx="2676464" cy="2330755"/>
            <a:chOff x="3146612" y="1495454"/>
            <a:chExt cx="2676464" cy="2330755"/>
          </a:xfrm>
        </p:grpSpPr>
        <p:pic>
          <p:nvPicPr>
            <p:cNvPr id="18" name="Picture 10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46612" y="1495454"/>
              <a:ext cx="2633494" cy="233075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9" name="Picture 8" descr="Image result for china circle fla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4176" y="1500617"/>
              <a:ext cx="618900" cy="464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Group 13"/>
          <p:cNvGrpSpPr/>
          <p:nvPr/>
        </p:nvGrpSpPr>
        <p:grpSpPr>
          <a:xfrm>
            <a:off x="382551" y="2760849"/>
            <a:ext cx="2909119" cy="2230330"/>
            <a:chOff x="393325" y="3568466"/>
            <a:chExt cx="2909119" cy="2230330"/>
          </a:xfrm>
        </p:grpSpPr>
        <p:pic>
          <p:nvPicPr>
            <p:cNvPr id="21" name="Picture 14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3325" y="3568466"/>
              <a:ext cx="2896843" cy="223033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2" name="Picture 6" descr="Image result for uk circle fla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3544" y="3618083"/>
              <a:ext cx="618900" cy="464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oup 18"/>
          <p:cNvGrpSpPr/>
          <p:nvPr/>
        </p:nvGrpSpPr>
        <p:grpSpPr>
          <a:xfrm>
            <a:off x="9345994" y="1807716"/>
            <a:ext cx="2633493" cy="2393069"/>
            <a:chOff x="5827153" y="1656783"/>
            <a:chExt cx="2633493" cy="2393069"/>
          </a:xfrm>
        </p:grpSpPr>
        <p:pic>
          <p:nvPicPr>
            <p:cNvPr id="24" name="Picture 19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27153" y="1656783"/>
              <a:ext cx="2633493" cy="239306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Picture 19" descr="Image result for mercedes logo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5117" y="1679052"/>
              <a:ext cx="601975" cy="451482"/>
            </a:xfrm>
            <a:prstGeom prst="rect">
              <a:avLst/>
            </a:prstGeom>
            <a:solidFill>
              <a:schemeClr val="bg1"/>
            </a:solidFill>
          </p:spPr>
        </p:pic>
      </p:grpSp>
      <p:grpSp>
        <p:nvGrpSpPr>
          <p:cNvPr id="26" name="Group 21"/>
          <p:cNvGrpSpPr/>
          <p:nvPr/>
        </p:nvGrpSpPr>
        <p:grpSpPr>
          <a:xfrm>
            <a:off x="191475" y="4290080"/>
            <a:ext cx="2940369" cy="933643"/>
            <a:chOff x="2719270" y="4002168"/>
            <a:chExt cx="2940369" cy="933643"/>
          </a:xfrm>
        </p:grpSpPr>
        <p:pic>
          <p:nvPicPr>
            <p:cNvPr id="27" name="Picture 22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719270" y="4002168"/>
              <a:ext cx="2896843" cy="93364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8" name="Picture 10" descr="Image result for scotland circle flag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0739" y="4243743"/>
              <a:ext cx="618900" cy="464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" name="Group 25"/>
          <p:cNvGrpSpPr/>
          <p:nvPr/>
        </p:nvGrpSpPr>
        <p:grpSpPr>
          <a:xfrm>
            <a:off x="3357000" y="3065237"/>
            <a:ext cx="2897764" cy="1963308"/>
            <a:chOff x="7362353" y="2833111"/>
            <a:chExt cx="2897764" cy="1963308"/>
          </a:xfrm>
        </p:grpSpPr>
        <p:grpSp>
          <p:nvGrpSpPr>
            <p:cNvPr id="30" name="Group 26"/>
            <p:cNvGrpSpPr/>
            <p:nvPr/>
          </p:nvGrpSpPr>
          <p:grpSpPr>
            <a:xfrm>
              <a:off x="7362353" y="2833111"/>
              <a:ext cx="2894821" cy="1963308"/>
              <a:chOff x="7362353" y="2833111"/>
              <a:chExt cx="2894821" cy="1963308"/>
            </a:xfrm>
          </p:grpSpPr>
          <p:pic>
            <p:nvPicPr>
              <p:cNvPr id="32" name="Picture 28"/>
              <p:cNvPicPr>
                <a:picLocks noChangeAspect="1"/>
              </p:cNvPicPr>
              <p:nvPr/>
            </p:nvPicPr>
            <p:blipFill rotWithShape="1"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362353" y="2833111"/>
                <a:ext cx="2894821" cy="156687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33" name="Picture 29"/>
              <p:cNvPicPr>
                <a:picLocks noChangeAspect="1"/>
              </p:cNvPicPr>
              <p:nvPr/>
            </p:nvPicPr>
            <p:blipFill rotWithShape="1"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362353" y="4391000"/>
                <a:ext cx="2894821" cy="405419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pic>
          <p:nvPicPr>
            <p:cNvPr id="31" name="Picture 23" descr="Image result for norway circle flag"/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77692" y="2845747"/>
              <a:ext cx="482425" cy="482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Group 30"/>
          <p:cNvGrpSpPr/>
          <p:nvPr/>
        </p:nvGrpSpPr>
        <p:grpSpPr>
          <a:xfrm>
            <a:off x="842995" y="5064580"/>
            <a:ext cx="3186527" cy="1136753"/>
            <a:chOff x="4045101" y="5260262"/>
            <a:chExt cx="3186527" cy="1136753"/>
          </a:xfrm>
        </p:grpSpPr>
        <p:pic>
          <p:nvPicPr>
            <p:cNvPr id="35" name="Picture 31"/>
            <p:cNvPicPr>
              <a:picLocks noChangeAspect="1"/>
            </p:cNvPicPr>
            <p:nvPr/>
          </p:nvPicPr>
          <p:blipFill rotWithShape="1"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45101" y="5260262"/>
              <a:ext cx="3186527" cy="113675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6" name="Picture 13" descr="Image result for netherlands circle flag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5331" y="5333681"/>
              <a:ext cx="438568" cy="438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7" name="Group 33"/>
          <p:cNvGrpSpPr/>
          <p:nvPr/>
        </p:nvGrpSpPr>
        <p:grpSpPr>
          <a:xfrm>
            <a:off x="6550160" y="2027621"/>
            <a:ext cx="2633493" cy="2535294"/>
            <a:chOff x="6506618" y="1786685"/>
            <a:chExt cx="2633493" cy="2535294"/>
          </a:xfrm>
        </p:grpSpPr>
        <p:pic>
          <p:nvPicPr>
            <p:cNvPr id="38" name="Picture 34"/>
            <p:cNvPicPr>
              <a:picLocks noChangeAspect="1"/>
            </p:cNvPicPr>
            <p:nvPr/>
          </p:nvPicPr>
          <p:blipFill rotWithShape="1"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06618" y="1786685"/>
              <a:ext cx="2633493" cy="253529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9" name="Picture 34" descr="Image result for vw logo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7529" y="2370864"/>
              <a:ext cx="424749" cy="4247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0" name="Group 36"/>
          <p:cNvGrpSpPr>
            <a:grpSpLocks noChangeAspect="1"/>
          </p:cNvGrpSpPr>
          <p:nvPr/>
        </p:nvGrpSpPr>
        <p:grpSpPr>
          <a:xfrm>
            <a:off x="4154066" y="4266739"/>
            <a:ext cx="2876453" cy="2091460"/>
            <a:chOff x="6123431" y="2044264"/>
            <a:chExt cx="3164098" cy="2300606"/>
          </a:xfrm>
        </p:grpSpPr>
        <p:grpSp>
          <p:nvGrpSpPr>
            <p:cNvPr id="41" name="Group 37"/>
            <p:cNvGrpSpPr/>
            <p:nvPr/>
          </p:nvGrpSpPr>
          <p:grpSpPr>
            <a:xfrm>
              <a:off x="6123431" y="2044264"/>
              <a:ext cx="3164098" cy="2300606"/>
              <a:chOff x="5829671" y="1496011"/>
              <a:chExt cx="3164098" cy="2300605"/>
            </a:xfrm>
          </p:grpSpPr>
          <p:pic>
            <p:nvPicPr>
              <p:cNvPr id="45" name="Picture 41"/>
              <p:cNvPicPr>
                <a:picLocks noChangeAspect="1"/>
              </p:cNvPicPr>
              <p:nvPr/>
            </p:nvPicPr>
            <p:blipFill rotWithShape="1">
              <a:blip r:embed="rId1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829671" y="1496011"/>
                <a:ext cx="3164098" cy="2300605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46" name="Picture 15" descr="Image result for eu circle flag"/>
              <p:cNvPicPr>
                <a:picLocks noChangeAspect="1" noChangeArrowheads="1"/>
              </p:cNvPicPr>
              <p:nvPr/>
            </p:nvPicPr>
            <p:blipFill>
              <a:blip r:embed="rId2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67404" y="1565528"/>
                <a:ext cx="680790" cy="51059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2" name="Group 38"/>
            <p:cNvGrpSpPr/>
            <p:nvPr/>
          </p:nvGrpSpPr>
          <p:grpSpPr>
            <a:xfrm>
              <a:off x="6151701" y="3039289"/>
              <a:ext cx="3044439" cy="1305580"/>
              <a:chOff x="6004847" y="4515448"/>
              <a:chExt cx="3044439" cy="1305580"/>
            </a:xfrm>
          </p:grpSpPr>
          <p:sp>
            <p:nvSpPr>
              <p:cNvPr id="43" name="Rectangle 39"/>
              <p:cNvSpPr/>
              <p:nvPr/>
            </p:nvSpPr>
            <p:spPr>
              <a:xfrm>
                <a:off x="6004847" y="4547219"/>
                <a:ext cx="3044439" cy="127380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72000" bIns="36000" rtlCol="0" anchor="ctr"/>
              <a:lstStyle/>
              <a:p>
                <a:pPr algn="ctr"/>
                <a:endParaRPr lang="it-IT" sz="2000" dirty="0" smtClean="0"/>
              </a:p>
            </p:txBody>
          </p:sp>
          <p:pic>
            <p:nvPicPr>
              <p:cNvPr id="44" name="Picture 40"/>
              <p:cNvPicPr>
                <a:picLocks noChangeAspect="1"/>
              </p:cNvPicPr>
              <p:nvPr/>
            </p:nvPicPr>
            <p:blipFill rotWithShape="1">
              <a:blip r:embed="rId2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220175" y="4515448"/>
                <a:ext cx="2534526" cy="118966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</p:pic>
        </p:grpSp>
      </p:grpSp>
      <p:grpSp>
        <p:nvGrpSpPr>
          <p:cNvPr id="47" name="Group 43"/>
          <p:cNvGrpSpPr/>
          <p:nvPr/>
        </p:nvGrpSpPr>
        <p:grpSpPr>
          <a:xfrm>
            <a:off x="8876866" y="3931572"/>
            <a:ext cx="2894821" cy="1678683"/>
            <a:chOff x="5862231" y="301794"/>
            <a:chExt cx="2894821" cy="1678683"/>
          </a:xfrm>
        </p:grpSpPr>
        <p:pic>
          <p:nvPicPr>
            <p:cNvPr id="48" name="Picture 44"/>
            <p:cNvPicPr>
              <a:picLocks noChangeAspect="1"/>
            </p:cNvPicPr>
            <p:nvPr/>
          </p:nvPicPr>
          <p:blipFill rotWithShape="1"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62231" y="301794"/>
              <a:ext cx="2894821" cy="167868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9" name="Picture 25" descr="Image result for volvo logo"/>
            <p:cNvPicPr>
              <a:picLocks noChangeAspect="1" noChangeArrowheads="1"/>
            </p:cNvPicPr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3490" y="849145"/>
              <a:ext cx="435927" cy="4359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0" name="Picture 46"/>
          <p:cNvPicPr>
            <a:picLocks noChangeAspect="1"/>
          </p:cNvPicPr>
          <p:nvPr/>
        </p:nvPicPr>
        <p:blipFill rotWithShape="1"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6493" y="4433240"/>
            <a:ext cx="2894821" cy="8489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1" name="Group 47"/>
          <p:cNvGrpSpPr/>
          <p:nvPr/>
        </p:nvGrpSpPr>
        <p:grpSpPr>
          <a:xfrm>
            <a:off x="6519685" y="5057682"/>
            <a:ext cx="3184303" cy="1214267"/>
            <a:chOff x="8669787" y="2026157"/>
            <a:chExt cx="3184303" cy="1214267"/>
          </a:xfrm>
        </p:grpSpPr>
        <p:pic>
          <p:nvPicPr>
            <p:cNvPr id="52" name="Picture 48"/>
            <p:cNvPicPr>
              <a:picLocks noChangeAspect="1"/>
            </p:cNvPicPr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69787" y="2026157"/>
              <a:ext cx="3184303" cy="121426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3" name="Picture 27" descr="Image result for bmw logo"/>
            <p:cNvPicPr>
              <a:picLocks noChangeAspect="1" noChangeArrowheads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80138" y="2114733"/>
              <a:ext cx="431012" cy="4310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333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Electric</a:t>
            </a:r>
            <a:r>
              <a:rPr lang="it-IT" dirty="0" smtClean="0"/>
              <a:t> </a:t>
            </a:r>
            <a:r>
              <a:rPr lang="it-IT" dirty="0" err="1" smtClean="0"/>
              <a:t>Vehicle</a:t>
            </a:r>
            <a:r>
              <a:rPr lang="it-IT" dirty="0" smtClean="0"/>
              <a:t> scenario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>
          <a:xfrm>
            <a:off x="503999" y="6180532"/>
            <a:ext cx="8135175" cy="123111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8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9388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8775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err="1" smtClean="0"/>
              <a:t>Sources</a:t>
            </a:r>
            <a:r>
              <a:rPr lang="it-IT" dirty="0"/>
              <a:t>: </a:t>
            </a:r>
            <a:r>
              <a:rPr lang="it-IT" dirty="0" smtClean="0"/>
              <a:t>BNEF - </a:t>
            </a:r>
            <a:r>
              <a:rPr lang="en-US" dirty="0"/>
              <a:t>Long-Term Electric Vehicle Outlook 2018</a:t>
            </a:r>
            <a:endParaRPr lang="it-IT" sz="100" dirty="0">
              <a:solidFill>
                <a:sysClr val="windowText" lastClr="000000"/>
              </a:solidFill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3"/>
          </p:nvPr>
        </p:nvSpPr>
        <p:spPr>
          <a:xfrm>
            <a:off x="319548" y="1708487"/>
            <a:ext cx="2998840" cy="286234"/>
          </a:xfrm>
        </p:spPr>
        <p:txBody>
          <a:bodyPr/>
          <a:lstStyle/>
          <a:p>
            <a:r>
              <a:rPr lang="it-IT" dirty="0" smtClean="0"/>
              <a:t>Sales</a:t>
            </a:r>
            <a:endParaRPr lang="en-US" dirty="0"/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 rotWithShape="1">
          <a:blip r:embed="rId2"/>
          <a:srcRect l="67444" t="37426" r="3611" b="21958"/>
          <a:stretch/>
        </p:blipFill>
        <p:spPr>
          <a:xfrm>
            <a:off x="159524" y="2171701"/>
            <a:ext cx="12032476" cy="3609667"/>
          </a:xfrm>
          <a:prstGeom prst="rect">
            <a:avLst/>
          </a:prstGeom>
        </p:spPr>
      </p:pic>
      <p:sp>
        <p:nvSpPr>
          <p:cNvPr id="11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  <p:sp>
        <p:nvSpPr>
          <p:cNvPr id="13" name="Segnaposto testo 2"/>
          <p:cNvSpPr>
            <a:spLocks noGrp="1"/>
          </p:cNvSpPr>
          <p:nvPr>
            <p:ph type="body" sz="quarter" idx="13"/>
          </p:nvPr>
        </p:nvSpPr>
        <p:spPr>
          <a:xfrm>
            <a:off x="6255774" y="1708487"/>
            <a:ext cx="2998840" cy="286234"/>
          </a:xfrm>
        </p:spPr>
        <p:txBody>
          <a:bodyPr/>
          <a:lstStyle/>
          <a:p>
            <a:r>
              <a:rPr lang="it-IT" dirty="0" err="1" smtClean="0"/>
              <a:t>Cars</a:t>
            </a:r>
            <a:r>
              <a:rPr lang="it-IT" dirty="0" smtClean="0"/>
              <a:t> on the road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96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Electric</a:t>
            </a:r>
            <a:r>
              <a:rPr lang="it-IT" dirty="0" smtClean="0"/>
              <a:t> Vehicles </a:t>
            </a:r>
            <a:r>
              <a:rPr lang="it-IT" dirty="0" err="1" smtClean="0"/>
              <a:t>doubling</a:t>
            </a:r>
            <a:r>
              <a:rPr lang="it-IT" dirty="0" smtClean="0"/>
              <a:t> in </a:t>
            </a:r>
            <a:r>
              <a:rPr lang="it-IT" dirty="0" err="1" smtClean="0"/>
              <a:t>Italy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5</a:t>
            </a:fld>
            <a:endParaRPr lang="en-GB" dirty="0"/>
          </a:p>
        </p:txBody>
      </p:sp>
      <p:grpSp>
        <p:nvGrpSpPr>
          <p:cNvPr id="9" name="Gruppo 8"/>
          <p:cNvGrpSpPr/>
          <p:nvPr/>
        </p:nvGrpSpPr>
        <p:grpSpPr>
          <a:xfrm>
            <a:off x="571359" y="1445138"/>
            <a:ext cx="10530078" cy="4954526"/>
            <a:chOff x="994757" y="3057875"/>
            <a:chExt cx="20940021" cy="9063009"/>
          </a:xfrm>
        </p:grpSpPr>
        <p:graphicFrame>
          <p:nvGraphicFramePr>
            <p:cNvPr id="10" name="Grafico 9"/>
            <p:cNvGraphicFramePr/>
            <p:nvPr>
              <p:extLst/>
            </p:nvPr>
          </p:nvGraphicFramePr>
          <p:xfrm>
            <a:off x="994757" y="3057875"/>
            <a:ext cx="20304011" cy="906300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1" name="CasellaDiTesto 10"/>
            <p:cNvSpPr txBox="1"/>
            <p:nvPr/>
          </p:nvSpPr>
          <p:spPr>
            <a:xfrm>
              <a:off x="20144770" y="4035393"/>
              <a:ext cx="1790008" cy="71376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40811" tIns="40811" rIns="40811" bIns="40811" numCol="1" spcCol="38100" rtlCol="0" anchor="ctr">
              <a:spAutoFit/>
            </a:bodyPr>
            <a:lstStyle/>
            <a:p>
              <a:pPr marL="0" marR="0" lvl="0" indent="0" algn="ctr" defTabSz="821531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cs typeface="Calibri" panose="020F0502020204030204" pitchFamily="34" charset="0"/>
                  <a:sym typeface="Helvetica Light"/>
                </a:rPr>
                <a:t>7.063</a:t>
              </a:r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20144770" y="6932966"/>
              <a:ext cx="1790008" cy="71376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40811" tIns="40811" rIns="40811" bIns="40811" numCol="1" spcCol="38100" rtlCol="0" anchor="ctr">
              <a:spAutoFit/>
            </a:bodyPr>
            <a:lstStyle/>
            <a:p>
              <a:pPr marL="0" marR="0" lvl="0" indent="0" algn="ctr" defTabSz="821531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cs typeface="Calibri" panose="020F0502020204030204" pitchFamily="34" charset="0"/>
                  <a:sym typeface="Helvetica Light"/>
                </a:rPr>
                <a:t>3.517</a:t>
              </a:r>
            </a:p>
          </p:txBody>
        </p:sp>
      </p:grpSp>
      <p:sp>
        <p:nvSpPr>
          <p:cNvPr id="14" name="Text Placeholder 5"/>
          <p:cNvSpPr txBox="1">
            <a:spLocks/>
          </p:cNvSpPr>
          <p:nvPr/>
        </p:nvSpPr>
        <p:spPr>
          <a:xfrm>
            <a:off x="503999" y="6180532"/>
            <a:ext cx="8135175" cy="123111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8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9388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8775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err="1" smtClean="0"/>
              <a:t>Sources</a:t>
            </a:r>
            <a:r>
              <a:rPr lang="it-IT" dirty="0"/>
              <a:t>: UNRAE / </a:t>
            </a:r>
            <a:r>
              <a:rPr lang="it-IT" dirty="0" err="1"/>
              <a:t>January</a:t>
            </a:r>
            <a:r>
              <a:rPr lang="it-IT" dirty="0"/>
              <a:t> - </a:t>
            </a:r>
            <a:r>
              <a:rPr lang="it-IT" dirty="0" err="1"/>
              <a:t>September</a:t>
            </a:r>
            <a:r>
              <a:rPr lang="it-IT" dirty="0"/>
              <a:t>, BEV + PHEV</a:t>
            </a:r>
          </a:p>
        </p:txBody>
      </p:sp>
      <p:sp>
        <p:nvSpPr>
          <p:cNvPr id="15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520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utterstock_688361503.jpg" descr="shutterstock_688361503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2899" y="9823"/>
            <a:ext cx="7972568" cy="6903928"/>
          </a:xfrm>
          <a:prstGeom prst="rect">
            <a:avLst/>
          </a:prstGeom>
          <a:ln w="3175">
            <a:miter lim="400000"/>
          </a:ln>
        </p:spPr>
      </p:pic>
      <p:pic>
        <p:nvPicPr>
          <p:cNvPr id="10" name="Moto-e_Rome-24.jpg" descr="Moto-e_Rome-24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2730" y="-809439"/>
            <a:ext cx="7142787" cy="8221058"/>
          </a:xfrm>
          <a:prstGeom prst="rect">
            <a:avLst/>
          </a:prstGeom>
          <a:ln w="3175">
            <a:miter lim="400000"/>
          </a:ln>
        </p:spPr>
      </p:pic>
      <p:sp>
        <p:nvSpPr>
          <p:cNvPr id="11" name="Rettangolo"/>
          <p:cNvSpPr/>
          <p:nvPr/>
        </p:nvSpPr>
        <p:spPr>
          <a:xfrm>
            <a:off x="-342899" y="-677142"/>
            <a:ext cx="12591475" cy="8057888"/>
          </a:xfrm>
          <a:prstGeom prst="rect">
            <a:avLst/>
          </a:prstGeom>
          <a:solidFill>
            <a:srgbClr val="000000">
              <a:alpha val="30000"/>
            </a:srgbClr>
          </a:solidFill>
          <a:ln w="3175">
            <a:miter lim="400000"/>
          </a:ln>
        </p:spPr>
        <p:txBody>
          <a:bodyPr lIns="40811" tIns="40811" rIns="40811" bIns="40811" anchor="ctr"/>
          <a:lstStyle/>
          <a:p>
            <a:pPr>
              <a:defRPr sz="3000"/>
            </a:pPr>
            <a:endParaRPr/>
          </a:p>
        </p:txBody>
      </p:sp>
      <p:sp>
        <p:nvSpPr>
          <p:cNvPr id="12" name="Rettangolo"/>
          <p:cNvSpPr/>
          <p:nvPr/>
        </p:nvSpPr>
        <p:spPr>
          <a:xfrm>
            <a:off x="-342899" y="-419132"/>
            <a:ext cx="12581597" cy="7822581"/>
          </a:xfrm>
          <a:prstGeom prst="rect">
            <a:avLst/>
          </a:prstGeom>
          <a:gradFill>
            <a:gsLst>
              <a:gs pos="0">
                <a:srgbClr val="FF2B6E">
                  <a:alpha val="20000"/>
                </a:srgbClr>
              </a:gs>
              <a:gs pos="100000">
                <a:srgbClr val="5738FF">
                  <a:alpha val="20000"/>
                </a:srgbClr>
              </a:gs>
            </a:gsLst>
          </a:gradFill>
          <a:ln w="3175">
            <a:miter lim="400000"/>
          </a:ln>
        </p:spPr>
        <p:txBody>
          <a:bodyPr lIns="40811" tIns="40811" rIns="40811" bIns="40811" anchor="ctr"/>
          <a:lstStyle/>
          <a:p>
            <a:pPr>
              <a:defRPr sz="3000"/>
            </a:pPr>
            <a:endParaRPr dirty="0"/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676" y="4414200"/>
            <a:ext cx="2659565" cy="1800000"/>
          </a:xfrm>
          <a:prstGeom prst="rect">
            <a:avLst/>
          </a:prstGeom>
        </p:spPr>
      </p:pic>
      <p:pic>
        <p:nvPicPr>
          <p:cNvPr id="14" name="MotoE-logo (1)-small.png" descr="MotoE-logo (1)-small.png"/>
          <p:cNvPicPr>
            <a:picLocks noChangeAspect="1"/>
          </p:cNvPicPr>
          <p:nvPr/>
        </p:nvPicPr>
        <p:blipFill>
          <a:blip r:embed="rId5">
            <a:extLst/>
          </a:blip>
          <a:srcRect l="16174" r="27148" b="10599"/>
          <a:stretch>
            <a:fillRect/>
          </a:stretch>
        </p:blipFill>
        <p:spPr>
          <a:xfrm>
            <a:off x="7910755" y="4684200"/>
            <a:ext cx="3397543" cy="1260000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7777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8" name="Rectangle 6"/>
          <p:cNvSpPr/>
          <p:nvPr/>
        </p:nvSpPr>
        <p:spPr>
          <a:xfrm>
            <a:off x="1572188" y="2212659"/>
            <a:ext cx="3348000" cy="150150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it-IT" sz="1600" b="1" dirty="0" smtClean="0"/>
          </a:p>
          <a:p>
            <a:pPr algn="ctr"/>
            <a:endParaRPr lang="it-IT" sz="1600" b="1" dirty="0"/>
          </a:p>
          <a:p>
            <a:pPr algn="ctr"/>
            <a:r>
              <a:rPr lang="it-IT" sz="2400" b="1" dirty="0" err="1" smtClean="0">
                <a:solidFill>
                  <a:schemeClr val="bg1"/>
                </a:solidFill>
              </a:rPr>
              <a:t>Range</a:t>
            </a:r>
            <a:r>
              <a:rPr lang="it-IT" sz="2400" b="1" dirty="0" smtClean="0">
                <a:solidFill>
                  <a:schemeClr val="bg1"/>
                </a:solidFill>
              </a:rPr>
              <a:t> </a:t>
            </a:r>
            <a:r>
              <a:rPr lang="it-IT" sz="2400" b="1" dirty="0" err="1" smtClean="0">
                <a:solidFill>
                  <a:schemeClr val="bg1"/>
                </a:solidFill>
              </a:rPr>
              <a:t>anxiety</a:t>
            </a:r>
            <a:endParaRPr lang="it-IT" sz="2400" b="1" dirty="0" smtClean="0">
              <a:solidFill>
                <a:schemeClr val="bg1"/>
              </a:solidFill>
            </a:endParaRPr>
          </a:p>
        </p:txBody>
      </p:sp>
      <p:sp>
        <p:nvSpPr>
          <p:cNvPr id="9" name="Oval 7"/>
          <p:cNvSpPr/>
          <p:nvPr/>
        </p:nvSpPr>
        <p:spPr>
          <a:xfrm>
            <a:off x="1582060" y="2212659"/>
            <a:ext cx="828000" cy="828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it-IT" sz="6000" b="1" dirty="0" smtClean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1" name="Rectangle 7"/>
          <p:cNvSpPr/>
          <p:nvPr/>
        </p:nvSpPr>
        <p:spPr>
          <a:xfrm>
            <a:off x="6939453" y="2212659"/>
            <a:ext cx="3348000" cy="150150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it-IT" sz="1600" b="1" dirty="0" smtClean="0"/>
          </a:p>
          <a:p>
            <a:pPr algn="ctr"/>
            <a:endParaRPr lang="it-IT" sz="1600" b="1" dirty="0"/>
          </a:p>
          <a:p>
            <a:pPr algn="ctr"/>
            <a:r>
              <a:rPr lang="it-IT" sz="2400" b="1" dirty="0" err="1" smtClean="0">
                <a:solidFill>
                  <a:schemeClr val="bg1"/>
                </a:solidFill>
              </a:rPr>
              <a:t>Products</a:t>
            </a:r>
            <a:endParaRPr lang="it-IT" sz="2400" b="1" dirty="0" smtClean="0">
              <a:solidFill>
                <a:schemeClr val="bg1"/>
              </a:solidFill>
            </a:endParaRPr>
          </a:p>
        </p:txBody>
      </p:sp>
      <p:sp>
        <p:nvSpPr>
          <p:cNvPr id="18" name="Oval 7"/>
          <p:cNvSpPr/>
          <p:nvPr/>
        </p:nvSpPr>
        <p:spPr>
          <a:xfrm>
            <a:off x="6939453" y="2212659"/>
            <a:ext cx="828000" cy="828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it-IT" sz="6000" b="1" dirty="0" smtClean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0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126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9" name="Oval 7"/>
          <p:cNvSpPr/>
          <p:nvPr/>
        </p:nvSpPr>
        <p:spPr>
          <a:xfrm>
            <a:off x="6831715" y="3586918"/>
            <a:ext cx="1084264" cy="108426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it-IT" sz="6000" b="1" dirty="0" smtClean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0" name="Rectangle 8"/>
          <p:cNvSpPr/>
          <p:nvPr/>
        </p:nvSpPr>
        <p:spPr>
          <a:xfrm>
            <a:off x="1582060" y="3733612"/>
            <a:ext cx="3590125" cy="1671781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t"/>
          <a:lstStyle/>
          <a:p>
            <a:pPr marL="158750" lvl="1"/>
            <a:endParaRPr lang="it-IT" sz="1400" dirty="0">
              <a:solidFill>
                <a:schemeClr val="accent1">
                  <a:lumMod val="75000"/>
                </a:schemeClr>
              </a:solidFill>
            </a:endParaRPr>
          </a:p>
          <a:p>
            <a:pPr marL="174625" lvl="1" indent="-174625">
              <a:buBlip>
                <a:blip r:embed="rId2"/>
              </a:buBlip>
            </a:pPr>
            <a:r>
              <a:rPr lang="it-IT" sz="1400" dirty="0" smtClean="0">
                <a:solidFill>
                  <a:schemeClr val="accent1">
                    <a:lumMod val="75000"/>
                  </a:schemeClr>
                </a:solidFill>
              </a:rPr>
              <a:t>Range </a:t>
            </a:r>
          </a:p>
          <a:p>
            <a:pPr marL="174625" lvl="1" indent="-174625">
              <a:buBlip>
                <a:blip r:embed="rId2"/>
              </a:buBlip>
            </a:pPr>
            <a:r>
              <a:rPr lang="it-IT" sz="1400" dirty="0" smtClean="0">
                <a:solidFill>
                  <a:schemeClr val="accent1">
                    <a:lumMod val="75000"/>
                  </a:schemeClr>
                </a:solidFill>
              </a:rPr>
              <a:t>Charging </a:t>
            </a:r>
            <a:r>
              <a:rPr lang="it-IT" sz="1400" dirty="0" err="1" smtClean="0">
                <a:solidFill>
                  <a:schemeClr val="accent1">
                    <a:lumMod val="75000"/>
                  </a:schemeClr>
                </a:solidFill>
              </a:rPr>
              <a:t>speed</a:t>
            </a:r>
            <a:endParaRPr lang="it-IT" sz="1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174625" lvl="1" indent="-174625">
              <a:buBlip>
                <a:blip r:embed="rId2"/>
              </a:buBlip>
            </a:pPr>
            <a:r>
              <a:rPr lang="it-IT" sz="1400" dirty="0" smtClean="0">
                <a:solidFill>
                  <a:schemeClr val="accent1">
                    <a:lumMod val="75000"/>
                  </a:schemeClr>
                </a:solidFill>
              </a:rPr>
              <a:t>Infrastructure </a:t>
            </a:r>
            <a:r>
              <a:rPr lang="it-IT" sz="1400" dirty="0" err="1" smtClean="0">
                <a:solidFill>
                  <a:schemeClr val="accent1">
                    <a:lumMod val="75000"/>
                  </a:schemeClr>
                </a:solidFill>
              </a:rPr>
              <a:t>density</a:t>
            </a:r>
            <a:endParaRPr lang="it-IT" sz="1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174625" lvl="1" indent="-174625">
              <a:buBlip>
                <a:blip r:embed="rId2"/>
              </a:buBlip>
            </a:pPr>
            <a:r>
              <a:rPr lang="it-IT" sz="1400" dirty="0" smtClean="0">
                <a:solidFill>
                  <a:schemeClr val="accent1">
                    <a:lumMod val="75000"/>
                  </a:schemeClr>
                </a:solidFill>
              </a:rPr>
              <a:t>Charging Experience (POC vs </a:t>
            </a:r>
            <a:r>
              <a:rPr lang="it-IT" sz="1400" dirty="0" err="1" smtClean="0">
                <a:solidFill>
                  <a:schemeClr val="accent1">
                    <a:lumMod val="75000"/>
                  </a:schemeClr>
                </a:solidFill>
              </a:rPr>
              <a:t>Load</a:t>
            </a:r>
            <a:r>
              <a:rPr lang="it-IT" sz="1400" dirty="0" smtClean="0">
                <a:solidFill>
                  <a:schemeClr val="accent1">
                    <a:lumMod val="75000"/>
                  </a:schemeClr>
                </a:solidFill>
              </a:rPr>
              <a:t> Area, Plug&amp;Charge, </a:t>
            </a:r>
            <a:r>
              <a:rPr lang="it-IT" sz="1400" dirty="0" err="1" smtClean="0">
                <a:solidFill>
                  <a:schemeClr val="accent1">
                    <a:lumMod val="75000"/>
                  </a:schemeClr>
                </a:solidFill>
              </a:rPr>
              <a:t>Tethered</a:t>
            </a:r>
            <a:r>
              <a:rPr lang="it-IT" sz="1400" dirty="0" smtClean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it-IT" sz="1400" dirty="0" err="1" smtClean="0">
                <a:solidFill>
                  <a:schemeClr val="accent1">
                    <a:lumMod val="75000"/>
                  </a:schemeClr>
                </a:solidFill>
              </a:rPr>
              <a:t>Socket</a:t>
            </a:r>
            <a:r>
              <a:rPr lang="it-IT" sz="1400" dirty="0" smtClean="0">
                <a:solidFill>
                  <a:schemeClr val="accent1">
                    <a:lumMod val="75000"/>
                  </a:schemeClr>
                </a:solidFill>
              </a:rPr>
              <a:t>…)  </a:t>
            </a:r>
          </a:p>
          <a:p>
            <a:pPr marL="174625" lvl="1" indent="-174625">
              <a:buFont typeface="Arial" panose="020B0604020202020204" pitchFamily="34" charset="0"/>
              <a:buChar char="•"/>
            </a:pPr>
            <a:endParaRPr lang="it-IT" sz="1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Oval 20"/>
          <p:cNvSpPr/>
          <p:nvPr/>
        </p:nvSpPr>
        <p:spPr>
          <a:xfrm>
            <a:off x="7098936" y="1813954"/>
            <a:ext cx="1084264" cy="108426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it-IT" sz="6000" b="1" dirty="0" smtClean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3" name="Rectangle 6"/>
          <p:cNvSpPr/>
          <p:nvPr/>
        </p:nvSpPr>
        <p:spPr>
          <a:xfrm>
            <a:off x="1572186" y="2212659"/>
            <a:ext cx="3600000" cy="150150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it-IT" sz="1600" b="1" dirty="0" smtClean="0"/>
          </a:p>
          <a:p>
            <a:pPr algn="ctr"/>
            <a:endParaRPr lang="it-IT" sz="1600" b="1" dirty="0"/>
          </a:p>
          <a:p>
            <a:pPr algn="ctr"/>
            <a:r>
              <a:rPr lang="it-IT" sz="2400" b="1" dirty="0" err="1" smtClean="0">
                <a:solidFill>
                  <a:schemeClr val="bg1"/>
                </a:solidFill>
              </a:rPr>
              <a:t>Range</a:t>
            </a:r>
            <a:r>
              <a:rPr lang="it-IT" sz="2400" b="1" dirty="0" smtClean="0">
                <a:solidFill>
                  <a:schemeClr val="bg1"/>
                </a:solidFill>
              </a:rPr>
              <a:t> </a:t>
            </a:r>
            <a:r>
              <a:rPr lang="it-IT" sz="2400" b="1" dirty="0" err="1" smtClean="0">
                <a:solidFill>
                  <a:schemeClr val="bg1"/>
                </a:solidFill>
              </a:rPr>
              <a:t>anxiety</a:t>
            </a:r>
            <a:endParaRPr lang="it-IT" sz="2400" b="1" dirty="0" smtClean="0">
              <a:solidFill>
                <a:schemeClr val="bg1"/>
              </a:solidFill>
            </a:endParaRPr>
          </a:p>
        </p:txBody>
      </p:sp>
      <p:sp>
        <p:nvSpPr>
          <p:cNvPr id="14" name="Oval 7"/>
          <p:cNvSpPr/>
          <p:nvPr/>
        </p:nvSpPr>
        <p:spPr>
          <a:xfrm>
            <a:off x="1582060" y="2212659"/>
            <a:ext cx="828000" cy="828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it-IT" sz="6000" b="1" dirty="0" smtClean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5" name="Rectangle 7"/>
          <p:cNvSpPr/>
          <p:nvPr/>
        </p:nvSpPr>
        <p:spPr>
          <a:xfrm>
            <a:off x="6939453" y="2212659"/>
            <a:ext cx="3600000" cy="150150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it-IT" sz="1600" b="1" dirty="0" smtClean="0"/>
          </a:p>
          <a:p>
            <a:pPr algn="ctr"/>
            <a:endParaRPr lang="it-IT" sz="1600" b="1" dirty="0"/>
          </a:p>
          <a:p>
            <a:pPr algn="ctr"/>
            <a:r>
              <a:rPr lang="it-IT" sz="2400" b="1" dirty="0" err="1" smtClean="0">
                <a:solidFill>
                  <a:schemeClr val="bg1"/>
                </a:solidFill>
              </a:rPr>
              <a:t>Products</a:t>
            </a:r>
            <a:endParaRPr lang="it-IT" sz="2400" b="1" dirty="0" smtClean="0">
              <a:solidFill>
                <a:schemeClr val="bg1"/>
              </a:solidFill>
            </a:endParaRPr>
          </a:p>
        </p:txBody>
      </p:sp>
      <p:sp>
        <p:nvSpPr>
          <p:cNvPr id="17" name="Oval 7"/>
          <p:cNvSpPr/>
          <p:nvPr/>
        </p:nvSpPr>
        <p:spPr>
          <a:xfrm>
            <a:off x="6939453" y="2212659"/>
            <a:ext cx="828000" cy="828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it-IT" sz="6000" b="1" dirty="0" smtClean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8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338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13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  <p:pic>
        <p:nvPicPr>
          <p:cNvPr id="21514" name="Picture 10" descr="Immagine correla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0627" y="3106058"/>
            <a:ext cx="5699898" cy="3212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1512" name="Picture 8" descr="Immagine correla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99697" y="2701074"/>
            <a:ext cx="5271586" cy="38877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1516" name="Picture 12" descr="Immagine"/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41266" y="428611"/>
            <a:ext cx="3750917" cy="28273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2647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10</a:t>
            </a:fld>
            <a:endParaRPr lang="en-GB" dirty="0"/>
          </a:p>
        </p:txBody>
      </p:sp>
      <p:pic>
        <p:nvPicPr>
          <p:cNvPr id="37890" name="Picture 2" descr="Immagine"/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19293" y="303924"/>
            <a:ext cx="4766036" cy="32767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7894" name="Picture 6" descr="Imma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409" y="3010543"/>
            <a:ext cx="4104588" cy="30784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7896" name="Picture 8" descr="Imma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9490" y="1707228"/>
            <a:ext cx="5108060" cy="38294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7892" name="Picture 4" descr="Imma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6923" y="3666018"/>
            <a:ext cx="3897135" cy="2922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3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  <p:pic>
        <p:nvPicPr>
          <p:cNvPr id="37898" name="Picture 10" descr="Immagine"/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42158" y="2032000"/>
            <a:ext cx="3105108" cy="16340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21558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Quanto dura una ricarica?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11</a:t>
            </a:fld>
            <a:endParaRPr lang="en-GB" dirty="0"/>
          </a:p>
        </p:txBody>
      </p:sp>
      <p:pic>
        <p:nvPicPr>
          <p:cNvPr id="13314" name="Picture 2" descr="Figura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1875647"/>
            <a:ext cx="6346724" cy="397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egnaposto testo 6"/>
          <p:cNvSpPr>
            <a:spLocks noGrp="1"/>
          </p:cNvSpPr>
          <p:nvPr>
            <p:ph type="body" sz="quarter" idx="13"/>
          </p:nvPr>
        </p:nvSpPr>
        <p:spPr>
          <a:xfrm>
            <a:off x="7281167" y="1875647"/>
            <a:ext cx="4429052" cy="3975144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dirty="0" smtClean="0"/>
              <a:t>Gli elementi che contribuiscono a stabilire la velocità di ricarica sono:</a:t>
            </a:r>
          </a:p>
          <a:p>
            <a:pPr marL="354013" indent="-177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 smtClean="0"/>
              <a:t>Potenza erogata dalla rete elettrica</a:t>
            </a:r>
          </a:p>
          <a:p>
            <a:pPr marL="354013" indent="-177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 smtClean="0"/>
              <a:t>Stazione di ricarica</a:t>
            </a:r>
          </a:p>
          <a:p>
            <a:pPr marL="354013" indent="-177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 smtClean="0"/>
              <a:t>Cavo di ricarica</a:t>
            </a:r>
          </a:p>
          <a:p>
            <a:pPr marL="354013" indent="-177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 smtClean="0"/>
              <a:t>Charger del veicolo elettrico</a:t>
            </a:r>
          </a:p>
          <a:p>
            <a:pPr marL="354013" indent="-177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 smtClean="0"/>
              <a:t>Capacità assorbimento batteria del veicolo elettrico</a:t>
            </a:r>
            <a:endParaRPr lang="it-IT" dirty="0"/>
          </a:p>
          <a:p>
            <a:pPr marL="354013" indent="-177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b="1" dirty="0" smtClean="0"/>
              <a:t>La velocità di ricarica è dato dal valore minimo tra le 5 grandezze sopra </a:t>
            </a:r>
          </a:p>
        </p:txBody>
      </p:sp>
      <p:sp>
        <p:nvSpPr>
          <p:cNvPr id="11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119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Risultati immagini per nissan leaf 2019 elettric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355857" y="2894504"/>
            <a:ext cx="4300314" cy="28079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9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  <p:pic>
        <p:nvPicPr>
          <p:cNvPr id="23556" name="Picture 4" descr="Risultati immagini per renault zoe elettri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88498" y="1369792"/>
            <a:ext cx="3974572" cy="2428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3560" name="Picture 8" descr="Risultati immagini per audi e tr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90894" y="3817058"/>
            <a:ext cx="3981783" cy="22311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3562" name="Picture 10" descr="Risultati immagini per mercedes eqc"/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17132" y="1817194"/>
            <a:ext cx="4148836" cy="23443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3566" name="Picture 14" descr="Immagine correlata"/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90500" y="4026344"/>
            <a:ext cx="4033578" cy="23021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3568" name="Picture 16" descr="Risultati immagini per smart eq elettrica"/>
          <p:cNvPicPr>
            <a:picLocks noChangeAspect="1" noChangeArrowheads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92748" y="689884"/>
            <a:ext cx="4095750" cy="25999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84879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9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  <p:pic>
        <p:nvPicPr>
          <p:cNvPr id="24578" name="Picture 2" descr="Risultati immagini per tesla model 3 milan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95569" y="2955653"/>
            <a:ext cx="7251503" cy="31596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4582" name="Picture 6" descr="Immagine correlat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1535" y="3003885"/>
            <a:ext cx="4824690" cy="3382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4580" name="Picture 4" descr="Risultati immagini per tesla model s"/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15127" y="578445"/>
            <a:ext cx="5808138" cy="27502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00463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L’autonomia dei veicoli elettrici già oggi garantisce gli spostamenti giornalieri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3"/>
          </p:nvPr>
        </p:nvSpPr>
        <p:spPr>
          <a:xfrm>
            <a:off x="761999" y="1631054"/>
            <a:ext cx="7616827" cy="286234"/>
          </a:xfrm>
        </p:spPr>
        <p:txBody>
          <a:bodyPr/>
          <a:lstStyle/>
          <a:p>
            <a:r>
              <a:rPr lang="it-IT" dirty="0"/>
              <a:t>% di spostamenti giornalieri per range di distanza chilometrica </a:t>
            </a:r>
            <a:r>
              <a:rPr lang="it-IT" dirty="0" smtClean="0"/>
              <a:t>percorsa</a:t>
            </a:r>
            <a:endParaRPr lang="it-IT" dirty="0"/>
          </a:p>
        </p:txBody>
      </p:sp>
      <p:pic>
        <p:nvPicPr>
          <p:cNvPr id="9" name="Picture 195" descr="Risultati immagini per electric smart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929" y="5352807"/>
            <a:ext cx="597224" cy="397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Object 9"/>
          <p:cNvGraphicFramePr>
            <a:graphicFrameLocks/>
          </p:cNvGraphicFramePr>
          <p:nvPr>
            <p:custDataLst>
              <p:tags r:id="rId1"/>
            </p:custDataLst>
            <p:extLst/>
          </p:nvPr>
        </p:nvGraphicFramePr>
        <p:xfrm>
          <a:off x="2288311" y="2259369"/>
          <a:ext cx="9166096" cy="1689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11" name="Text Placeholder 2"/>
          <p:cNvSpPr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10495686" y="3989744"/>
            <a:ext cx="696913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FE4716D-A94D-45DE-BD0F-FFF652F43BF8}" type="datetime'''''2''01''''''+'' ''''''''''''''''''''''k''''''''''''''m'">
              <a:rPr lang="it-IT" altLang="en-US" sz="1400" smtClean="0">
                <a:solidFill>
                  <a:schemeClr val="accent1">
                    <a:lumMod val="75000"/>
                  </a:schemeClr>
                </a:solidFill>
              </a:rPr>
              <a:pPr/>
              <a:t>201+ km</a:t>
            </a:fld>
            <a:endParaRPr lang="it-IT" sz="1400" noProof="0" dirty="0">
              <a:solidFill>
                <a:schemeClr val="accent1">
                  <a:lumMod val="75000"/>
                </a:schemeClr>
              </a:solidFill>
              <a:sym typeface="+mn-lt"/>
            </a:endParaRPr>
          </a:p>
        </p:txBody>
      </p:sp>
      <p:sp>
        <p:nvSpPr>
          <p:cNvPr id="12" name="Text Placeholder 2"/>
          <p:cNvSpPr>
            <a:spLocks noGrp="1"/>
          </p:cNvSpPr>
          <p:nvPr>
            <p:custDataLst>
              <p:tags r:id="rId3"/>
            </p:custDataLst>
          </p:nvPr>
        </p:nvSpPr>
        <p:spPr bwMode="gray">
          <a:xfrm>
            <a:off x="4982299" y="2348269"/>
            <a:ext cx="406400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ED9764C-6715-4225-8B79-34EA73BD591C}" type="datetime'''''''''''''''''''2''''''''''''2''''''''''''%'''''''''''''''''">
              <a:rPr lang="it-IT" altLang="en-US" sz="1600" b="1" smtClean="0">
                <a:solidFill>
                  <a:schemeClr val="accent1">
                    <a:lumMod val="75000"/>
                  </a:schemeClr>
                </a:solidFill>
                <a:sym typeface="+mn-lt"/>
              </a:rPr>
              <a:pPr/>
              <a:t>22%</a:t>
            </a:fld>
            <a:endParaRPr lang="it-IT" sz="1600" b="1" noProof="0" dirty="0">
              <a:solidFill>
                <a:schemeClr val="accent1">
                  <a:lumMod val="75000"/>
                </a:schemeClr>
              </a:solidFill>
              <a:sym typeface="+mn-lt"/>
            </a:endParaRPr>
          </a:p>
        </p:txBody>
      </p:sp>
      <p:sp>
        <p:nvSpPr>
          <p:cNvPr id="13" name="Text Placeholder 2"/>
          <p:cNvSpPr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8152536" y="3989744"/>
            <a:ext cx="849313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A5DF644-A69C-4837-ABB1-DEA43983FA15}" type="datetime'''7''''1''-''''1''''''''''''''''00'''' k''m'''''">
              <a:rPr lang="it-IT" altLang="en-US" sz="1400" smtClean="0">
                <a:solidFill>
                  <a:schemeClr val="accent1">
                    <a:lumMod val="75000"/>
                  </a:schemeClr>
                </a:solidFill>
              </a:rPr>
              <a:pPr/>
              <a:t>71-100 km</a:t>
            </a:fld>
            <a:endParaRPr lang="it-IT" sz="1400" noProof="0" dirty="0">
              <a:solidFill>
                <a:schemeClr val="accent1">
                  <a:lumMod val="75000"/>
                </a:schemeClr>
              </a:solidFill>
              <a:sym typeface="+mn-lt"/>
            </a:endParaRPr>
          </a:p>
        </p:txBody>
      </p:sp>
      <p:sp>
        <p:nvSpPr>
          <p:cNvPr id="14" name="Text Placeholder 2"/>
          <p:cNvSpPr>
            <a:spLocks noGrp="1"/>
          </p:cNvSpPr>
          <p:nvPr>
            <p:custDataLst>
              <p:tags r:id="rId5"/>
            </p:custDataLst>
          </p:nvPr>
        </p:nvSpPr>
        <p:spPr bwMode="auto">
          <a:xfrm>
            <a:off x="9236799" y="3989744"/>
            <a:ext cx="947738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9BE095C-95C7-4704-AB52-C0251B08BAF2}" type="datetime'10''1''-''2''0''0'''' ''''''''k''''''''m'''''''''''''">
              <a:rPr lang="it-IT" altLang="en-US" sz="1400" smtClean="0">
                <a:solidFill>
                  <a:schemeClr val="accent1">
                    <a:lumMod val="75000"/>
                  </a:schemeClr>
                </a:solidFill>
              </a:rPr>
              <a:pPr/>
              <a:t>101-200 km</a:t>
            </a:fld>
            <a:endParaRPr lang="it-IT" sz="1400" noProof="0" dirty="0">
              <a:solidFill>
                <a:schemeClr val="accent1">
                  <a:lumMod val="75000"/>
                </a:schemeClr>
              </a:solidFill>
              <a:sym typeface="+mn-lt"/>
            </a:endParaRPr>
          </a:p>
        </p:txBody>
      </p:sp>
      <p:sp>
        <p:nvSpPr>
          <p:cNvPr id="15" name="Text Placeholder 2"/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8373199" y="3005494"/>
            <a:ext cx="406400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2AC9ECB-6863-4012-88C8-85E5D5C5ADA4}" type="datetime'''''''''''''''''''''''''''''''''''''10''''''''''''''''%'''''">
              <a:rPr lang="it-IT" altLang="en-US" sz="1600" b="1" smtClean="0">
                <a:solidFill>
                  <a:schemeClr val="accent1">
                    <a:lumMod val="75000"/>
                  </a:schemeClr>
                </a:solidFill>
                <a:sym typeface="+mn-lt"/>
              </a:rPr>
              <a:pPr/>
              <a:t>10%</a:t>
            </a:fld>
            <a:endParaRPr lang="it-IT" sz="1600" b="1" noProof="0" dirty="0">
              <a:solidFill>
                <a:schemeClr val="accent1">
                  <a:lumMod val="75000"/>
                </a:schemeClr>
              </a:solidFill>
              <a:sym typeface="+mn-lt"/>
            </a:endParaRPr>
          </a:p>
        </p:txBody>
      </p:sp>
      <p:sp>
        <p:nvSpPr>
          <p:cNvPr id="16" name="Text Placeholder 2"/>
          <p:cNvSpPr>
            <a:spLocks noGrp="1"/>
          </p:cNvSpPr>
          <p:nvPr>
            <p:custDataLst>
              <p:tags r:id="rId7"/>
            </p:custDataLst>
          </p:nvPr>
        </p:nvSpPr>
        <p:spPr bwMode="auto">
          <a:xfrm>
            <a:off x="7073036" y="3989744"/>
            <a:ext cx="750888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C97F329-4735-4536-AAD4-F9E6B962E294}" type="datetime'''''5''''''''1''''''''-''''''7''0'''' ''k''m'''">
              <a:rPr lang="it-IT" altLang="en-US" sz="1400" smtClean="0">
                <a:solidFill>
                  <a:schemeClr val="accent1">
                    <a:lumMod val="75000"/>
                  </a:schemeClr>
                </a:solidFill>
              </a:rPr>
              <a:pPr/>
              <a:t>51-70 km</a:t>
            </a:fld>
            <a:endParaRPr lang="it-IT" sz="1400" noProof="0" dirty="0">
              <a:solidFill>
                <a:schemeClr val="accent1">
                  <a:lumMod val="75000"/>
                </a:schemeClr>
              </a:solidFill>
              <a:sym typeface="+mn-lt"/>
            </a:endParaRPr>
          </a:p>
        </p:txBody>
      </p:sp>
      <p:sp>
        <p:nvSpPr>
          <p:cNvPr id="17" name="Text Placeholder 2"/>
          <p:cNvSpPr>
            <a:spLocks noGrp="1"/>
          </p:cNvSpPr>
          <p:nvPr>
            <p:custDataLst>
              <p:tags r:id="rId8"/>
            </p:custDataLst>
          </p:nvPr>
        </p:nvSpPr>
        <p:spPr bwMode="auto">
          <a:xfrm>
            <a:off x="4860061" y="3989744"/>
            <a:ext cx="652463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64B7A8C-F5EE-45EC-93DA-CCB0E601EAD7}" type="datetime'9''''-''''''''''2''''5 ''''''''''''''km'''''''">
              <a:rPr lang="it-IT" altLang="en-US" sz="1400" smtClean="0">
                <a:solidFill>
                  <a:schemeClr val="accent1">
                    <a:lumMod val="75000"/>
                  </a:schemeClr>
                </a:solidFill>
              </a:rPr>
              <a:pPr/>
              <a:t>9-25 km</a:t>
            </a:fld>
            <a:endParaRPr lang="it-IT" sz="1400" noProof="0" dirty="0">
              <a:solidFill>
                <a:schemeClr val="accent1">
                  <a:lumMod val="75000"/>
                </a:schemeClr>
              </a:solidFill>
              <a:sym typeface="+mn-lt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custDataLst>
              <p:tags r:id="rId9"/>
            </p:custDataLst>
          </p:nvPr>
        </p:nvSpPr>
        <p:spPr bwMode="auto">
          <a:xfrm>
            <a:off x="3775799" y="3989744"/>
            <a:ext cx="554038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A86AF10-CAAD-4F3C-952B-D85F301D8CD4}" type="datetime'2''''''''''-8'' ''''''''''''''''''''''''''''''''''''''''''km'">
              <a:rPr lang="it-IT" altLang="en-US" sz="1400" smtClean="0">
                <a:solidFill>
                  <a:schemeClr val="accent1">
                    <a:lumMod val="75000"/>
                  </a:schemeClr>
                </a:solidFill>
              </a:rPr>
              <a:pPr/>
              <a:t>2-8 km</a:t>
            </a:fld>
            <a:endParaRPr lang="it-IT" sz="1400" noProof="0" dirty="0">
              <a:solidFill>
                <a:schemeClr val="accent1">
                  <a:lumMod val="75000"/>
                </a:schemeClr>
              </a:solidFill>
              <a:sym typeface="+mn-lt"/>
            </a:endParaRPr>
          </a:p>
        </p:txBody>
      </p:sp>
      <p:sp>
        <p:nvSpPr>
          <p:cNvPr id="19" name="Text Placeholder 2"/>
          <p:cNvSpPr>
            <a:spLocks noGrp="1"/>
          </p:cNvSpPr>
          <p:nvPr>
            <p:custDataLst>
              <p:tags r:id="rId10"/>
            </p:custDataLst>
          </p:nvPr>
        </p:nvSpPr>
        <p:spPr bwMode="auto">
          <a:xfrm>
            <a:off x="5944324" y="3989744"/>
            <a:ext cx="750888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A9139BA-ACDA-4054-9BBC-872E89FFF545}" type="datetime'2''6''''''''''-''''''''50 k''''''''''''''''''m'''''''">
              <a:rPr lang="it-IT" altLang="en-US" sz="1400" smtClean="0">
                <a:solidFill>
                  <a:schemeClr val="accent1">
                    <a:lumMod val="75000"/>
                  </a:schemeClr>
                </a:solidFill>
              </a:rPr>
              <a:pPr/>
              <a:t>26-50 km</a:t>
            </a:fld>
            <a:endParaRPr lang="it-IT" sz="1400" noProof="0" dirty="0">
              <a:solidFill>
                <a:schemeClr val="accent1">
                  <a:lumMod val="75000"/>
                </a:schemeClr>
              </a:solidFill>
              <a:sym typeface="+mn-lt"/>
            </a:endParaRPr>
          </a:p>
        </p:txBody>
      </p:sp>
      <p:sp>
        <p:nvSpPr>
          <p:cNvPr id="20" name="Text Placeholder 2"/>
          <p:cNvSpPr>
            <a:spLocks noGrp="1"/>
          </p:cNvSpPr>
          <p:nvPr>
            <p:custDataLst>
              <p:tags r:id="rId11"/>
            </p:custDataLst>
          </p:nvPr>
        </p:nvSpPr>
        <p:spPr bwMode="gray">
          <a:xfrm>
            <a:off x="2772499" y="3443644"/>
            <a:ext cx="293688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F0ADEAB-A408-4FAE-968C-494AD5A29A87}" type="datetime'''''''''''''''''''''''''''''2''''''''''%'''''''''">
              <a:rPr lang="it-IT" altLang="en-US" sz="1600" b="1" smtClean="0">
                <a:solidFill>
                  <a:schemeClr val="accent1">
                    <a:lumMod val="75000"/>
                  </a:schemeClr>
                </a:solidFill>
                <a:sym typeface="+mn-lt"/>
              </a:rPr>
              <a:pPr/>
              <a:t>2%</a:t>
            </a:fld>
            <a:endParaRPr lang="it-IT" sz="1600" b="1" noProof="0" dirty="0">
              <a:solidFill>
                <a:schemeClr val="accent1">
                  <a:lumMod val="75000"/>
                </a:schemeClr>
              </a:solidFill>
              <a:sym typeface="+mn-lt"/>
            </a:endParaRPr>
          </a:p>
        </p:txBody>
      </p:sp>
      <p:sp>
        <p:nvSpPr>
          <p:cNvPr id="21" name="Text Placeholder 2"/>
          <p:cNvSpPr>
            <a:spLocks noGrp="1"/>
          </p:cNvSpPr>
          <p:nvPr>
            <p:custDataLst>
              <p:tags r:id="rId12"/>
            </p:custDataLst>
          </p:nvPr>
        </p:nvSpPr>
        <p:spPr bwMode="gray">
          <a:xfrm>
            <a:off x="7244486" y="2729269"/>
            <a:ext cx="406400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705FB54-2E4A-48F8-9E25-8D0ACFBA7478}" type="datetime'''1''''''''''''''''''''''''''''''''''5''%'">
              <a:rPr lang="it-IT" altLang="en-US" sz="1600" b="1" smtClean="0">
                <a:solidFill>
                  <a:schemeClr val="accent1">
                    <a:lumMod val="75000"/>
                  </a:schemeClr>
                </a:solidFill>
                <a:sym typeface="+mn-lt"/>
              </a:rPr>
              <a:pPr/>
              <a:t>15%</a:t>
            </a:fld>
            <a:endParaRPr lang="it-IT" sz="1600" b="1" noProof="0" dirty="0">
              <a:solidFill>
                <a:schemeClr val="accent1">
                  <a:lumMod val="75000"/>
                </a:schemeClr>
              </a:solidFill>
              <a:sym typeface="+mn-lt"/>
            </a:endParaRPr>
          </a:p>
        </p:txBody>
      </p:sp>
      <p:sp>
        <p:nvSpPr>
          <p:cNvPr id="22" name="Text Placeholder 2"/>
          <p:cNvSpPr>
            <a:spLocks noGrp="1"/>
          </p:cNvSpPr>
          <p:nvPr>
            <p:custDataLst>
              <p:tags r:id="rId13"/>
            </p:custDataLst>
          </p:nvPr>
        </p:nvSpPr>
        <p:spPr bwMode="gray">
          <a:xfrm>
            <a:off x="10697299" y="3281719"/>
            <a:ext cx="293688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5C5FD7E-CEC0-4919-A7CB-2A8D9DA2EEF5}" type="datetime'''''5''''''''''''''''''''''''''''''''''''%'''''''''">
              <a:rPr lang="it-IT" altLang="en-US" sz="1600" b="1" smtClean="0">
                <a:solidFill>
                  <a:schemeClr val="accent1">
                    <a:lumMod val="75000"/>
                  </a:schemeClr>
                </a:solidFill>
                <a:sym typeface="+mn-lt"/>
              </a:rPr>
              <a:pPr/>
              <a:t>5%</a:t>
            </a:fld>
            <a:endParaRPr lang="it-IT" sz="1600" b="1" noProof="0" dirty="0">
              <a:solidFill>
                <a:schemeClr val="accent1">
                  <a:lumMod val="75000"/>
                </a:schemeClr>
              </a:solidFill>
              <a:sym typeface="+mn-lt"/>
            </a:endParaRPr>
          </a:p>
        </p:txBody>
      </p:sp>
      <p:sp>
        <p:nvSpPr>
          <p:cNvPr id="23" name="Text Placeholder 2"/>
          <p:cNvSpPr>
            <a:spLocks noGrp="1"/>
          </p:cNvSpPr>
          <p:nvPr>
            <p:custDataLst>
              <p:tags r:id="rId14"/>
            </p:custDataLst>
          </p:nvPr>
        </p:nvSpPr>
        <p:spPr bwMode="gray">
          <a:xfrm>
            <a:off x="3905974" y="3119794"/>
            <a:ext cx="293688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E314BC2-0370-4BD7-B6A0-130AB4892C8D}" type="datetime'''''''''''''''''''8''''''''''''''''''''''''''''%'''''''''">
              <a:rPr lang="it-IT" altLang="en-US" sz="1600" b="1" smtClean="0">
                <a:solidFill>
                  <a:schemeClr val="accent1">
                    <a:lumMod val="75000"/>
                  </a:schemeClr>
                </a:solidFill>
                <a:sym typeface="+mn-lt"/>
              </a:rPr>
              <a:pPr/>
              <a:t>8%</a:t>
            </a:fld>
            <a:endParaRPr lang="it-IT" sz="1600" b="1" noProof="0" dirty="0">
              <a:solidFill>
                <a:schemeClr val="accent1">
                  <a:lumMod val="75000"/>
                </a:schemeClr>
              </a:solidFill>
              <a:sym typeface="+mn-lt"/>
            </a:endParaRPr>
          </a:p>
        </p:txBody>
      </p:sp>
      <p:sp>
        <p:nvSpPr>
          <p:cNvPr id="24" name="Text Placeholder 2"/>
          <p:cNvSpPr>
            <a:spLocks noGrp="1"/>
          </p:cNvSpPr>
          <p:nvPr>
            <p:custDataLst>
              <p:tags r:id="rId15"/>
            </p:custDataLst>
          </p:nvPr>
        </p:nvSpPr>
        <p:spPr bwMode="gray">
          <a:xfrm>
            <a:off x="6116568" y="2080992"/>
            <a:ext cx="406400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284A5A9-077A-4D34-9D1F-E41BFF13A90F}" type="datetime'''''''''2''''''''''7''''''''''''%'''''''''''''''''''''''">
              <a:rPr lang="it-IT" altLang="en-US" sz="1600" b="1" smtClean="0">
                <a:solidFill>
                  <a:schemeClr val="accent1">
                    <a:lumMod val="75000"/>
                  </a:schemeClr>
                </a:solidFill>
                <a:sym typeface="+mn-lt"/>
              </a:rPr>
              <a:pPr/>
              <a:t>27%</a:t>
            </a:fld>
            <a:endParaRPr lang="it-IT" sz="1600" b="1" noProof="0" dirty="0">
              <a:solidFill>
                <a:schemeClr val="accent1">
                  <a:lumMod val="75000"/>
                </a:schemeClr>
              </a:solidFill>
              <a:sym typeface="+mn-lt"/>
            </a:endParaRPr>
          </a:p>
        </p:txBody>
      </p:sp>
      <p:sp>
        <p:nvSpPr>
          <p:cNvPr id="25" name="Text Placeholder 2"/>
          <p:cNvSpPr>
            <a:spLocks noGrp="1"/>
          </p:cNvSpPr>
          <p:nvPr>
            <p:custDataLst>
              <p:tags r:id="rId16"/>
            </p:custDataLst>
          </p:nvPr>
        </p:nvSpPr>
        <p:spPr bwMode="gray">
          <a:xfrm>
            <a:off x="9506674" y="2843569"/>
            <a:ext cx="406400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18F4D99-5575-4C35-A81F-FFE9106B00C8}" type="datetime'1''''3''''%'''''''''''''''''''''''''''''''''''''''''''">
              <a:rPr lang="it-IT" altLang="en-US" sz="1600" b="1" smtClean="0">
                <a:solidFill>
                  <a:schemeClr val="accent1">
                    <a:lumMod val="75000"/>
                  </a:schemeClr>
                </a:solidFill>
                <a:sym typeface="+mn-lt"/>
              </a:rPr>
              <a:pPr/>
              <a:t>13%</a:t>
            </a:fld>
            <a:endParaRPr lang="it-IT" sz="1600" b="1" noProof="0" dirty="0">
              <a:solidFill>
                <a:schemeClr val="accent1">
                  <a:lumMod val="75000"/>
                </a:schemeClr>
              </a:solidFill>
              <a:sym typeface="+mn-lt"/>
            </a:endParaRPr>
          </a:p>
        </p:txBody>
      </p:sp>
      <p:sp>
        <p:nvSpPr>
          <p:cNvPr id="26" name="Text Placeholder 2"/>
          <p:cNvSpPr>
            <a:spLocks noGrp="1"/>
          </p:cNvSpPr>
          <p:nvPr>
            <p:custDataLst>
              <p:tags r:id="rId17"/>
            </p:custDataLst>
          </p:nvPr>
        </p:nvSpPr>
        <p:spPr bwMode="auto">
          <a:xfrm>
            <a:off x="2643911" y="3989744"/>
            <a:ext cx="549275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F1E9765-B483-48B5-B244-5041BBE51F84}" type="datetime'''&lt;'''''''''''' ''''2'' ''''''''''''k''''''''''''m'''''''''''">
              <a:rPr lang="it-IT" altLang="en-US" sz="1400" smtClean="0">
                <a:solidFill>
                  <a:schemeClr val="accent1">
                    <a:lumMod val="75000"/>
                  </a:schemeClr>
                </a:solidFill>
              </a:rPr>
              <a:pPr/>
              <a:t>&lt; 2 km</a:t>
            </a:fld>
            <a:endParaRPr lang="it-IT" sz="1400" noProof="0" dirty="0">
              <a:solidFill>
                <a:schemeClr val="accent1">
                  <a:lumMod val="75000"/>
                </a:schemeClr>
              </a:solidFill>
              <a:sym typeface="+mn-lt"/>
            </a:endParaRPr>
          </a:p>
        </p:txBody>
      </p:sp>
      <p:sp>
        <p:nvSpPr>
          <p:cNvPr id="28" name="Rectangle 5"/>
          <p:cNvSpPr/>
          <p:nvPr/>
        </p:nvSpPr>
        <p:spPr>
          <a:xfrm>
            <a:off x="2611359" y="4519925"/>
            <a:ext cx="7704856" cy="5552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it-IT" sz="1400" b="1" dirty="0" smtClean="0">
                <a:solidFill>
                  <a:schemeClr val="bg1"/>
                </a:solidFill>
              </a:rPr>
              <a:t>Nissan </a:t>
            </a:r>
            <a:r>
              <a:rPr lang="it-IT" sz="1400" b="1" dirty="0" err="1" smtClean="0">
                <a:solidFill>
                  <a:schemeClr val="bg1"/>
                </a:solidFill>
              </a:rPr>
              <a:t>Leaf</a:t>
            </a:r>
            <a:r>
              <a:rPr lang="it-IT" sz="1400" b="1" dirty="0" smtClean="0">
                <a:solidFill>
                  <a:schemeClr val="bg1"/>
                </a:solidFill>
              </a:rPr>
              <a:t> garantisce l'autonomia degli spostamenti nel </a:t>
            </a:r>
            <a:r>
              <a:rPr lang="it-IT" sz="1400" b="1" dirty="0">
                <a:solidFill>
                  <a:schemeClr val="bg1"/>
                </a:solidFill>
              </a:rPr>
              <a:t>95% dei casi  </a:t>
            </a:r>
            <a:endParaRPr lang="it-IT" sz="2000" b="1" dirty="0" smtClean="0">
              <a:solidFill>
                <a:schemeClr val="bg1"/>
              </a:solidFill>
            </a:endParaRPr>
          </a:p>
        </p:txBody>
      </p:sp>
      <p:pic>
        <p:nvPicPr>
          <p:cNvPr id="29" name="Picture 5" descr="Risultati immagini per nissan leaf enel"/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40403" y="4523355"/>
            <a:ext cx="1092080" cy="403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34"/>
          <p:cNvSpPr/>
          <p:nvPr/>
        </p:nvSpPr>
        <p:spPr>
          <a:xfrm>
            <a:off x="2611359" y="5342305"/>
            <a:ext cx="7288809" cy="5552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it-IT" sz="1400" b="1" dirty="0" smtClean="0"/>
              <a:t>Altri modelli quali, BMW i3, Renault Zoe e Smart garantiscono l'autonomia degli spostamenti </a:t>
            </a:r>
            <a:r>
              <a:rPr lang="it-IT" sz="1400" b="1" dirty="0"/>
              <a:t>nel </a:t>
            </a:r>
            <a:r>
              <a:rPr lang="it-IT" sz="1400" b="1" dirty="0" smtClean="0"/>
              <a:t>90</a:t>
            </a:r>
            <a:r>
              <a:rPr lang="it-IT" sz="1400" b="1" dirty="0"/>
              <a:t>% dei casi </a:t>
            </a:r>
            <a:endParaRPr lang="it-IT" sz="2000" b="1" dirty="0" smtClean="0"/>
          </a:p>
        </p:txBody>
      </p:sp>
      <p:cxnSp>
        <p:nvCxnSpPr>
          <p:cNvPr id="31" name="Straight Connector 43"/>
          <p:cNvCxnSpPr/>
          <p:nvPr/>
        </p:nvCxnSpPr>
        <p:spPr>
          <a:xfrm>
            <a:off x="10326606" y="3456431"/>
            <a:ext cx="0" cy="2564857"/>
          </a:xfrm>
          <a:prstGeom prst="line">
            <a:avLst/>
          </a:prstGeom>
          <a:ln w="31750">
            <a:solidFill>
              <a:schemeClr val="accent1">
                <a:lumMod val="40000"/>
                <a:lumOff val="6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191" descr="Risultati immagini per renault zoe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842" y="5318479"/>
            <a:ext cx="698041" cy="443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93" descr="Risultati immagini per bmw i3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95" y="5345856"/>
            <a:ext cx="770921" cy="428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"/>
          <p:cNvSpPr/>
          <p:nvPr/>
        </p:nvSpPr>
        <p:spPr>
          <a:xfrm>
            <a:off x="1076719" y="4882966"/>
            <a:ext cx="936104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it-IT" sz="800" i="1" dirty="0" smtClean="0">
                <a:solidFill>
                  <a:schemeClr val="accent1">
                    <a:lumMod val="75000"/>
                  </a:schemeClr>
                </a:solidFill>
              </a:rPr>
              <a:t>Nissan </a:t>
            </a:r>
            <a:r>
              <a:rPr lang="it-IT" sz="800" i="1" dirty="0" err="1" smtClean="0">
                <a:solidFill>
                  <a:schemeClr val="accent1">
                    <a:lumMod val="75000"/>
                  </a:schemeClr>
                </a:solidFill>
              </a:rPr>
              <a:t>Leaf</a:t>
            </a:r>
            <a:endParaRPr lang="it-IT" sz="800" i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" name="Rectangle 38"/>
          <p:cNvSpPr/>
          <p:nvPr/>
        </p:nvSpPr>
        <p:spPr>
          <a:xfrm>
            <a:off x="1259208" y="5750527"/>
            <a:ext cx="703309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it-IT" sz="800" i="1" dirty="0" smtClean="0">
                <a:solidFill>
                  <a:schemeClr val="accent1">
                    <a:lumMod val="75000"/>
                  </a:schemeClr>
                </a:solidFill>
              </a:rPr>
              <a:t>Renault Zoe</a:t>
            </a:r>
          </a:p>
        </p:txBody>
      </p:sp>
      <p:sp>
        <p:nvSpPr>
          <p:cNvPr id="36" name="Rectangle 39"/>
          <p:cNvSpPr/>
          <p:nvPr/>
        </p:nvSpPr>
        <p:spPr>
          <a:xfrm>
            <a:off x="1846887" y="5750527"/>
            <a:ext cx="703309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it-IT" sz="800" i="1" dirty="0" smtClean="0">
                <a:solidFill>
                  <a:schemeClr val="accent1">
                    <a:lumMod val="75000"/>
                  </a:schemeClr>
                </a:solidFill>
              </a:rPr>
              <a:t>Smart elettrica</a:t>
            </a:r>
          </a:p>
        </p:txBody>
      </p:sp>
      <p:sp>
        <p:nvSpPr>
          <p:cNvPr id="37" name="Rectangle 40"/>
          <p:cNvSpPr/>
          <p:nvPr/>
        </p:nvSpPr>
        <p:spPr>
          <a:xfrm>
            <a:off x="681552" y="5750527"/>
            <a:ext cx="528406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it-IT" sz="800" i="1" dirty="0" smtClean="0">
                <a:solidFill>
                  <a:schemeClr val="accent1">
                    <a:lumMod val="75000"/>
                  </a:schemeClr>
                </a:solidFill>
              </a:rPr>
              <a:t>BMW i3</a:t>
            </a:r>
          </a:p>
        </p:txBody>
      </p:sp>
      <p:sp>
        <p:nvSpPr>
          <p:cNvPr id="39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794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15</a:t>
            </a:fld>
            <a:endParaRPr lang="en-GB" dirty="0"/>
          </a:p>
        </p:txBody>
      </p:sp>
      <p:pic>
        <p:nvPicPr>
          <p:cNvPr id="13" name="Picture 6">
            <a:extLst>
              <a:ext uri="{FF2B5EF4-FFF2-40B4-BE49-F238E27FC236}">
                <a16:creationId xmlns="" xmlns:a16="http://schemas.microsoft.com/office/drawing/2014/main" id="{BA334BDB-52E5-42F1-BAB0-CFE85310C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427" y="1040203"/>
            <a:ext cx="10705073" cy="5548665"/>
          </a:xfrm>
          <a:prstGeom prst="rect">
            <a:avLst/>
          </a:prstGeom>
        </p:spPr>
      </p:pic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9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7650" y="704487"/>
            <a:ext cx="2289172" cy="576458"/>
          </a:xfrm>
          <a:prstGeom prst="rect">
            <a:avLst/>
          </a:prstGeom>
        </p:spPr>
      </p:pic>
      <p:sp>
        <p:nvSpPr>
          <p:cNvPr id="15" name="Titolo 8"/>
          <p:cNvSpPr>
            <a:spLocks noGrp="1"/>
          </p:cNvSpPr>
          <p:nvPr>
            <p:ph type="title"/>
          </p:nvPr>
        </p:nvSpPr>
        <p:spPr>
          <a:xfrm>
            <a:off x="762000" y="670120"/>
            <a:ext cx="7616826" cy="415245"/>
          </a:xfrm>
        </p:spPr>
        <p:txBody>
          <a:bodyPr/>
          <a:lstStyle/>
          <a:p>
            <a:r>
              <a:rPr lang="en-US" dirty="0" smtClean="0"/>
              <a:t>Desperate charging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01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16</a:t>
            </a:fld>
            <a:endParaRPr lang="en-GB" dirty="0"/>
          </a:p>
        </p:txBody>
      </p:sp>
      <p:sp>
        <p:nvSpPr>
          <p:cNvPr id="9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  <p:pic>
        <p:nvPicPr>
          <p:cNvPr id="25602" name="Picture 2" descr="Immagine correlat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4111" y="1447800"/>
            <a:ext cx="10571841" cy="48728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3" name="Titolo 8"/>
          <p:cNvSpPr>
            <a:spLocks noGrp="1"/>
          </p:cNvSpPr>
          <p:nvPr>
            <p:ph type="title"/>
          </p:nvPr>
        </p:nvSpPr>
        <p:spPr>
          <a:xfrm>
            <a:off x="762000" y="670120"/>
            <a:ext cx="7616826" cy="415245"/>
          </a:xfrm>
        </p:spPr>
        <p:txBody>
          <a:bodyPr/>
          <a:lstStyle/>
          <a:p>
            <a:r>
              <a:rPr lang="en-US" dirty="0" smtClean="0"/>
              <a:t>Tesla Supercharger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37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Ionity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17</a:t>
            </a:fld>
            <a:endParaRPr lang="en-GB" dirty="0"/>
          </a:p>
        </p:txBody>
      </p:sp>
      <p:sp>
        <p:nvSpPr>
          <p:cNvPr id="9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60" y="1569423"/>
            <a:ext cx="10333939" cy="4669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5107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Tesla CCS socket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18</a:t>
            </a:fld>
            <a:endParaRPr lang="en-GB" dirty="0"/>
          </a:p>
        </p:txBody>
      </p:sp>
      <p:sp>
        <p:nvSpPr>
          <p:cNvPr id="9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  <p:pic>
        <p:nvPicPr>
          <p:cNvPr id="26626" name="Picture 2" descr="Risultati immagini per tesla cc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099" y="1562814"/>
            <a:ext cx="9509125" cy="47723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48056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piano di Enel X per la rete pubblica italiana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footer 10PT. Please add the relevant country to the footer.</a:t>
            </a:r>
            <a:endParaRPr lang="en-GB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19</a:t>
            </a:fld>
            <a:endParaRPr lang="en-GB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 dirty="0"/>
              <a:t>Enel X installerà </a:t>
            </a:r>
            <a:r>
              <a:rPr lang="it-IT" dirty="0" smtClean="0"/>
              <a:t>28,000 POC (Point Of Charge) </a:t>
            </a:r>
            <a:r>
              <a:rPr lang="it-IT" dirty="0"/>
              <a:t>entro il 2022, con un investimento totale che si attesta tra i 100M€ e i 300M</a:t>
            </a:r>
            <a:r>
              <a:rPr lang="it-IT" dirty="0" smtClean="0"/>
              <a:t>€</a:t>
            </a:r>
            <a:endParaRPr lang="it-IT" dirty="0"/>
          </a:p>
        </p:txBody>
      </p:sp>
      <p:graphicFrame>
        <p:nvGraphicFramePr>
          <p:cNvPr id="28" name="Chart 48"/>
          <p:cNvGraphicFramePr/>
          <p:nvPr>
            <p:custDataLst>
              <p:tags r:id="rId1"/>
            </p:custDataLst>
            <p:extLst/>
          </p:nvPr>
        </p:nvGraphicFramePr>
        <p:xfrm>
          <a:off x="1400175" y="2693397"/>
          <a:ext cx="5691188" cy="3031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sp>
        <p:nvSpPr>
          <p:cNvPr id="30" name="Text Placeholder 2"/>
          <p:cNvSpPr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5175250" y="5811838"/>
            <a:ext cx="349250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7893728-6DD3-4E1C-925C-6ACA42DEC982}" type="datetime'''''''''''2''''''''''''''''''0''''''''''''''''''''2''''1'">
              <a:rPr lang="it-IT" altLang="en-US" sz="1200" smtClean="0"/>
              <a:pPr/>
              <a:t>2021</a:t>
            </a:fld>
            <a:endParaRPr lang="it-IT" sz="1200" noProof="0" dirty="0">
              <a:sym typeface="+mn-lt"/>
            </a:endParaRPr>
          </a:p>
        </p:txBody>
      </p:sp>
      <p:sp>
        <p:nvSpPr>
          <p:cNvPr id="31" name="Text Placeholder 2"/>
          <p:cNvSpPr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1858963" y="5811838"/>
            <a:ext cx="349250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9387F3B-2AEE-4A29-9982-0DBB73E97789}" type="datetime'''''''2''''''''''''0''''''''''''''''''''''''''1''''8'''''''''">
              <a:rPr lang="it-IT" altLang="en-US" sz="1200" smtClean="0"/>
              <a:pPr/>
              <a:t>2018</a:t>
            </a:fld>
            <a:endParaRPr lang="it-IT" sz="1200" noProof="0" dirty="0">
              <a:sym typeface="+mn-lt"/>
            </a:endParaRPr>
          </a:p>
        </p:txBody>
      </p:sp>
      <p:sp>
        <p:nvSpPr>
          <p:cNvPr id="33" name="Text Placeholder 2"/>
          <p:cNvSpPr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6280150" y="5811838"/>
            <a:ext cx="349250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793CAA0-6111-4807-B636-9B379DA7D63B}" type="datetime'''''''2''''''0''''''''''''''''2''''2'''''">
              <a:rPr lang="it-IT" altLang="en-US" sz="1200" smtClean="0"/>
              <a:pPr/>
              <a:t>2022</a:t>
            </a:fld>
            <a:endParaRPr lang="it-IT" sz="1200" noProof="0" dirty="0">
              <a:sym typeface="+mn-lt"/>
            </a:endParaRPr>
          </a:p>
        </p:txBody>
      </p:sp>
      <p:sp>
        <p:nvSpPr>
          <p:cNvPr id="34" name="Text Placeholder 2"/>
          <p:cNvSpPr>
            <a:spLocks noGrp="1"/>
          </p:cNvSpPr>
          <p:nvPr>
            <p:custDataLst>
              <p:tags r:id="rId5"/>
            </p:custDataLst>
          </p:nvPr>
        </p:nvSpPr>
        <p:spPr bwMode="auto">
          <a:xfrm>
            <a:off x="2963863" y="5811838"/>
            <a:ext cx="349250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78ABE5B-E755-4F11-9824-08E5FBF3F5C4}" type="datetime'''''2''''0''''''''1''''''''''''''''''''9'''''''''''''''">
              <a:rPr lang="it-IT" altLang="en-US" sz="1200" smtClean="0"/>
              <a:pPr/>
              <a:t>2019</a:t>
            </a:fld>
            <a:endParaRPr lang="it-IT" sz="1200" noProof="0" dirty="0">
              <a:sym typeface="+mn-lt"/>
            </a:endParaRPr>
          </a:p>
        </p:txBody>
      </p:sp>
      <p:sp>
        <p:nvSpPr>
          <p:cNvPr id="35" name="Text Placeholder 2"/>
          <p:cNvSpPr>
            <a:spLocks noGrp="1"/>
          </p:cNvSpPr>
          <p:nvPr>
            <p:custDataLst>
              <p:tags r:id="rId6"/>
            </p:custDataLst>
          </p:nvPr>
        </p:nvSpPr>
        <p:spPr bwMode="auto">
          <a:xfrm>
            <a:off x="4070350" y="5811838"/>
            <a:ext cx="349250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145B2A2-94AD-4D81-B45A-2992812AFA02}" type="datetime'2''0''''''''''2''''''0'''''''''''''''''''''''''''''''">
              <a:rPr lang="it-IT" altLang="en-US" sz="1200" smtClean="0"/>
              <a:pPr/>
              <a:t>2020</a:t>
            </a:fld>
            <a:endParaRPr lang="it-IT" sz="1200" noProof="0" dirty="0">
              <a:sym typeface="+mn-lt"/>
            </a:endParaRPr>
          </a:p>
        </p:txBody>
      </p:sp>
      <p:sp>
        <p:nvSpPr>
          <p:cNvPr id="36" name="Text Placeholder 2"/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1822450" y="4870938"/>
            <a:ext cx="423863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sz="1200" b="1" noProof="0" dirty="0" smtClean="0">
                <a:sym typeface="+mn-lt"/>
              </a:rPr>
              <a:t>5,400</a:t>
            </a:r>
            <a:endParaRPr lang="it-IT" sz="1200" b="1" noProof="0" dirty="0">
              <a:sym typeface="+mn-lt"/>
            </a:endParaRPr>
          </a:p>
        </p:txBody>
      </p:sp>
      <p:sp>
        <p:nvSpPr>
          <p:cNvPr id="37" name="Text Placeholder 2"/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2927350" y="4401526"/>
            <a:ext cx="423863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en-US" sz="1200" b="1" dirty="0" smtClean="0"/>
              <a:t>10,000</a:t>
            </a:r>
            <a:endParaRPr lang="it-IT" sz="1200" b="1" noProof="0" dirty="0">
              <a:sym typeface="+mn-lt"/>
            </a:endParaRPr>
          </a:p>
        </p:txBody>
      </p:sp>
      <p:sp>
        <p:nvSpPr>
          <p:cNvPr id="38" name="Text Placeholder 2"/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4033838" y="3991829"/>
            <a:ext cx="423863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sz="1200" b="1" noProof="0" dirty="0" smtClean="0">
                <a:sym typeface="+mn-lt"/>
              </a:rPr>
              <a:t>14,000</a:t>
            </a:r>
            <a:endParaRPr lang="it-IT" sz="1200" b="1" noProof="0" dirty="0">
              <a:sym typeface="+mn-lt"/>
            </a:endParaRPr>
          </a:p>
        </p:txBody>
      </p:sp>
      <p:sp>
        <p:nvSpPr>
          <p:cNvPr id="39" name="Text Placeholder 2"/>
          <p:cNvSpPr>
            <a:spLocks noGrp="1"/>
          </p:cNvSpPr>
          <p:nvPr>
            <p:custDataLst>
              <p:tags r:id="rId10"/>
            </p:custDataLst>
          </p:nvPr>
        </p:nvSpPr>
        <p:spPr bwMode="gray">
          <a:xfrm>
            <a:off x="5095875" y="3253152"/>
            <a:ext cx="508000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en-US" sz="1200" b="1" dirty="0" smtClean="0"/>
              <a:t>21,000</a:t>
            </a:r>
            <a:endParaRPr lang="it-IT" sz="1200" b="1" noProof="0" dirty="0">
              <a:sym typeface="+mn-lt"/>
            </a:endParaRPr>
          </a:p>
        </p:txBody>
      </p:sp>
      <p:sp>
        <p:nvSpPr>
          <p:cNvPr id="40" name="Text Placeholder 2"/>
          <p:cNvSpPr>
            <a:spLocks noGrp="1"/>
          </p:cNvSpPr>
          <p:nvPr>
            <p:custDataLst>
              <p:tags r:id="rId11"/>
            </p:custDataLst>
          </p:nvPr>
        </p:nvSpPr>
        <p:spPr bwMode="gray">
          <a:xfrm>
            <a:off x="6200775" y="2537922"/>
            <a:ext cx="508000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en-US" sz="1200" b="1" dirty="0" smtClean="0"/>
              <a:t>28,000</a:t>
            </a:r>
            <a:endParaRPr lang="it-IT" sz="1200" b="1" noProof="0" dirty="0">
              <a:sym typeface="+mn-lt"/>
            </a:endParaRPr>
          </a:p>
        </p:txBody>
      </p:sp>
      <p:sp>
        <p:nvSpPr>
          <p:cNvPr id="41" name="Rectangle 62"/>
          <p:cNvSpPr/>
          <p:nvPr>
            <p:custDataLst>
              <p:tags r:id="rId12"/>
            </p:custDataLst>
          </p:nvPr>
        </p:nvSpPr>
        <p:spPr bwMode="auto">
          <a:xfrm>
            <a:off x="3013076" y="6056208"/>
            <a:ext cx="179388" cy="133350"/>
          </a:xfrm>
          <a:prstGeom prst="rect">
            <a:avLst/>
          </a:prstGeom>
          <a:solidFill>
            <a:srgbClr val="D8C6F1"/>
          </a:solidFill>
          <a:ln w="95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it-IT" sz="2000" dirty="0" err="1" smtClean="0"/>
          </a:p>
        </p:txBody>
      </p:sp>
      <p:sp>
        <p:nvSpPr>
          <p:cNvPr id="42" name="Rectangle 61"/>
          <p:cNvSpPr/>
          <p:nvPr>
            <p:custDataLst>
              <p:tags r:id="rId13"/>
            </p:custDataLst>
          </p:nvPr>
        </p:nvSpPr>
        <p:spPr bwMode="auto">
          <a:xfrm>
            <a:off x="4159251" y="6056208"/>
            <a:ext cx="179388" cy="133350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it-IT" sz="2000" dirty="0" err="1" smtClean="0"/>
          </a:p>
        </p:txBody>
      </p:sp>
      <p:sp>
        <p:nvSpPr>
          <p:cNvPr id="43" name="Text Placeholder 2"/>
          <p:cNvSpPr>
            <a:spLocks noGrp="1"/>
          </p:cNvSpPr>
          <p:nvPr>
            <p:custDataLst>
              <p:tags r:id="rId14"/>
            </p:custDataLst>
          </p:nvPr>
        </p:nvSpPr>
        <p:spPr bwMode="auto">
          <a:xfrm>
            <a:off x="3243263" y="6051446"/>
            <a:ext cx="814388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EB60C09E-68B6-4B97-ACAD-58A0DAEDD3E4}" type="datetime'Qui''''''''''''''ck'''' ''''S''''''''''tat''io''''ns'''''''">
              <a:rPr lang="it-IT" altLang="en-US" sz="1000" smtClean="0"/>
              <a:pPr/>
              <a:t>Quick Stations</a:t>
            </a:fld>
            <a:endParaRPr lang="it-IT" sz="1000" noProof="0" dirty="0">
              <a:sym typeface="+mn-lt"/>
            </a:endParaRPr>
          </a:p>
        </p:txBody>
      </p:sp>
      <p:sp>
        <p:nvSpPr>
          <p:cNvPr id="44" name="Text Placeholder 2"/>
          <p:cNvSpPr>
            <a:spLocks noGrp="1"/>
          </p:cNvSpPr>
          <p:nvPr>
            <p:custDataLst>
              <p:tags r:id="rId15"/>
            </p:custDataLst>
          </p:nvPr>
        </p:nvSpPr>
        <p:spPr bwMode="auto">
          <a:xfrm>
            <a:off x="4389438" y="6051446"/>
            <a:ext cx="1419225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54C9D1C7-DCA2-481D-98FE-ECAAEAB00C93}" type="datetime'F''a''st ''&amp;'' Ultra'' ''''''Fa''st stati''o''''n''''s'''">
              <a:rPr lang="it-IT" altLang="en-US" sz="1000" smtClean="0"/>
              <a:pPr/>
              <a:t>Fast &amp; Ultra Fast stations</a:t>
            </a:fld>
            <a:endParaRPr lang="it-IT" sz="1000" noProof="0" dirty="0">
              <a:sym typeface="+mn-lt"/>
            </a:endParaRPr>
          </a:p>
        </p:txBody>
      </p:sp>
      <p:sp>
        <p:nvSpPr>
          <p:cNvPr id="45" name="Rectangle 65"/>
          <p:cNvSpPr/>
          <p:nvPr/>
        </p:nvSpPr>
        <p:spPr>
          <a:xfrm>
            <a:off x="761998" y="1779422"/>
            <a:ext cx="4687825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/>
                </a:solidFill>
              </a:rPr>
              <a:t>14.000 Point Of Charge entro il 2020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/>
                </a:solidFill>
              </a:rPr>
              <a:t>28.000 Point Of Charge entro il 2022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/>
                </a:solidFill>
              </a:rPr>
              <a:t>Investimento totale compreso tra 100M€ e 300M€</a:t>
            </a:r>
          </a:p>
        </p:txBody>
      </p:sp>
      <p:pic>
        <p:nvPicPr>
          <p:cNvPr id="46" name="Picture 66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3595" y="1679767"/>
            <a:ext cx="3840600" cy="425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88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20</a:t>
            </a:fld>
            <a:endParaRPr lang="en-GB" dirty="0"/>
          </a:p>
        </p:txBody>
      </p:sp>
      <p:sp>
        <p:nvSpPr>
          <p:cNvPr id="9" name="Oval 7"/>
          <p:cNvSpPr/>
          <p:nvPr/>
        </p:nvSpPr>
        <p:spPr>
          <a:xfrm>
            <a:off x="6831715" y="3586918"/>
            <a:ext cx="1084264" cy="108426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it-IT" sz="6000" b="1" dirty="0" smtClean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0" name="Rectangle 8"/>
          <p:cNvSpPr/>
          <p:nvPr/>
        </p:nvSpPr>
        <p:spPr>
          <a:xfrm>
            <a:off x="1582060" y="3733612"/>
            <a:ext cx="3590125" cy="1671781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t"/>
          <a:lstStyle/>
          <a:p>
            <a:pPr marL="158750" lvl="1"/>
            <a:endParaRPr lang="it-IT" sz="1400" dirty="0">
              <a:solidFill>
                <a:schemeClr val="accent1">
                  <a:lumMod val="75000"/>
                </a:schemeClr>
              </a:solidFill>
            </a:endParaRPr>
          </a:p>
          <a:p>
            <a:pPr marL="174625" lvl="1" indent="-174625">
              <a:buBlip>
                <a:blip r:embed="rId2"/>
              </a:buBlip>
            </a:pPr>
            <a:r>
              <a:rPr lang="it-IT" sz="1400" dirty="0" smtClean="0">
                <a:solidFill>
                  <a:schemeClr val="accent1">
                    <a:lumMod val="75000"/>
                  </a:schemeClr>
                </a:solidFill>
              </a:rPr>
              <a:t>Range </a:t>
            </a:r>
          </a:p>
          <a:p>
            <a:pPr marL="174625" lvl="1" indent="-174625">
              <a:buBlip>
                <a:blip r:embed="rId2"/>
              </a:buBlip>
            </a:pPr>
            <a:r>
              <a:rPr lang="it-IT" sz="1400" dirty="0" smtClean="0">
                <a:solidFill>
                  <a:schemeClr val="accent1">
                    <a:lumMod val="75000"/>
                  </a:schemeClr>
                </a:solidFill>
              </a:rPr>
              <a:t>Charging </a:t>
            </a:r>
            <a:r>
              <a:rPr lang="it-IT" sz="1400" dirty="0" err="1" smtClean="0">
                <a:solidFill>
                  <a:schemeClr val="accent1">
                    <a:lumMod val="75000"/>
                  </a:schemeClr>
                </a:solidFill>
              </a:rPr>
              <a:t>speed</a:t>
            </a:r>
            <a:endParaRPr lang="it-IT" sz="1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174625" lvl="1" indent="-174625">
              <a:buBlip>
                <a:blip r:embed="rId2"/>
              </a:buBlip>
            </a:pPr>
            <a:r>
              <a:rPr lang="it-IT" sz="1400" dirty="0" smtClean="0">
                <a:solidFill>
                  <a:schemeClr val="accent1">
                    <a:lumMod val="75000"/>
                  </a:schemeClr>
                </a:solidFill>
              </a:rPr>
              <a:t>Infrastructure </a:t>
            </a:r>
            <a:r>
              <a:rPr lang="it-IT" sz="1400" dirty="0" err="1" smtClean="0">
                <a:solidFill>
                  <a:schemeClr val="accent1">
                    <a:lumMod val="75000"/>
                  </a:schemeClr>
                </a:solidFill>
              </a:rPr>
              <a:t>density</a:t>
            </a:r>
            <a:endParaRPr lang="it-IT" sz="1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174625" lvl="1" indent="-174625">
              <a:buBlip>
                <a:blip r:embed="rId2"/>
              </a:buBlip>
            </a:pPr>
            <a:r>
              <a:rPr lang="it-IT" sz="1400" dirty="0" smtClean="0">
                <a:solidFill>
                  <a:schemeClr val="accent1">
                    <a:lumMod val="75000"/>
                  </a:schemeClr>
                </a:solidFill>
              </a:rPr>
              <a:t>Charging Experience (POC vs </a:t>
            </a:r>
            <a:r>
              <a:rPr lang="it-IT" sz="1400" dirty="0" err="1" smtClean="0">
                <a:solidFill>
                  <a:schemeClr val="accent1">
                    <a:lumMod val="75000"/>
                  </a:schemeClr>
                </a:solidFill>
              </a:rPr>
              <a:t>Load</a:t>
            </a:r>
            <a:r>
              <a:rPr lang="it-IT" sz="1400" dirty="0" smtClean="0">
                <a:solidFill>
                  <a:schemeClr val="accent1">
                    <a:lumMod val="75000"/>
                  </a:schemeClr>
                </a:solidFill>
              </a:rPr>
              <a:t> Area, Plug&amp;Charge, </a:t>
            </a:r>
            <a:r>
              <a:rPr lang="it-IT" sz="1400" dirty="0" err="1" smtClean="0">
                <a:solidFill>
                  <a:schemeClr val="accent1">
                    <a:lumMod val="75000"/>
                  </a:schemeClr>
                </a:solidFill>
              </a:rPr>
              <a:t>Tethered</a:t>
            </a:r>
            <a:r>
              <a:rPr lang="it-IT" sz="1400" dirty="0" smtClean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it-IT" sz="1400" dirty="0" err="1" smtClean="0">
                <a:solidFill>
                  <a:schemeClr val="accent1">
                    <a:lumMod val="75000"/>
                  </a:schemeClr>
                </a:solidFill>
              </a:rPr>
              <a:t>Socket</a:t>
            </a:r>
            <a:r>
              <a:rPr lang="it-IT" sz="1400" dirty="0" smtClean="0">
                <a:solidFill>
                  <a:schemeClr val="accent1">
                    <a:lumMod val="75000"/>
                  </a:schemeClr>
                </a:solidFill>
              </a:rPr>
              <a:t>…)  </a:t>
            </a:r>
          </a:p>
          <a:p>
            <a:pPr marL="174625" lvl="1" indent="-174625">
              <a:buFont typeface="Arial" panose="020B0604020202020204" pitchFamily="34" charset="0"/>
              <a:buChar char="•"/>
            </a:pPr>
            <a:endParaRPr lang="it-IT" sz="1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Oval 20"/>
          <p:cNvSpPr/>
          <p:nvPr/>
        </p:nvSpPr>
        <p:spPr>
          <a:xfrm>
            <a:off x="7098936" y="1813954"/>
            <a:ext cx="1084264" cy="108426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it-IT" sz="6000" b="1" dirty="0" smtClean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3" name="Rectangle 6"/>
          <p:cNvSpPr/>
          <p:nvPr/>
        </p:nvSpPr>
        <p:spPr>
          <a:xfrm>
            <a:off x="1572186" y="2212659"/>
            <a:ext cx="3600000" cy="150150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it-IT" sz="1600" b="1" dirty="0" smtClean="0"/>
          </a:p>
          <a:p>
            <a:pPr algn="ctr"/>
            <a:endParaRPr lang="it-IT" sz="1600" b="1" dirty="0"/>
          </a:p>
          <a:p>
            <a:pPr algn="ctr"/>
            <a:r>
              <a:rPr lang="it-IT" sz="2400" b="1" dirty="0" err="1" smtClean="0">
                <a:solidFill>
                  <a:schemeClr val="bg1"/>
                </a:solidFill>
              </a:rPr>
              <a:t>Range</a:t>
            </a:r>
            <a:r>
              <a:rPr lang="it-IT" sz="2400" b="1" dirty="0" smtClean="0">
                <a:solidFill>
                  <a:schemeClr val="bg1"/>
                </a:solidFill>
              </a:rPr>
              <a:t> </a:t>
            </a:r>
            <a:r>
              <a:rPr lang="it-IT" sz="2400" b="1" dirty="0" err="1" smtClean="0">
                <a:solidFill>
                  <a:schemeClr val="bg1"/>
                </a:solidFill>
              </a:rPr>
              <a:t>anxiety</a:t>
            </a:r>
            <a:endParaRPr lang="it-IT" sz="2400" b="1" dirty="0" smtClean="0">
              <a:solidFill>
                <a:schemeClr val="bg1"/>
              </a:solidFill>
            </a:endParaRPr>
          </a:p>
        </p:txBody>
      </p:sp>
      <p:sp>
        <p:nvSpPr>
          <p:cNvPr id="14" name="Oval 7"/>
          <p:cNvSpPr/>
          <p:nvPr/>
        </p:nvSpPr>
        <p:spPr>
          <a:xfrm>
            <a:off x="1582060" y="2212659"/>
            <a:ext cx="828000" cy="828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it-IT" sz="6000" b="1" dirty="0" smtClean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5" name="Rectangle 7"/>
          <p:cNvSpPr/>
          <p:nvPr/>
        </p:nvSpPr>
        <p:spPr>
          <a:xfrm>
            <a:off x="6939453" y="2212659"/>
            <a:ext cx="3600000" cy="150150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it-IT" sz="1600" b="1" dirty="0" smtClean="0"/>
          </a:p>
          <a:p>
            <a:pPr algn="ctr"/>
            <a:endParaRPr lang="it-IT" sz="1600" b="1" dirty="0"/>
          </a:p>
          <a:p>
            <a:pPr algn="ctr"/>
            <a:r>
              <a:rPr lang="it-IT" sz="2400" b="1" dirty="0" err="1" smtClean="0">
                <a:solidFill>
                  <a:schemeClr val="bg1"/>
                </a:solidFill>
              </a:rPr>
              <a:t>Products</a:t>
            </a:r>
            <a:endParaRPr lang="it-IT" sz="2400" b="1" dirty="0" smtClean="0">
              <a:solidFill>
                <a:schemeClr val="bg1"/>
              </a:solidFill>
            </a:endParaRPr>
          </a:p>
        </p:txBody>
      </p:sp>
      <p:sp>
        <p:nvSpPr>
          <p:cNvPr id="17" name="Oval 7"/>
          <p:cNvSpPr/>
          <p:nvPr/>
        </p:nvSpPr>
        <p:spPr>
          <a:xfrm>
            <a:off x="6939453" y="2212659"/>
            <a:ext cx="828000" cy="828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it-IT" sz="6000" b="1" dirty="0" smtClean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8" name="Rectangle 8"/>
          <p:cNvSpPr/>
          <p:nvPr/>
        </p:nvSpPr>
        <p:spPr>
          <a:xfrm>
            <a:off x="6939453" y="3733612"/>
            <a:ext cx="3590125" cy="1671781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t"/>
          <a:lstStyle/>
          <a:p>
            <a:pPr marL="158750" lvl="1"/>
            <a:endParaRPr lang="it-IT" sz="1400" dirty="0">
              <a:solidFill>
                <a:schemeClr val="accent1">
                  <a:lumMod val="75000"/>
                </a:schemeClr>
              </a:solidFill>
            </a:endParaRPr>
          </a:p>
          <a:p>
            <a:pPr marL="174625" lvl="1" indent="-174625">
              <a:buBlip>
                <a:blip r:embed="rId2"/>
              </a:buBlip>
            </a:pPr>
            <a:r>
              <a:rPr lang="it-IT" sz="1400" dirty="0" err="1" smtClean="0">
                <a:solidFill>
                  <a:schemeClr val="accent1">
                    <a:lumMod val="75000"/>
                  </a:schemeClr>
                </a:solidFill>
              </a:rPr>
              <a:t>Listprice</a:t>
            </a:r>
            <a:r>
              <a:rPr lang="it-IT" sz="1400" dirty="0" smtClean="0">
                <a:solidFill>
                  <a:schemeClr val="accent1">
                    <a:lumMod val="75000"/>
                  </a:schemeClr>
                </a:solidFill>
              </a:rPr>
              <a:t> vs TCO</a:t>
            </a:r>
          </a:p>
          <a:p>
            <a:pPr marL="174625" lvl="1" indent="-174625">
              <a:buBlip>
                <a:blip r:embed="rId2"/>
              </a:buBlip>
            </a:pP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Monetary incentives/pen</a:t>
            </a:r>
          </a:p>
          <a:p>
            <a:pPr marL="174625" lvl="1" indent="-174625">
              <a:buBlip>
                <a:blip r:embed="rId2"/>
              </a:buBlip>
            </a:pP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Non monetary (bans, 0emissions areas, speed limits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085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EV </a:t>
            </a:r>
            <a:r>
              <a:rPr lang="it-IT" dirty="0" err="1" smtClean="0"/>
              <a:t>Models</a:t>
            </a:r>
            <a:r>
              <a:rPr lang="it-IT" dirty="0" smtClean="0"/>
              <a:t> </a:t>
            </a:r>
            <a:r>
              <a:rPr lang="it-IT" dirty="0" err="1" smtClean="0"/>
              <a:t>launch</a:t>
            </a:r>
            <a:r>
              <a:rPr lang="it-IT" dirty="0" smtClean="0"/>
              <a:t> 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21</a:t>
            </a:fld>
            <a:endParaRPr lang="en-GB" dirty="0"/>
          </a:p>
        </p:txBody>
      </p:sp>
      <p:pic>
        <p:nvPicPr>
          <p:cNvPr id="90" name="Picture 24" descr="Risultati immagini per c350e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92225" y="3492558"/>
            <a:ext cx="949947" cy="577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Rettangolo 90"/>
          <p:cNvSpPr/>
          <p:nvPr/>
        </p:nvSpPr>
        <p:spPr>
          <a:xfrm>
            <a:off x="6515472" y="1676670"/>
            <a:ext cx="1606558" cy="4064956"/>
          </a:xfrm>
          <a:prstGeom prst="rect">
            <a:avLst/>
          </a:prstGeom>
          <a:solidFill>
            <a:schemeClr val="accent1">
              <a:lumMod val="20000"/>
              <a:lumOff val="80000"/>
              <a:alpha val="2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it-IT" sz="2000" dirty="0" err="1" smtClean="0"/>
          </a:p>
        </p:txBody>
      </p:sp>
      <p:cxnSp>
        <p:nvCxnSpPr>
          <p:cNvPr id="92" name="Connettore diritto 89"/>
          <p:cNvCxnSpPr/>
          <p:nvPr/>
        </p:nvCxnSpPr>
        <p:spPr>
          <a:xfrm>
            <a:off x="1242548" y="4842795"/>
            <a:ext cx="9315832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ttangolo 92"/>
          <p:cNvSpPr/>
          <p:nvPr/>
        </p:nvSpPr>
        <p:spPr>
          <a:xfrm>
            <a:off x="8738696" y="1676670"/>
            <a:ext cx="1606558" cy="4064956"/>
          </a:xfrm>
          <a:prstGeom prst="rect">
            <a:avLst/>
          </a:prstGeom>
          <a:solidFill>
            <a:schemeClr val="accent1">
              <a:lumMod val="40000"/>
              <a:lumOff val="60000"/>
              <a:alpha val="2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it-IT" sz="2000" dirty="0" err="1" smtClean="0"/>
          </a:p>
        </p:txBody>
      </p:sp>
      <p:sp>
        <p:nvSpPr>
          <p:cNvPr id="94" name="Segnaposto testo 1"/>
          <p:cNvSpPr txBox="1">
            <a:spLocks/>
          </p:cNvSpPr>
          <p:nvPr/>
        </p:nvSpPr>
        <p:spPr>
          <a:xfrm>
            <a:off x="3041747" y="5952628"/>
            <a:ext cx="811973" cy="2520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b="1" dirty="0" smtClean="0">
                <a:solidFill>
                  <a:srgbClr val="002060"/>
                </a:solidFill>
              </a:rPr>
              <a:t>2017</a:t>
            </a:r>
            <a:endParaRPr lang="it-IT" sz="1600" b="1" dirty="0">
              <a:solidFill>
                <a:srgbClr val="002060"/>
              </a:solidFill>
            </a:endParaRPr>
          </a:p>
        </p:txBody>
      </p:sp>
      <p:cxnSp>
        <p:nvCxnSpPr>
          <p:cNvPr id="95" name="Connettore 2 94"/>
          <p:cNvCxnSpPr/>
          <p:nvPr/>
        </p:nvCxnSpPr>
        <p:spPr>
          <a:xfrm>
            <a:off x="1217364" y="5741626"/>
            <a:ext cx="10004569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Segnaposto testo 1"/>
          <p:cNvSpPr txBox="1">
            <a:spLocks/>
          </p:cNvSpPr>
          <p:nvPr/>
        </p:nvSpPr>
        <p:spPr>
          <a:xfrm>
            <a:off x="4786598" y="5952628"/>
            <a:ext cx="811973" cy="2520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b="1" smtClean="0">
                <a:solidFill>
                  <a:srgbClr val="002060"/>
                </a:solidFill>
              </a:rPr>
              <a:t>2018</a:t>
            </a:r>
            <a:endParaRPr lang="it-IT" sz="1600" b="1" dirty="0">
              <a:solidFill>
                <a:srgbClr val="002060"/>
              </a:solidFill>
            </a:endParaRPr>
          </a:p>
        </p:txBody>
      </p:sp>
      <p:sp>
        <p:nvSpPr>
          <p:cNvPr id="97" name="Ovale 96"/>
          <p:cNvSpPr/>
          <p:nvPr/>
        </p:nvSpPr>
        <p:spPr>
          <a:xfrm>
            <a:off x="5054058" y="5615155"/>
            <a:ext cx="277051" cy="25294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it-IT" sz="2000" dirty="0" err="1" smtClean="0">
              <a:solidFill>
                <a:srgbClr val="002060"/>
              </a:solidFill>
            </a:endParaRPr>
          </a:p>
        </p:txBody>
      </p:sp>
      <p:sp>
        <p:nvSpPr>
          <p:cNvPr id="98" name="Segnaposto testo 1"/>
          <p:cNvSpPr txBox="1">
            <a:spLocks/>
          </p:cNvSpPr>
          <p:nvPr/>
        </p:nvSpPr>
        <p:spPr>
          <a:xfrm>
            <a:off x="6917456" y="5952627"/>
            <a:ext cx="811973" cy="2520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b="1" smtClean="0">
                <a:solidFill>
                  <a:srgbClr val="002060"/>
                </a:solidFill>
              </a:rPr>
              <a:t>2019</a:t>
            </a:r>
            <a:endParaRPr lang="it-IT" sz="1600" b="1" dirty="0">
              <a:solidFill>
                <a:srgbClr val="002060"/>
              </a:solidFill>
            </a:endParaRPr>
          </a:p>
        </p:txBody>
      </p:sp>
      <p:sp>
        <p:nvSpPr>
          <p:cNvPr id="99" name="Segnaposto testo 1"/>
          <p:cNvSpPr txBox="1">
            <a:spLocks/>
          </p:cNvSpPr>
          <p:nvPr/>
        </p:nvSpPr>
        <p:spPr>
          <a:xfrm>
            <a:off x="9133803" y="5952627"/>
            <a:ext cx="811973" cy="2520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b="1" smtClean="0">
                <a:solidFill>
                  <a:srgbClr val="002060"/>
                </a:solidFill>
              </a:rPr>
              <a:t>2020</a:t>
            </a:r>
            <a:endParaRPr lang="it-IT" sz="1600" b="1" dirty="0">
              <a:solidFill>
                <a:srgbClr val="002060"/>
              </a:solidFill>
            </a:endParaRPr>
          </a:p>
        </p:txBody>
      </p:sp>
      <p:sp>
        <p:nvSpPr>
          <p:cNvPr id="100" name="Rettangolo arrotondato 99"/>
          <p:cNvSpPr/>
          <p:nvPr/>
        </p:nvSpPr>
        <p:spPr>
          <a:xfrm>
            <a:off x="1218891" y="4965987"/>
            <a:ext cx="1217958" cy="548580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it-IT" sz="1200" b="1" dirty="0" smtClean="0">
                <a:solidFill>
                  <a:srgbClr val="002060"/>
                </a:solidFill>
              </a:rPr>
              <a:t>Micro &amp; Compact Car</a:t>
            </a:r>
          </a:p>
        </p:txBody>
      </p:sp>
      <p:sp>
        <p:nvSpPr>
          <p:cNvPr id="101" name="Rettangolo arrotondato 100"/>
          <p:cNvSpPr/>
          <p:nvPr/>
        </p:nvSpPr>
        <p:spPr>
          <a:xfrm>
            <a:off x="1218891" y="4184499"/>
            <a:ext cx="1217958" cy="548580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it-IT" sz="1200" b="1" dirty="0" err="1" smtClean="0">
                <a:solidFill>
                  <a:srgbClr val="002060"/>
                </a:solidFill>
              </a:rPr>
              <a:t>Mid-size</a:t>
            </a:r>
            <a:r>
              <a:rPr lang="it-IT" sz="1200" b="1" dirty="0" smtClean="0">
                <a:solidFill>
                  <a:srgbClr val="002060"/>
                </a:solidFill>
              </a:rPr>
              <a:t> Car</a:t>
            </a:r>
          </a:p>
        </p:txBody>
      </p:sp>
      <p:sp>
        <p:nvSpPr>
          <p:cNvPr id="102" name="Rettangolo arrotondato 101"/>
          <p:cNvSpPr/>
          <p:nvPr/>
        </p:nvSpPr>
        <p:spPr>
          <a:xfrm>
            <a:off x="1218891" y="3433985"/>
            <a:ext cx="1217958" cy="548580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it-IT" sz="1200" b="1" dirty="0" smtClean="0">
                <a:solidFill>
                  <a:srgbClr val="002060"/>
                </a:solidFill>
              </a:rPr>
              <a:t>Full-</a:t>
            </a:r>
            <a:r>
              <a:rPr lang="it-IT" sz="1200" b="1" dirty="0" err="1" smtClean="0">
                <a:solidFill>
                  <a:srgbClr val="002060"/>
                </a:solidFill>
              </a:rPr>
              <a:t>size</a:t>
            </a:r>
            <a:r>
              <a:rPr lang="it-IT" sz="1200" b="1" dirty="0" smtClean="0">
                <a:solidFill>
                  <a:srgbClr val="002060"/>
                </a:solidFill>
              </a:rPr>
              <a:t> Car</a:t>
            </a:r>
          </a:p>
        </p:txBody>
      </p:sp>
      <p:sp>
        <p:nvSpPr>
          <p:cNvPr id="103" name="Rettangolo arrotondato 102"/>
          <p:cNvSpPr/>
          <p:nvPr/>
        </p:nvSpPr>
        <p:spPr>
          <a:xfrm>
            <a:off x="1218891" y="2683471"/>
            <a:ext cx="1217958" cy="548580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it-IT" sz="1200" b="1" dirty="0" smtClean="0">
                <a:solidFill>
                  <a:srgbClr val="002060"/>
                </a:solidFill>
              </a:rPr>
              <a:t>SUV</a:t>
            </a:r>
          </a:p>
        </p:txBody>
      </p:sp>
      <p:sp>
        <p:nvSpPr>
          <p:cNvPr id="104" name="Rettangolo arrotondato 103"/>
          <p:cNvSpPr/>
          <p:nvPr/>
        </p:nvSpPr>
        <p:spPr>
          <a:xfrm>
            <a:off x="1218891" y="1932957"/>
            <a:ext cx="1217958" cy="548580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it-IT" sz="1200" b="1" dirty="0" smtClean="0">
                <a:solidFill>
                  <a:srgbClr val="002060"/>
                </a:solidFill>
              </a:rPr>
              <a:t>VAN</a:t>
            </a:r>
          </a:p>
        </p:txBody>
      </p:sp>
      <p:sp>
        <p:nvSpPr>
          <p:cNvPr id="105" name="Rettangolo arrotondato 104"/>
          <p:cNvSpPr/>
          <p:nvPr/>
        </p:nvSpPr>
        <p:spPr>
          <a:xfrm>
            <a:off x="6518774" y="1549548"/>
            <a:ext cx="1603255" cy="370230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50 New Launches</a:t>
            </a:r>
          </a:p>
        </p:txBody>
      </p:sp>
      <p:cxnSp>
        <p:nvCxnSpPr>
          <p:cNvPr id="106" name="Connettore diritto 82"/>
          <p:cNvCxnSpPr/>
          <p:nvPr/>
        </p:nvCxnSpPr>
        <p:spPr>
          <a:xfrm>
            <a:off x="1242548" y="2574454"/>
            <a:ext cx="9315832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ttore diritto 87"/>
          <p:cNvCxnSpPr/>
          <p:nvPr/>
        </p:nvCxnSpPr>
        <p:spPr>
          <a:xfrm>
            <a:off x="1242548" y="3333284"/>
            <a:ext cx="9315832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ttore diritto 88"/>
          <p:cNvCxnSpPr/>
          <p:nvPr/>
        </p:nvCxnSpPr>
        <p:spPr>
          <a:xfrm>
            <a:off x="1242548" y="4083002"/>
            <a:ext cx="9315832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9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6518775" y="5260011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" name="Ovale 109"/>
          <p:cNvSpPr/>
          <p:nvPr/>
        </p:nvSpPr>
        <p:spPr>
          <a:xfrm>
            <a:off x="7184916" y="5615154"/>
            <a:ext cx="277051" cy="252943"/>
          </a:xfrm>
          <a:prstGeom prst="ellipse">
            <a:avLst/>
          </a:prstGeom>
          <a:solidFill>
            <a:srgbClr val="BF0076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it-IT" sz="2000" dirty="0" err="1" smtClean="0">
              <a:solidFill>
                <a:srgbClr val="002060"/>
              </a:solidFill>
            </a:endParaRPr>
          </a:p>
        </p:txBody>
      </p:sp>
      <p:pic>
        <p:nvPicPr>
          <p:cNvPr id="111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6649037" y="5049104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6971587" y="5139003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7176694" y="4952087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6518775" y="4464511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6649037" y="4253603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6971587" y="4343502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7176694" y="4156586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6518775" y="3711902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6649037" y="3500995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6971587" y="3590894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7176694" y="3403978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6518775" y="2948586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6649037" y="2737679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6971587" y="2827578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7176694" y="2640662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7259011" y="2944861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6860659" y="2192946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8686188" y="5162789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8827356" y="4951882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9069553" y="5041781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9344108" y="4854865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8968523" y="5287171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9251286" y="5178379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9493754" y="5257570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9532660" y="5041781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" name="Ovale 135"/>
          <p:cNvSpPr/>
          <p:nvPr/>
        </p:nvSpPr>
        <p:spPr>
          <a:xfrm>
            <a:off x="9401264" y="5615154"/>
            <a:ext cx="277051" cy="252943"/>
          </a:xfrm>
          <a:prstGeom prst="ellipse">
            <a:avLst/>
          </a:prstGeom>
          <a:solidFill>
            <a:srgbClr val="BF0076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it-IT" sz="2000" dirty="0" err="1" smtClean="0">
              <a:solidFill>
                <a:srgbClr val="002060"/>
              </a:solidFill>
            </a:endParaRPr>
          </a:p>
        </p:txBody>
      </p:sp>
      <p:sp>
        <p:nvSpPr>
          <p:cNvPr id="137" name="Rettangolo arrotondato 136"/>
          <p:cNvSpPr/>
          <p:nvPr/>
        </p:nvSpPr>
        <p:spPr>
          <a:xfrm>
            <a:off x="8738695" y="1549548"/>
            <a:ext cx="1618077" cy="370230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41 New Launches</a:t>
            </a:r>
          </a:p>
        </p:txBody>
      </p:sp>
      <p:pic>
        <p:nvPicPr>
          <p:cNvPr id="138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9221020" y="2766976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9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8959805" y="2910005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0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8842101" y="3693148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1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9062244" y="3500101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9335555" y="3604437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9221020" y="2121683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8959805" y="2264712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8771964" y="4464511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8902226" y="4253603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9224777" y="4343502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8" name="Picture 10" descr="Immagine correlata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9429884" y="4156586"/>
            <a:ext cx="863019" cy="28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9" name="Picture 51">
            <a:extLst>
              <a:ext uri="{FF2B5EF4-FFF2-40B4-BE49-F238E27FC236}">
                <a16:creationId xmlns="" xmlns:a16="http://schemas.microsoft.com/office/drawing/2014/main" id="{88085A0F-42E1-4DC7-9846-7928E0EA6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996385" y="4440520"/>
            <a:ext cx="723599" cy="39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7" descr="Nissan Pulsar hatchback - 3/4 front - VISIA DIG-T 115 ">
            <a:extLst>
              <a:ext uri="{FF2B5EF4-FFF2-40B4-BE49-F238E27FC236}">
                <a16:creationId xmlns="" xmlns:a16="http://schemas.microsoft.com/office/drawing/2014/main" id="{E068D4A3-ED5D-4692-A3C6-141F5E8F3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994083" y="2065182"/>
            <a:ext cx="885921" cy="451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" name="Picture 13" descr="https://www.cdn.renault.com/content/dam/Renault/italy/electric-vehicles/zoe/b10e-zoe/b10e-phase1/versione_life.jpg.ximg.l_6_m.smart.jpg">
            <a:extLst>
              <a:ext uri="{FF2B5EF4-FFF2-40B4-BE49-F238E27FC236}">
                <a16:creationId xmlns="" xmlns:a16="http://schemas.microsoft.com/office/drawing/2014/main" id="{B75CD054-0721-40DE-997E-0FE74A7FA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116438" y="5060559"/>
            <a:ext cx="938719" cy="483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" name="Picture 8" descr="citroen-C-Zero">
            <a:extLst>
              <a:ext uri="{FF2B5EF4-FFF2-40B4-BE49-F238E27FC236}">
                <a16:creationId xmlns="" xmlns:a16="http://schemas.microsoft.com/office/drawing/2014/main" id="{9E1C09CD-9457-46C4-ABC5-654BE430F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9570" y="4780420"/>
            <a:ext cx="1275957" cy="64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5" descr="E-MEHARI Soft Top">
            <a:extLst>
              <a:ext uri="{FF2B5EF4-FFF2-40B4-BE49-F238E27FC236}">
                <a16:creationId xmlns="" xmlns:a16="http://schemas.microsoft.com/office/drawing/2014/main" id="{CE63D06E-BBC9-4A87-8DC3-ACC89EF0B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9541" y="4832720"/>
            <a:ext cx="1047229" cy="53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" name="Picture 7">
            <a:extLst>
              <a:ext uri="{FF2B5EF4-FFF2-40B4-BE49-F238E27FC236}">
                <a16:creationId xmlns="" xmlns:a16="http://schemas.microsoft.com/office/drawing/2014/main" id="{B4EBBE5D-577A-4A89-96CA-1E6FAA710B6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3247" y="1865283"/>
            <a:ext cx="942043" cy="459958"/>
          </a:xfrm>
          <a:prstGeom prst="rect">
            <a:avLst/>
          </a:prstGeom>
        </p:spPr>
      </p:pic>
      <p:pic>
        <p:nvPicPr>
          <p:cNvPr id="155" name="Picture 5" descr="iOn 5 Porte">
            <a:extLst>
              <a:ext uri="{FF2B5EF4-FFF2-40B4-BE49-F238E27FC236}">
                <a16:creationId xmlns="" xmlns:a16="http://schemas.microsoft.com/office/drawing/2014/main" id="{D4E8897A-CD5A-4B99-A4F8-992CE4B2C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74987" y="5075984"/>
            <a:ext cx="1187185" cy="509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" name="Picture 8" descr="PARTNER TEPEE Multispazio">
            <a:extLst>
              <a:ext uri="{FF2B5EF4-FFF2-40B4-BE49-F238E27FC236}">
                <a16:creationId xmlns="" xmlns:a16="http://schemas.microsoft.com/office/drawing/2014/main" id="{6A90CF0A-0EA3-4CAF-9916-FB8908E3E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3961" y="2049691"/>
            <a:ext cx="1168719" cy="50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7" name="Picture 12">
            <a:extLst>
              <a:ext uri="{FF2B5EF4-FFF2-40B4-BE49-F238E27FC236}">
                <a16:creationId xmlns="" xmlns:a16="http://schemas.microsoft.com/office/drawing/2014/main" id="{FF892C87-DDEF-46D2-8096-352EF536D1B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3444" y="4815194"/>
            <a:ext cx="731656" cy="502362"/>
          </a:xfrm>
          <a:prstGeom prst="rect">
            <a:avLst/>
          </a:prstGeom>
        </p:spPr>
      </p:pic>
      <p:pic>
        <p:nvPicPr>
          <p:cNvPr id="158" name="Picture 11" descr="NUOVA BMW i3.">
            <a:extLst>
              <a:ext uri="{FF2B5EF4-FFF2-40B4-BE49-F238E27FC236}">
                <a16:creationId xmlns="" xmlns:a16="http://schemas.microsoft.com/office/drawing/2014/main" id="{A5CBAFB2-57A1-45CE-AAA7-6A278C8E6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1874" y="4269596"/>
            <a:ext cx="837825" cy="43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10" descr="https://www.volkswagen.it/content/dam/vw-ngw/vw_pkw/importers/it/carline-cutouts/version/e-golf/e-golf_1920x726_bianco.png/jcr:content/renditions/original.transform/min/img.png">
            <a:extLst>
              <a:ext uri="{FF2B5EF4-FFF2-40B4-BE49-F238E27FC236}">
                <a16:creationId xmlns="" xmlns:a16="http://schemas.microsoft.com/office/drawing/2014/main" id="{D4852BFE-AE9C-4E97-8B97-56F4E43A8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28648" y="4375718"/>
            <a:ext cx="1132720" cy="393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6" descr="http://configuratore.hyundai.it/images/auto/j9/SS7_A.png">
            <a:extLst>
              <a:ext uri="{FF2B5EF4-FFF2-40B4-BE49-F238E27FC236}">
                <a16:creationId xmlns="" xmlns:a16="http://schemas.microsoft.com/office/drawing/2014/main" id="{07432F68-7DCB-404A-B7D0-25C3FB67D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2561" y="2778617"/>
            <a:ext cx="952853" cy="450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1" name="Picture 12" descr="Risultati immagini per jaguar i pace 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7059" y="2793421"/>
            <a:ext cx="796710" cy="547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2" name="Picture 16" descr="Risultati immagini per v90 phev png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06222" y="3758056"/>
            <a:ext cx="882859" cy="299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" name="Picture 14" descr="Risultati immagini per glc 350e 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9195" y="3433985"/>
            <a:ext cx="761186" cy="36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" name="Picture 18" descr="Risultati immagini per gle 550e 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9685" y="3337442"/>
            <a:ext cx="1337855" cy="510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5" name="Picture 20" descr="Risultati immagini per optima phev 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7156" y="3354094"/>
            <a:ext cx="882693" cy="404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6" name="Ovale 165"/>
          <p:cNvSpPr/>
          <p:nvPr/>
        </p:nvSpPr>
        <p:spPr>
          <a:xfrm>
            <a:off x="3309208" y="5615155"/>
            <a:ext cx="277051" cy="25294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it-IT" sz="2000" dirty="0" err="1" smtClean="0">
              <a:solidFill>
                <a:srgbClr val="002060"/>
              </a:solidFill>
            </a:endParaRPr>
          </a:p>
        </p:txBody>
      </p:sp>
      <p:pic>
        <p:nvPicPr>
          <p:cNvPr id="167" name="Picture 26" descr="Risultati immagini per model x 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2845" y="2732765"/>
            <a:ext cx="955877" cy="577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" name="Picture 13">
            <a:extLst>
              <a:ext uri="{FF2B5EF4-FFF2-40B4-BE49-F238E27FC236}">
                <a16:creationId xmlns="" xmlns:a16="http://schemas.microsoft.com/office/drawing/2014/main" id="{56D6F306-5D70-4659-8C0E-79EAF63D0779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8010" y="5162789"/>
            <a:ext cx="932680" cy="421739"/>
          </a:xfrm>
          <a:prstGeom prst="rect">
            <a:avLst/>
          </a:prstGeom>
        </p:spPr>
      </p:pic>
      <p:pic>
        <p:nvPicPr>
          <p:cNvPr id="169" name="Picture 14" descr="Risultati immagini per ioniq elettrica">
            <a:extLst>
              <a:ext uri="{FF2B5EF4-FFF2-40B4-BE49-F238E27FC236}">
                <a16:creationId xmlns="" xmlns:a16="http://schemas.microsoft.com/office/drawing/2014/main" id="{59A3C4E0-9748-46FB-81A0-4215BB06CA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73369" y="4118590"/>
            <a:ext cx="1118915" cy="46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0" name="Picture 5" descr="Renault KANGOO Express - Vista 3/4 anteriore del veicolo">
            <a:extLst>
              <a:ext uri="{FF2B5EF4-FFF2-40B4-BE49-F238E27FC236}">
                <a16:creationId xmlns="" xmlns:a16="http://schemas.microsoft.com/office/drawing/2014/main" id="{BC0476FF-940D-424F-A206-46FE4F443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579053" y="1782413"/>
            <a:ext cx="916361" cy="47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1" name="Text Placeholder 5"/>
          <p:cNvSpPr txBox="1">
            <a:spLocks/>
          </p:cNvSpPr>
          <p:nvPr/>
        </p:nvSpPr>
        <p:spPr>
          <a:xfrm>
            <a:off x="503999" y="6180532"/>
            <a:ext cx="8135175" cy="123111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8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9388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8775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err="1" smtClean="0"/>
              <a:t>Sources</a:t>
            </a:r>
            <a:r>
              <a:rPr lang="it-IT" dirty="0" smtClean="0"/>
              <a:t>: </a:t>
            </a:r>
            <a:r>
              <a:rPr lang="en-US" dirty="0"/>
              <a:t>BNEF 2018 – New Global EV Launches</a:t>
            </a:r>
          </a:p>
        </p:txBody>
      </p:sp>
      <p:sp>
        <p:nvSpPr>
          <p:cNvPr id="172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125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Government</a:t>
            </a:r>
            <a:r>
              <a:rPr lang="it-IT" dirty="0" smtClean="0"/>
              <a:t> </a:t>
            </a:r>
            <a:r>
              <a:rPr lang="it-IT" dirty="0" err="1" smtClean="0"/>
              <a:t>bans</a:t>
            </a:r>
            <a:r>
              <a:rPr lang="it-IT" dirty="0" smtClean="0"/>
              <a:t> 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22</a:t>
            </a:fld>
            <a:endParaRPr lang="en-GB" dirty="0"/>
          </a:p>
        </p:txBody>
      </p:sp>
      <p:sp>
        <p:nvSpPr>
          <p:cNvPr id="9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  <p:grpSp>
        <p:nvGrpSpPr>
          <p:cNvPr id="10" name="Group 6"/>
          <p:cNvGrpSpPr/>
          <p:nvPr/>
        </p:nvGrpSpPr>
        <p:grpSpPr>
          <a:xfrm>
            <a:off x="1863831" y="1503541"/>
            <a:ext cx="2403690" cy="2936313"/>
            <a:chOff x="660894" y="1656783"/>
            <a:chExt cx="2403690" cy="2936313"/>
          </a:xfrm>
        </p:grpSpPr>
        <p:pic>
          <p:nvPicPr>
            <p:cNvPr id="11" name="Picture 7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0894" y="1656783"/>
              <a:ext cx="2394085" cy="293631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2" name="Picture 4" descr="Image result for france circle fla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1948" y="1988524"/>
              <a:ext cx="562636" cy="42197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9"/>
          <p:cNvGrpSpPr/>
          <p:nvPr/>
        </p:nvGrpSpPr>
        <p:grpSpPr>
          <a:xfrm>
            <a:off x="4770343" y="1475719"/>
            <a:ext cx="2676464" cy="2330755"/>
            <a:chOff x="3146612" y="1495454"/>
            <a:chExt cx="2676464" cy="2330755"/>
          </a:xfrm>
        </p:grpSpPr>
        <p:pic>
          <p:nvPicPr>
            <p:cNvPr id="14" name="Picture 10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46612" y="1495454"/>
              <a:ext cx="2633494" cy="233075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5" name="Picture 8" descr="Image result for china circle fla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4176" y="1500617"/>
              <a:ext cx="618900" cy="4641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Group 13"/>
          <p:cNvGrpSpPr/>
          <p:nvPr/>
        </p:nvGrpSpPr>
        <p:grpSpPr>
          <a:xfrm>
            <a:off x="959338" y="2508581"/>
            <a:ext cx="2909119" cy="2230330"/>
            <a:chOff x="393325" y="3568466"/>
            <a:chExt cx="2909119" cy="2230330"/>
          </a:xfrm>
        </p:grpSpPr>
        <p:pic>
          <p:nvPicPr>
            <p:cNvPr id="17" name="Picture 14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3325" y="3568466"/>
              <a:ext cx="2896843" cy="223033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8" name="Picture 6" descr="Image result for uk circle fla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3544" y="3618083"/>
              <a:ext cx="618900" cy="4641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Group 21"/>
          <p:cNvGrpSpPr/>
          <p:nvPr/>
        </p:nvGrpSpPr>
        <p:grpSpPr>
          <a:xfrm>
            <a:off x="699694" y="3971665"/>
            <a:ext cx="2940369" cy="933643"/>
            <a:chOff x="2719270" y="4002168"/>
            <a:chExt cx="2940369" cy="933643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719270" y="4002168"/>
              <a:ext cx="2896843" cy="93364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4" name="Picture 10" descr="Image result for scotland circle flag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0739" y="4243743"/>
              <a:ext cx="618900" cy="4641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Group 25"/>
          <p:cNvGrpSpPr/>
          <p:nvPr/>
        </p:nvGrpSpPr>
        <p:grpSpPr>
          <a:xfrm>
            <a:off x="3933787" y="2812969"/>
            <a:ext cx="2897764" cy="1963308"/>
            <a:chOff x="7362353" y="2833111"/>
            <a:chExt cx="2897764" cy="1963308"/>
          </a:xfrm>
        </p:grpSpPr>
        <p:grpSp>
          <p:nvGrpSpPr>
            <p:cNvPr id="26" name="Group 26"/>
            <p:cNvGrpSpPr/>
            <p:nvPr/>
          </p:nvGrpSpPr>
          <p:grpSpPr>
            <a:xfrm>
              <a:off x="7362353" y="2833111"/>
              <a:ext cx="2894821" cy="1963308"/>
              <a:chOff x="7362353" y="2833111"/>
              <a:chExt cx="2894821" cy="1963308"/>
            </a:xfrm>
          </p:grpSpPr>
          <p:pic>
            <p:nvPicPr>
              <p:cNvPr id="28" name="Picture 28"/>
              <p:cNvPicPr>
                <a:picLocks noChangeAspect="1"/>
              </p:cNvPicPr>
              <p:nvPr/>
            </p:nvPicPr>
            <p:blipFill rotWithShape="1"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362353" y="2833111"/>
                <a:ext cx="2894821" cy="1566873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29" name="Picture 29"/>
              <p:cNvPicPr>
                <a:picLocks noChangeAspect="1"/>
              </p:cNvPicPr>
              <p:nvPr/>
            </p:nvPicPr>
            <p:blipFill rotWithShape="1"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362353" y="4391000"/>
                <a:ext cx="2894821" cy="40541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pic>
          <p:nvPicPr>
            <p:cNvPr id="27" name="Picture 23" descr="Image result for norway circle flag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77692" y="2845747"/>
              <a:ext cx="482425" cy="48242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Group 30"/>
          <p:cNvGrpSpPr/>
          <p:nvPr/>
        </p:nvGrpSpPr>
        <p:grpSpPr>
          <a:xfrm>
            <a:off x="2509868" y="4780759"/>
            <a:ext cx="3186527" cy="1136753"/>
            <a:chOff x="4045101" y="5260262"/>
            <a:chExt cx="3186527" cy="1136753"/>
          </a:xfrm>
        </p:grpSpPr>
        <p:pic>
          <p:nvPicPr>
            <p:cNvPr id="31" name="Picture 31"/>
            <p:cNvPicPr>
              <a:picLocks noChangeAspect="1"/>
            </p:cNvPicPr>
            <p:nvPr/>
          </p:nvPicPr>
          <p:blipFill rotWithShape="1"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45101" y="5260262"/>
              <a:ext cx="3186527" cy="113675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2" name="Picture 13" descr="Image result for netherlands circle flag"/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5331" y="5333681"/>
              <a:ext cx="438568" cy="4385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6" name="Group 36"/>
          <p:cNvGrpSpPr>
            <a:grpSpLocks noChangeAspect="1"/>
          </p:cNvGrpSpPr>
          <p:nvPr/>
        </p:nvGrpSpPr>
        <p:grpSpPr>
          <a:xfrm>
            <a:off x="5780848" y="4152496"/>
            <a:ext cx="2876453" cy="2091460"/>
            <a:chOff x="6123431" y="2044264"/>
            <a:chExt cx="3164098" cy="2300606"/>
          </a:xfrm>
        </p:grpSpPr>
        <p:grpSp>
          <p:nvGrpSpPr>
            <p:cNvPr id="37" name="Group 37"/>
            <p:cNvGrpSpPr/>
            <p:nvPr/>
          </p:nvGrpSpPr>
          <p:grpSpPr>
            <a:xfrm>
              <a:off x="6123431" y="2044264"/>
              <a:ext cx="3164098" cy="2300606"/>
              <a:chOff x="5829671" y="1496011"/>
              <a:chExt cx="3164098" cy="2300605"/>
            </a:xfrm>
          </p:grpSpPr>
          <p:pic>
            <p:nvPicPr>
              <p:cNvPr id="41" name="Picture 41"/>
              <p:cNvPicPr>
                <a:picLocks noChangeAspect="1"/>
              </p:cNvPicPr>
              <p:nvPr/>
            </p:nvPicPr>
            <p:blipFill rotWithShape="1"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829671" y="1496011"/>
                <a:ext cx="3164098" cy="230060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42" name="Picture 15" descr="Image result for eu circle flag"/>
              <p:cNvPicPr>
                <a:picLocks noChangeAspect="1" noChangeArrowheads="1"/>
              </p:cNvPicPr>
              <p:nvPr/>
            </p:nvPicPr>
            <p:blipFill>
              <a:blip r:embed="rId1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67404" y="1565528"/>
                <a:ext cx="680790" cy="510593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8" name="Group 38"/>
            <p:cNvGrpSpPr/>
            <p:nvPr/>
          </p:nvGrpSpPr>
          <p:grpSpPr>
            <a:xfrm>
              <a:off x="6151701" y="3039289"/>
              <a:ext cx="3044439" cy="1305580"/>
              <a:chOff x="6004847" y="4515448"/>
              <a:chExt cx="3044439" cy="1305580"/>
            </a:xfrm>
          </p:grpSpPr>
          <p:sp>
            <p:nvSpPr>
              <p:cNvPr id="39" name="Rectangle 39"/>
              <p:cNvSpPr/>
              <p:nvPr/>
            </p:nvSpPr>
            <p:spPr>
              <a:xfrm>
                <a:off x="6004847" y="4547219"/>
                <a:ext cx="3044439" cy="127380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72000" bIns="36000" rtlCol="0" anchor="ctr"/>
              <a:lstStyle/>
              <a:p>
                <a:pPr algn="ctr"/>
                <a:endParaRPr lang="it-IT" sz="2000" dirty="0" smtClean="0"/>
              </a:p>
            </p:txBody>
          </p:sp>
          <p:pic>
            <p:nvPicPr>
              <p:cNvPr id="40" name="Picture 40"/>
              <p:cNvPicPr>
                <a:picLocks noChangeAspect="1"/>
              </p:cNvPicPr>
              <p:nvPr/>
            </p:nvPicPr>
            <p:blipFill rotWithShape="1">
              <a:blip r:embed="rId1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220175" y="4515448"/>
                <a:ext cx="2534526" cy="118966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</p:grpSp>
      <p:grpSp>
        <p:nvGrpSpPr>
          <p:cNvPr id="51" name="Gruppo 50"/>
          <p:cNvGrpSpPr/>
          <p:nvPr/>
        </p:nvGrpSpPr>
        <p:grpSpPr>
          <a:xfrm>
            <a:off x="7341035" y="1809843"/>
            <a:ext cx="2914825" cy="2253384"/>
            <a:chOff x="6764248" y="2062111"/>
            <a:chExt cx="2914825" cy="2253384"/>
          </a:xfrm>
        </p:grpSpPr>
        <p:pic>
          <p:nvPicPr>
            <p:cNvPr id="50" name="Immagine 49"/>
            <p:cNvPicPr>
              <a:picLocks noChangeAspect="1"/>
            </p:cNvPicPr>
            <p:nvPr/>
          </p:nvPicPr>
          <p:blipFill rotWithShape="1">
            <a:blip r:embed="rId1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64248" y="2062111"/>
              <a:ext cx="2914825" cy="225338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8916" name="Picture 4" descr="Risultati immagini per spain flag circle png"/>
            <p:cNvPicPr>
              <a:picLocks noChangeAspect="1" noChangeArrowheads="1"/>
            </p:cNvPicPr>
            <p:nvPr/>
          </p:nvPicPr>
          <p:blipFill>
            <a:blip r:embed="rId1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63742" y="2425364"/>
              <a:ext cx="468000" cy="468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Gruppo 52"/>
          <p:cNvGrpSpPr/>
          <p:nvPr/>
        </p:nvGrpSpPr>
        <p:grpSpPr>
          <a:xfrm>
            <a:off x="8741755" y="3672257"/>
            <a:ext cx="2252705" cy="2377855"/>
            <a:chOff x="8164968" y="3924525"/>
            <a:chExt cx="2252705" cy="2377855"/>
          </a:xfrm>
        </p:grpSpPr>
        <p:pic>
          <p:nvPicPr>
            <p:cNvPr id="52" name="Immagine 51"/>
            <p:cNvPicPr>
              <a:picLocks noChangeAspect="1"/>
            </p:cNvPicPr>
            <p:nvPr/>
          </p:nvPicPr>
          <p:blipFill rotWithShape="1">
            <a:blip r:embed="rId2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64968" y="3924525"/>
              <a:ext cx="2252705" cy="237785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38920" name="Picture 8" descr="Risultati immagini per german flag circle png"/>
            <p:cNvPicPr>
              <a:picLocks noChangeAspect="1" noChangeArrowheads="1"/>
            </p:cNvPicPr>
            <p:nvPr/>
          </p:nvPicPr>
          <p:blipFill>
            <a:blip r:embed="rId2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96373" y="4193595"/>
              <a:ext cx="504000" cy="50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3110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r>
              <a:rPr lang="en-US" dirty="0" smtClean="0"/>
              <a:t> Emissions reduction targets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footer 10PT. Please add the relevant country to the footer.</a:t>
            </a:r>
            <a:endParaRPr lang="en-GB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23</a:t>
            </a:fld>
            <a:endParaRPr lang="en-GB" dirty="0"/>
          </a:p>
        </p:txBody>
      </p:sp>
      <p:pic>
        <p:nvPicPr>
          <p:cNvPr id="9" name="Picture 2" descr="Risultati immagini per co2 emissions target 2030 automotive industry">
            <a:extLst>
              <a:ext uri="{FF2B5EF4-FFF2-40B4-BE49-F238E27FC236}">
                <a16:creationId xmlns="" xmlns:a16="http://schemas.microsoft.com/office/drawing/2014/main" id="{A8CCF434-B8A2-4ADF-89D6-8D74C81C3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11" y="1597797"/>
            <a:ext cx="6236175" cy="4154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sellaDiTesto 1">
            <a:extLst>
              <a:ext uri="{FF2B5EF4-FFF2-40B4-BE49-F238E27FC236}">
                <a16:creationId xmlns="" xmlns:a16="http://schemas.microsoft.com/office/drawing/2014/main" id="{BE141512-C2F2-47F9-A536-9D032E5A6696}"/>
              </a:ext>
            </a:extLst>
          </p:cNvPr>
          <p:cNvSpPr txBox="1"/>
          <p:nvPr/>
        </p:nvSpPr>
        <p:spPr>
          <a:xfrm>
            <a:off x="7284550" y="1747815"/>
            <a:ext cx="4778495" cy="54752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lnSpc>
                <a:spcPct val="130000"/>
              </a:lnSpc>
              <a:defRPr sz="1400">
                <a:ea typeface="Work Sans" charset="0"/>
                <a:cs typeface="Work Sans" charset="0"/>
              </a:defRPr>
            </a:lvl1pPr>
          </a:lstStyle>
          <a:p>
            <a:r>
              <a:rPr lang="en-US" sz="1200" dirty="0"/>
              <a:t>The EU proposed cars standards set a reduction target of 15% for 2025 and 30% for 2030 relative to 2021 reference targets</a:t>
            </a:r>
          </a:p>
        </p:txBody>
      </p:sp>
      <p:sp>
        <p:nvSpPr>
          <p:cNvPr id="11" name="TextBox 65">
            <a:extLst>
              <a:ext uri="{FF2B5EF4-FFF2-40B4-BE49-F238E27FC236}">
                <a16:creationId xmlns="" xmlns:a16="http://schemas.microsoft.com/office/drawing/2014/main" id="{B0833AE3-EB70-4F28-9F9E-EE989BA45B7C}"/>
              </a:ext>
            </a:extLst>
          </p:cNvPr>
          <p:cNvSpPr txBox="1"/>
          <p:nvPr/>
        </p:nvSpPr>
        <p:spPr bwMode="gray">
          <a:xfrm>
            <a:off x="1209494" y="6085945"/>
            <a:ext cx="6048672" cy="21788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OR smart Light" pitchFamily="2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OR smart Light" pitchFamily="2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OR smart Light" pitchFamily="2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OR smart Light" pitchFamily="2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OR smart Light" pitchFamily="2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FOR smart Light" pitchFamily="2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FOR smart Light" pitchFamily="2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FOR smart Light" pitchFamily="2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FOR smart Light" pitchFamily="2" charset="0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accent5">
                    <a:lumMod val="75000"/>
                  </a:schemeClr>
                </a:solidFill>
                <a:latin typeface="Lucida Sans" panose="020B0602030504020204" pitchFamily="34" charset="0"/>
                <a:sym typeface="FOR smart Light"/>
              </a:rPr>
              <a:t>Source: </a:t>
            </a:r>
            <a:r>
              <a:rPr lang="en-US" sz="700" dirty="0" err="1">
                <a:solidFill>
                  <a:schemeClr val="accent5">
                    <a:lumMod val="75000"/>
                  </a:schemeClr>
                </a:solidFill>
                <a:latin typeface="Lucida Sans" panose="020B0602030504020204" pitchFamily="34" charset="0"/>
                <a:sym typeface="FOR smart Light"/>
              </a:rPr>
              <a:t>icct</a:t>
            </a:r>
            <a:r>
              <a:rPr lang="en-US" sz="700" dirty="0">
                <a:solidFill>
                  <a:schemeClr val="accent5">
                    <a:lumMod val="75000"/>
                  </a:schemeClr>
                </a:solidFill>
                <a:latin typeface="Lucida Sans" panose="020B0602030504020204" pitchFamily="34" charset="0"/>
                <a:sym typeface="FOR smart Light"/>
              </a:rPr>
              <a:t> – The International Council on Clean Transportation</a:t>
            </a:r>
          </a:p>
          <a:p>
            <a:r>
              <a:rPr lang="en-US" sz="700" dirty="0">
                <a:solidFill>
                  <a:schemeClr val="accent5">
                    <a:lumMod val="75000"/>
                  </a:schemeClr>
                </a:solidFill>
                <a:latin typeface="Lucida Sans" panose="020B0602030504020204" pitchFamily="34" charset="0"/>
                <a:sym typeface="FOR smart Light"/>
              </a:rPr>
              <a:t>The European Commission regulatory proposal for post-2020 CO2 targets for cars and vans: A summary and evaluation – January 2018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7284551" y="2675219"/>
            <a:ext cx="4778495" cy="1267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en-US" sz="1200" dirty="0">
                <a:ea typeface="Work Sans" charset="0"/>
                <a:cs typeface="Work Sans" charset="0"/>
              </a:rPr>
              <a:t>Starting from 2021, the emission targets will be based on the new emissions test procedure, the </a:t>
            </a:r>
            <a:r>
              <a:rPr lang="en-US" sz="1200" b="1" dirty="0">
                <a:ea typeface="Work Sans" charset="0"/>
                <a:cs typeface="Work Sans" charset="0"/>
              </a:rPr>
              <a:t>Worldwide Harmonized Light Vehicle Test Procedure (WLTP)</a:t>
            </a:r>
            <a:r>
              <a:rPr lang="en-US" sz="1200" dirty="0">
                <a:ea typeface="Work Sans" charset="0"/>
                <a:cs typeface="Work Sans" charset="0"/>
              </a:rPr>
              <a:t>, introduced on 1</a:t>
            </a:r>
            <a:r>
              <a:rPr lang="en-US" sz="1200" baseline="30000" dirty="0">
                <a:ea typeface="Work Sans" charset="0"/>
                <a:cs typeface="Work Sans" charset="0"/>
              </a:rPr>
              <a:t>st </a:t>
            </a:r>
            <a:r>
              <a:rPr lang="en-US" sz="1200" dirty="0">
                <a:ea typeface="Work Sans" charset="0"/>
                <a:cs typeface="Work Sans" charset="0"/>
              </a:rPr>
              <a:t>September 2017, </a:t>
            </a:r>
            <a:r>
              <a:rPr lang="en-US" sz="1200" b="1" dirty="0"/>
              <a:t>designed to deliver test results that more accurately reflect real driving behavior </a:t>
            </a:r>
            <a:r>
              <a:rPr lang="en-US" sz="1200" dirty="0"/>
              <a:t>than the previous NEDC.</a:t>
            </a:r>
            <a:endParaRPr lang="en-US" sz="1200" dirty="0">
              <a:ea typeface="Work Sans" charset="0"/>
              <a:cs typeface="Work Sans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7284549" y="4322820"/>
            <a:ext cx="4778495" cy="1027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ea typeface="Work Sans" charset="0"/>
                <a:cs typeface="Work Sans" charset="0"/>
              </a:rPr>
              <a:t>In 2015, the EU starts to implement the new RDE test procedure for measuring vehicle emissions. </a:t>
            </a:r>
            <a:r>
              <a:rPr lang="en-US" sz="1200" b="1" dirty="0">
                <a:ea typeface="Work Sans" charset="0"/>
                <a:cs typeface="Work Sans" charset="0"/>
              </a:rPr>
              <a:t>The goal is to establish a more representative pollution test for cars</a:t>
            </a:r>
            <a:r>
              <a:rPr lang="en-US" sz="1200" dirty="0">
                <a:ea typeface="Work Sans" charset="0"/>
                <a:cs typeface="Work Sans" charset="0"/>
              </a:rPr>
              <a:t>. It will apply to all new cars by the beginning of 2021.</a:t>
            </a:r>
          </a:p>
        </p:txBody>
      </p:sp>
    </p:spTree>
    <p:extLst>
      <p:ext uri="{BB962C8B-B14F-4D97-AF65-F5344CB8AC3E}">
        <p14:creationId xmlns:p14="http://schemas.microsoft.com/office/powerpoint/2010/main" val="405546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on CO</a:t>
            </a:r>
            <a:r>
              <a:rPr lang="en-US" baseline="-25000" dirty="0" smtClean="0"/>
              <a:t>2</a:t>
            </a:r>
            <a:r>
              <a:rPr lang="en-US" dirty="0" smtClean="0"/>
              <a:t> Emissions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Presentation footer 10PT. Please add the relevant country to the footer.</a:t>
            </a:r>
            <a:endParaRPr lang="en-GB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24</a:t>
            </a:fld>
            <a:endParaRPr lang="en-GB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3"/>
          </p:nvPr>
        </p:nvSpPr>
        <p:spPr>
          <a:xfrm>
            <a:off x="761999" y="1386811"/>
            <a:ext cx="10965544" cy="786981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The </a:t>
            </a:r>
            <a:r>
              <a:rPr lang="en-US" dirty="0"/>
              <a:t>average CO</a:t>
            </a:r>
            <a:r>
              <a:rPr lang="en-US" baseline="-25000" dirty="0"/>
              <a:t>2</a:t>
            </a:r>
            <a:r>
              <a:rPr lang="en-US" dirty="0"/>
              <a:t> emissions of a manufacturer's fleet exceed its limit value in any year from </a:t>
            </a:r>
            <a:r>
              <a:rPr lang="en-US" dirty="0" smtClean="0"/>
              <a:t>2012.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461E7D"/>
                </a:solidFill>
              </a:rPr>
              <a:t>From </a:t>
            </a:r>
            <a:r>
              <a:rPr lang="en-US" b="1" dirty="0">
                <a:solidFill>
                  <a:srgbClr val="461E7D"/>
                </a:solidFill>
              </a:rPr>
              <a:t>2019, the cost </a:t>
            </a:r>
            <a:r>
              <a:rPr lang="en-US" b="1" dirty="0" smtClean="0">
                <a:solidFill>
                  <a:srgbClr val="461E7D"/>
                </a:solidFill>
              </a:rPr>
              <a:t>for each car registered will </a:t>
            </a:r>
            <a:r>
              <a:rPr lang="en-US" b="1" dirty="0">
                <a:solidFill>
                  <a:srgbClr val="461E7D"/>
                </a:solidFill>
              </a:rPr>
              <a:t>be €95 from the first gram of exceedance onwards</a:t>
            </a:r>
            <a:r>
              <a:rPr lang="en-US" b="1" dirty="0" smtClean="0">
                <a:solidFill>
                  <a:srgbClr val="461E7D"/>
                </a:solidFill>
              </a:rPr>
              <a:t>.</a:t>
            </a:r>
            <a:endParaRPr lang="en-US" b="1" dirty="0">
              <a:solidFill>
                <a:srgbClr val="461E7D"/>
              </a:solidFill>
            </a:endParaRPr>
          </a:p>
        </p:txBody>
      </p:sp>
      <p:sp>
        <p:nvSpPr>
          <p:cNvPr id="12" name="Text Placeholder 5"/>
          <p:cNvSpPr txBox="1">
            <a:spLocks/>
          </p:cNvSpPr>
          <p:nvPr/>
        </p:nvSpPr>
        <p:spPr>
          <a:xfrm>
            <a:off x="503999" y="6180532"/>
            <a:ext cx="8135175" cy="123111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8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9388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8775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err="1" smtClean="0"/>
              <a:t>Sources</a:t>
            </a:r>
            <a:r>
              <a:rPr lang="it-IT" dirty="0" smtClean="0"/>
              <a:t>: </a:t>
            </a:r>
            <a:r>
              <a:rPr lang="en-US" dirty="0" smtClean="0"/>
              <a:t>PA Consulting – Automotive News</a:t>
            </a:r>
            <a:endParaRPr lang="en-US" dirty="0"/>
          </a:p>
        </p:txBody>
      </p:sp>
      <p:grpSp>
        <p:nvGrpSpPr>
          <p:cNvPr id="40" name="Gruppo 39"/>
          <p:cNvGrpSpPr/>
          <p:nvPr/>
        </p:nvGrpSpPr>
        <p:grpSpPr>
          <a:xfrm>
            <a:off x="873268" y="2220684"/>
            <a:ext cx="10062228" cy="4127781"/>
            <a:chOff x="873268" y="2220684"/>
            <a:chExt cx="10062228" cy="4127781"/>
          </a:xfrm>
        </p:grpSpPr>
        <p:cxnSp>
          <p:nvCxnSpPr>
            <p:cNvPr id="13" name="Connettore 2 12"/>
            <p:cNvCxnSpPr/>
            <p:nvPr/>
          </p:nvCxnSpPr>
          <p:spPr>
            <a:xfrm flipH="1" flipV="1">
              <a:off x="1206499" y="2220684"/>
              <a:ext cx="0" cy="359396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2 15"/>
            <p:cNvCxnSpPr/>
            <p:nvPr/>
          </p:nvCxnSpPr>
          <p:spPr>
            <a:xfrm>
              <a:off x="1193798" y="5814646"/>
              <a:ext cx="9720000" cy="0"/>
            </a:xfrm>
            <a:prstGeom prst="straightConnector1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ttangolo 17"/>
            <p:cNvSpPr/>
            <p:nvPr/>
          </p:nvSpPr>
          <p:spPr>
            <a:xfrm>
              <a:off x="2017131" y="5843700"/>
              <a:ext cx="54000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 smtClean="0">
                  <a:solidFill>
                    <a:srgbClr val="461E7D"/>
                  </a:solidFill>
                </a:rPr>
                <a:t>70</a:t>
              </a:r>
              <a:endParaRPr lang="en-US" sz="1200" dirty="0"/>
            </a:p>
          </p:txBody>
        </p:sp>
        <p:sp>
          <p:nvSpPr>
            <p:cNvPr id="23" name="Rettangolo 22"/>
            <p:cNvSpPr/>
            <p:nvPr/>
          </p:nvSpPr>
          <p:spPr>
            <a:xfrm>
              <a:off x="3107678" y="5843700"/>
              <a:ext cx="54000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>
                  <a:solidFill>
                    <a:srgbClr val="461E7D"/>
                  </a:solidFill>
                </a:rPr>
                <a:t>8</a:t>
              </a:r>
              <a:r>
                <a:rPr lang="en-US" sz="1200" b="1" dirty="0" smtClean="0">
                  <a:solidFill>
                    <a:srgbClr val="461E7D"/>
                  </a:solidFill>
                </a:rPr>
                <a:t>0</a:t>
              </a:r>
              <a:endParaRPr lang="en-US" sz="1200" dirty="0"/>
            </a:p>
          </p:txBody>
        </p:sp>
        <p:sp>
          <p:nvSpPr>
            <p:cNvPr id="24" name="Rettangolo 23"/>
            <p:cNvSpPr/>
            <p:nvPr/>
          </p:nvSpPr>
          <p:spPr>
            <a:xfrm>
              <a:off x="4198225" y="5843700"/>
              <a:ext cx="54000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 smtClean="0">
                  <a:solidFill>
                    <a:srgbClr val="461E7D"/>
                  </a:solidFill>
                </a:rPr>
                <a:t>90</a:t>
              </a:r>
              <a:endParaRPr lang="en-US" sz="1200" dirty="0"/>
            </a:p>
          </p:txBody>
        </p:sp>
        <p:sp>
          <p:nvSpPr>
            <p:cNvPr id="25" name="Rettangolo 24"/>
            <p:cNvSpPr/>
            <p:nvPr/>
          </p:nvSpPr>
          <p:spPr>
            <a:xfrm>
              <a:off x="5288772" y="5843700"/>
              <a:ext cx="54000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 smtClean="0">
                  <a:solidFill>
                    <a:srgbClr val="461E7D"/>
                  </a:solidFill>
                </a:rPr>
                <a:t>100</a:t>
              </a:r>
              <a:endParaRPr lang="en-US" sz="1200" dirty="0"/>
            </a:p>
          </p:txBody>
        </p:sp>
        <p:sp>
          <p:nvSpPr>
            <p:cNvPr id="26" name="Rettangolo 25"/>
            <p:cNvSpPr/>
            <p:nvPr/>
          </p:nvSpPr>
          <p:spPr>
            <a:xfrm>
              <a:off x="6379319" y="5843700"/>
              <a:ext cx="54000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 smtClean="0">
                  <a:solidFill>
                    <a:srgbClr val="461E7D"/>
                  </a:solidFill>
                </a:rPr>
                <a:t>110</a:t>
              </a:r>
              <a:endParaRPr lang="en-US" sz="1200" dirty="0"/>
            </a:p>
          </p:txBody>
        </p:sp>
        <p:sp>
          <p:nvSpPr>
            <p:cNvPr id="27" name="Rettangolo 26"/>
            <p:cNvSpPr/>
            <p:nvPr/>
          </p:nvSpPr>
          <p:spPr>
            <a:xfrm>
              <a:off x="7469866" y="5843700"/>
              <a:ext cx="54000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 smtClean="0">
                  <a:solidFill>
                    <a:srgbClr val="461E7D"/>
                  </a:solidFill>
                </a:rPr>
                <a:t>120</a:t>
              </a:r>
              <a:endParaRPr lang="en-US" sz="1200" dirty="0"/>
            </a:p>
          </p:txBody>
        </p:sp>
        <p:sp>
          <p:nvSpPr>
            <p:cNvPr id="28" name="Rettangolo 27"/>
            <p:cNvSpPr/>
            <p:nvPr/>
          </p:nvSpPr>
          <p:spPr>
            <a:xfrm>
              <a:off x="8560413" y="5843700"/>
              <a:ext cx="54000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 smtClean="0">
                  <a:solidFill>
                    <a:srgbClr val="461E7D"/>
                  </a:solidFill>
                </a:rPr>
                <a:t>130</a:t>
              </a:r>
              <a:endParaRPr lang="en-US" sz="1200" dirty="0"/>
            </a:p>
          </p:txBody>
        </p:sp>
        <p:sp>
          <p:nvSpPr>
            <p:cNvPr id="29" name="Rettangolo 28"/>
            <p:cNvSpPr/>
            <p:nvPr/>
          </p:nvSpPr>
          <p:spPr>
            <a:xfrm>
              <a:off x="9650963" y="5843700"/>
              <a:ext cx="54000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 smtClean="0">
                  <a:solidFill>
                    <a:srgbClr val="461E7D"/>
                  </a:solidFill>
                </a:rPr>
                <a:t>140</a:t>
              </a:r>
              <a:endParaRPr lang="en-US" sz="1200" dirty="0"/>
            </a:p>
          </p:txBody>
        </p:sp>
        <p:cxnSp>
          <p:nvCxnSpPr>
            <p:cNvPr id="30" name="Connettore 2 29"/>
            <p:cNvCxnSpPr/>
            <p:nvPr/>
          </p:nvCxnSpPr>
          <p:spPr>
            <a:xfrm flipH="1" flipV="1">
              <a:off x="9920963" y="2220684"/>
              <a:ext cx="0" cy="3564000"/>
            </a:xfrm>
            <a:prstGeom prst="straightConnector1">
              <a:avLst/>
            </a:prstGeom>
            <a:ln w="3175">
              <a:solidFill>
                <a:schemeClr val="accent1">
                  <a:lumMod val="20000"/>
                  <a:lumOff val="8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ttore 2 30"/>
            <p:cNvCxnSpPr/>
            <p:nvPr/>
          </p:nvCxnSpPr>
          <p:spPr>
            <a:xfrm flipH="1" flipV="1">
              <a:off x="8823326" y="2220684"/>
              <a:ext cx="0" cy="3564000"/>
            </a:xfrm>
            <a:prstGeom prst="straightConnector1">
              <a:avLst/>
            </a:prstGeom>
            <a:ln w="3175">
              <a:solidFill>
                <a:schemeClr val="accent1">
                  <a:lumMod val="20000"/>
                  <a:lumOff val="8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2 31"/>
            <p:cNvCxnSpPr/>
            <p:nvPr/>
          </p:nvCxnSpPr>
          <p:spPr>
            <a:xfrm flipH="1" flipV="1">
              <a:off x="7739866" y="2220684"/>
              <a:ext cx="0" cy="3564000"/>
            </a:xfrm>
            <a:prstGeom prst="straightConnector1">
              <a:avLst/>
            </a:prstGeom>
            <a:ln w="3175">
              <a:solidFill>
                <a:schemeClr val="accent1">
                  <a:lumMod val="20000"/>
                  <a:lumOff val="8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ttore 2 32"/>
            <p:cNvCxnSpPr/>
            <p:nvPr/>
          </p:nvCxnSpPr>
          <p:spPr>
            <a:xfrm flipH="1" flipV="1">
              <a:off x="6642185" y="2220684"/>
              <a:ext cx="0" cy="3564000"/>
            </a:xfrm>
            <a:prstGeom prst="straightConnector1">
              <a:avLst/>
            </a:prstGeom>
            <a:ln w="3175">
              <a:solidFill>
                <a:schemeClr val="accent1">
                  <a:lumMod val="20000"/>
                  <a:lumOff val="8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ttore 2 33"/>
            <p:cNvCxnSpPr/>
            <p:nvPr/>
          </p:nvCxnSpPr>
          <p:spPr>
            <a:xfrm flipH="1" flipV="1">
              <a:off x="5558772" y="2220684"/>
              <a:ext cx="0" cy="3564000"/>
            </a:xfrm>
            <a:prstGeom prst="straightConnector1">
              <a:avLst/>
            </a:prstGeom>
            <a:ln w="3175">
              <a:solidFill>
                <a:schemeClr val="accent1">
                  <a:lumMod val="20000"/>
                  <a:lumOff val="8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ttore 2 34"/>
            <p:cNvCxnSpPr/>
            <p:nvPr/>
          </p:nvCxnSpPr>
          <p:spPr>
            <a:xfrm flipH="1" flipV="1">
              <a:off x="4364972" y="2220684"/>
              <a:ext cx="0" cy="3564000"/>
            </a:xfrm>
            <a:prstGeom prst="straightConnector1">
              <a:avLst/>
            </a:prstGeom>
            <a:ln w="3175">
              <a:solidFill>
                <a:schemeClr val="accent1">
                  <a:lumMod val="20000"/>
                  <a:lumOff val="8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ttore 2 35"/>
            <p:cNvCxnSpPr/>
            <p:nvPr/>
          </p:nvCxnSpPr>
          <p:spPr>
            <a:xfrm flipH="1" flipV="1">
              <a:off x="3285472" y="2220684"/>
              <a:ext cx="0" cy="3564000"/>
            </a:xfrm>
            <a:prstGeom prst="straightConnector1">
              <a:avLst/>
            </a:prstGeom>
            <a:ln w="3175">
              <a:solidFill>
                <a:schemeClr val="accent1">
                  <a:lumMod val="20000"/>
                  <a:lumOff val="8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ttore 2 36"/>
            <p:cNvCxnSpPr/>
            <p:nvPr/>
          </p:nvCxnSpPr>
          <p:spPr>
            <a:xfrm flipH="1" flipV="1">
              <a:off x="2270603" y="2220684"/>
              <a:ext cx="0" cy="3564000"/>
            </a:xfrm>
            <a:prstGeom prst="straightConnector1">
              <a:avLst/>
            </a:prstGeom>
            <a:ln w="3175">
              <a:solidFill>
                <a:schemeClr val="accent1">
                  <a:lumMod val="20000"/>
                  <a:lumOff val="8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ttangolo 37"/>
            <p:cNvSpPr/>
            <p:nvPr/>
          </p:nvSpPr>
          <p:spPr>
            <a:xfrm>
              <a:off x="4809300" y="6040688"/>
              <a:ext cx="257166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dirty="0" smtClean="0">
                  <a:solidFill>
                    <a:srgbClr val="461E7D"/>
                  </a:solidFill>
                </a:rPr>
                <a:t>CO</a:t>
              </a:r>
              <a:r>
                <a:rPr lang="it-IT" sz="1400" b="1" baseline="-25000" dirty="0" smtClean="0">
                  <a:solidFill>
                    <a:srgbClr val="461E7D"/>
                  </a:solidFill>
                </a:rPr>
                <a:t>2</a:t>
              </a:r>
              <a:r>
                <a:rPr lang="it-IT" sz="1400" b="1" dirty="0" smtClean="0">
                  <a:solidFill>
                    <a:srgbClr val="461E7D"/>
                  </a:solidFill>
                </a:rPr>
                <a:t> g/km</a:t>
              </a:r>
              <a:endParaRPr lang="en-US" sz="1400" dirty="0"/>
            </a:p>
          </p:txBody>
        </p:sp>
        <p:sp>
          <p:nvSpPr>
            <p:cNvPr id="39" name="Rettangolo 38"/>
            <p:cNvSpPr/>
            <p:nvPr/>
          </p:nvSpPr>
          <p:spPr>
            <a:xfrm rot="16200000">
              <a:off x="-258676" y="3863777"/>
              <a:ext cx="257166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461E7D"/>
                  </a:solidFill>
                </a:rPr>
                <a:t>CO</a:t>
              </a:r>
              <a:r>
                <a:rPr lang="en-US" sz="1400" b="1" baseline="-25000" dirty="0" smtClean="0">
                  <a:solidFill>
                    <a:srgbClr val="461E7D"/>
                  </a:solidFill>
                </a:rPr>
                <a:t>2</a:t>
              </a:r>
              <a:r>
                <a:rPr lang="en-US" sz="1400" b="1" dirty="0" smtClean="0">
                  <a:solidFill>
                    <a:srgbClr val="461E7D"/>
                  </a:solidFill>
                </a:rPr>
                <a:t> emissions</a:t>
              </a:r>
              <a:endParaRPr lang="en-US" sz="1400" dirty="0"/>
            </a:p>
          </p:txBody>
        </p:sp>
        <p:sp>
          <p:nvSpPr>
            <p:cNvPr id="19" name="Rettangolo 18"/>
            <p:cNvSpPr/>
            <p:nvPr/>
          </p:nvSpPr>
          <p:spPr>
            <a:xfrm>
              <a:off x="1201727" y="2383003"/>
              <a:ext cx="500736" cy="22659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spAutoFit/>
            </a:bodyPr>
            <a:lstStyle/>
            <a:p>
              <a:pPr algn="ctr"/>
              <a:r>
                <a:rPr lang="it-IT" sz="1000" dirty="0" smtClean="0"/>
                <a:t>BMW</a:t>
              </a:r>
              <a:endParaRPr lang="en-US" sz="1200" dirty="0" err="1" smtClean="0"/>
            </a:p>
          </p:txBody>
        </p:sp>
        <p:sp>
          <p:nvSpPr>
            <p:cNvPr id="41" name="Rettangolo 40"/>
            <p:cNvSpPr/>
            <p:nvPr/>
          </p:nvSpPr>
          <p:spPr>
            <a:xfrm>
              <a:off x="1201727" y="2689187"/>
              <a:ext cx="720000" cy="22659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spAutoFit/>
            </a:bodyPr>
            <a:lstStyle/>
            <a:p>
              <a:pPr algn="ctr"/>
              <a:r>
                <a:rPr lang="it-IT" sz="1000" dirty="0" smtClean="0"/>
                <a:t>DAIMLER</a:t>
              </a:r>
              <a:endParaRPr lang="en-US" sz="1200" dirty="0" err="1" smtClean="0"/>
            </a:p>
          </p:txBody>
        </p:sp>
        <p:sp>
          <p:nvSpPr>
            <p:cNvPr id="42" name="Rettangolo 41"/>
            <p:cNvSpPr/>
            <p:nvPr/>
          </p:nvSpPr>
          <p:spPr>
            <a:xfrm>
              <a:off x="1201727" y="2995371"/>
              <a:ext cx="966040" cy="22659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spAutoFit/>
            </a:bodyPr>
            <a:lstStyle/>
            <a:p>
              <a:pPr algn="ctr"/>
              <a:r>
                <a:rPr lang="it-IT" sz="1000" dirty="0" smtClean="0"/>
                <a:t>VOLSWAGEN</a:t>
              </a:r>
              <a:endParaRPr lang="en-US" sz="1200" dirty="0" err="1" smtClean="0"/>
            </a:p>
          </p:txBody>
        </p:sp>
        <p:sp>
          <p:nvSpPr>
            <p:cNvPr id="43" name="Rettangolo 42"/>
            <p:cNvSpPr/>
            <p:nvPr/>
          </p:nvSpPr>
          <p:spPr>
            <a:xfrm>
              <a:off x="1201727" y="3301555"/>
              <a:ext cx="396000" cy="22659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spAutoFit/>
            </a:bodyPr>
            <a:lstStyle/>
            <a:p>
              <a:pPr algn="ctr"/>
              <a:r>
                <a:rPr lang="it-IT" sz="1000" dirty="0" smtClean="0"/>
                <a:t>FCA</a:t>
              </a:r>
              <a:endParaRPr lang="en-US" sz="1200" dirty="0" err="1" smtClean="0"/>
            </a:p>
          </p:txBody>
        </p:sp>
        <p:sp>
          <p:nvSpPr>
            <p:cNvPr id="44" name="Rettangolo 43"/>
            <p:cNvSpPr/>
            <p:nvPr/>
          </p:nvSpPr>
          <p:spPr>
            <a:xfrm>
              <a:off x="1201726" y="3612515"/>
              <a:ext cx="600969" cy="22659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spAutoFit/>
            </a:bodyPr>
            <a:lstStyle/>
            <a:p>
              <a:pPr algn="ctr"/>
              <a:r>
                <a:rPr lang="it-IT" sz="1000" dirty="0" smtClean="0"/>
                <a:t>VOLVO</a:t>
              </a:r>
              <a:endParaRPr lang="en-US" sz="1200" dirty="0" err="1" smtClean="0"/>
            </a:p>
          </p:txBody>
        </p:sp>
        <p:sp>
          <p:nvSpPr>
            <p:cNvPr id="45" name="Rettangolo 44"/>
            <p:cNvSpPr/>
            <p:nvPr/>
          </p:nvSpPr>
          <p:spPr>
            <a:xfrm>
              <a:off x="1201726" y="3906375"/>
              <a:ext cx="966041" cy="22659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spAutoFit/>
            </a:bodyPr>
            <a:lstStyle/>
            <a:p>
              <a:pPr algn="ctr"/>
              <a:r>
                <a:rPr lang="it-IT" sz="1000" dirty="0" smtClean="0"/>
                <a:t>HYUNDAI-KIA</a:t>
              </a:r>
              <a:endParaRPr lang="en-US" sz="1200" dirty="0" err="1" smtClean="0"/>
            </a:p>
          </p:txBody>
        </p:sp>
        <p:sp>
          <p:nvSpPr>
            <p:cNvPr id="46" name="Rettangolo 45"/>
            <p:cNvSpPr/>
            <p:nvPr/>
          </p:nvSpPr>
          <p:spPr>
            <a:xfrm>
              <a:off x="1201726" y="4220107"/>
              <a:ext cx="540000" cy="22659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spAutoFit/>
            </a:bodyPr>
            <a:lstStyle/>
            <a:p>
              <a:pPr algn="ctr"/>
              <a:r>
                <a:rPr lang="it-IT" sz="1000" dirty="0" smtClean="0"/>
                <a:t>FORD</a:t>
              </a:r>
              <a:endParaRPr lang="en-US" sz="1200" dirty="0" err="1" smtClean="0"/>
            </a:p>
          </p:txBody>
        </p:sp>
        <p:sp>
          <p:nvSpPr>
            <p:cNvPr id="47" name="Rettangolo 46"/>
            <p:cNvSpPr/>
            <p:nvPr/>
          </p:nvSpPr>
          <p:spPr>
            <a:xfrm>
              <a:off x="1201726" y="4526291"/>
              <a:ext cx="1219036" cy="22659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spAutoFit/>
            </a:bodyPr>
            <a:lstStyle/>
            <a:p>
              <a:pPr algn="ctr"/>
              <a:r>
                <a:rPr lang="it-IT" sz="1000" dirty="0" smtClean="0"/>
                <a:t>RENAULT-NISSAN</a:t>
              </a:r>
              <a:endParaRPr lang="en-US" sz="1200" dirty="0" err="1" smtClean="0"/>
            </a:p>
          </p:txBody>
        </p:sp>
        <p:sp>
          <p:nvSpPr>
            <p:cNvPr id="48" name="Rettangolo 47"/>
            <p:cNvSpPr/>
            <p:nvPr/>
          </p:nvSpPr>
          <p:spPr>
            <a:xfrm>
              <a:off x="1201726" y="4832475"/>
              <a:ext cx="720000" cy="22659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spAutoFit/>
            </a:bodyPr>
            <a:lstStyle/>
            <a:p>
              <a:pPr algn="ctr"/>
              <a:r>
                <a:rPr lang="it-IT" sz="1000" dirty="0" smtClean="0"/>
                <a:t>TOYOTA</a:t>
              </a:r>
              <a:endParaRPr lang="en-US" sz="1200" dirty="0" err="1" smtClean="0"/>
            </a:p>
          </p:txBody>
        </p:sp>
        <p:sp>
          <p:nvSpPr>
            <p:cNvPr id="49" name="Rettangolo 48"/>
            <p:cNvSpPr/>
            <p:nvPr/>
          </p:nvSpPr>
          <p:spPr>
            <a:xfrm>
              <a:off x="1201725" y="5138659"/>
              <a:ext cx="849697" cy="22659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spAutoFit/>
            </a:bodyPr>
            <a:lstStyle/>
            <a:p>
              <a:pPr algn="ctr"/>
              <a:r>
                <a:rPr lang="it-IT" sz="1000" dirty="0" smtClean="0"/>
                <a:t>PSA + OPEL</a:t>
              </a:r>
              <a:endParaRPr lang="en-US" sz="1200" dirty="0" err="1" smtClean="0"/>
            </a:p>
          </p:txBody>
        </p:sp>
        <p:sp>
          <p:nvSpPr>
            <p:cNvPr id="50" name="Rettangolo 49"/>
            <p:cNvSpPr/>
            <p:nvPr/>
          </p:nvSpPr>
          <p:spPr>
            <a:xfrm>
              <a:off x="1201725" y="5444843"/>
              <a:ext cx="849697" cy="22659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spAutoFit/>
            </a:bodyPr>
            <a:lstStyle/>
            <a:p>
              <a:pPr algn="ctr"/>
              <a:r>
                <a:rPr lang="it-IT" sz="1000" dirty="0" smtClean="0"/>
                <a:t>JAGUAR-LR</a:t>
              </a:r>
              <a:endParaRPr lang="en-US" sz="1200" dirty="0" err="1" smtClean="0"/>
            </a:p>
          </p:txBody>
        </p:sp>
        <p:sp>
          <p:nvSpPr>
            <p:cNvPr id="22" name="Rettangolo arrotondato 21"/>
            <p:cNvSpPr/>
            <p:nvPr/>
          </p:nvSpPr>
          <p:spPr>
            <a:xfrm>
              <a:off x="5275099" y="2313232"/>
              <a:ext cx="2628000" cy="18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14000">
                  <a:schemeClr val="accent6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endParaRPr lang="en-US" sz="2000" dirty="0" err="1" smtClean="0"/>
            </a:p>
          </p:txBody>
        </p:sp>
        <p:pic>
          <p:nvPicPr>
            <p:cNvPr id="29700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596867" y="2277233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104544" y="2277233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693732" y="2277233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925084" y="3549193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Rettangolo arrotondato 73"/>
            <p:cNvSpPr/>
            <p:nvPr/>
          </p:nvSpPr>
          <p:spPr>
            <a:xfrm>
              <a:off x="5347291" y="2629258"/>
              <a:ext cx="2952000" cy="18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14000">
                  <a:schemeClr val="accent6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endParaRPr lang="en-US" sz="2000" dirty="0" err="1" smtClean="0"/>
            </a:p>
          </p:txBody>
        </p:sp>
        <p:pic>
          <p:nvPicPr>
            <p:cNvPr id="51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998545" y="2593258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308722" y="2593258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164704" y="2593258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8" name="Rettangolo arrotondato 77"/>
            <p:cNvSpPr/>
            <p:nvPr/>
          </p:nvSpPr>
          <p:spPr>
            <a:xfrm>
              <a:off x="4878052" y="2941440"/>
              <a:ext cx="2952000" cy="18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14000">
                  <a:schemeClr val="accent6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endParaRPr lang="en-US" sz="2000" dirty="0" err="1" smtClean="0"/>
            </a:p>
          </p:txBody>
        </p:sp>
        <p:pic>
          <p:nvPicPr>
            <p:cNvPr id="52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406367" y="2905440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031990" y="2905440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683438" y="2905440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0" name="Rettangolo arrotondato 79"/>
            <p:cNvSpPr/>
            <p:nvPr/>
          </p:nvSpPr>
          <p:spPr>
            <a:xfrm>
              <a:off x="4228348" y="3272921"/>
              <a:ext cx="3492000" cy="18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14000">
                  <a:schemeClr val="accent6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endParaRPr lang="en-US" sz="2000" dirty="0" err="1" smtClean="0"/>
            </a:p>
          </p:txBody>
        </p:sp>
        <p:pic>
          <p:nvPicPr>
            <p:cNvPr id="53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406367" y="3236921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308722" y="3236921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057798" y="3236921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2" name="Rettangolo arrotondato 81"/>
            <p:cNvSpPr/>
            <p:nvPr/>
          </p:nvSpPr>
          <p:spPr>
            <a:xfrm>
              <a:off x="5587911" y="3585193"/>
              <a:ext cx="2016000" cy="18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14000">
                  <a:schemeClr val="accent6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endParaRPr lang="en-US" sz="2000" dirty="0" err="1" smtClean="0"/>
            </a:p>
          </p:txBody>
        </p:sp>
        <p:pic>
          <p:nvPicPr>
            <p:cNvPr id="54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317467" y="3549193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381279" y="3549193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4" name="Rettangolo arrotondato 83"/>
            <p:cNvSpPr/>
            <p:nvPr/>
          </p:nvSpPr>
          <p:spPr>
            <a:xfrm>
              <a:off x="4288508" y="3909707"/>
              <a:ext cx="3924000" cy="18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14000">
                  <a:schemeClr val="accent6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endParaRPr lang="en-US" sz="2000" dirty="0" err="1" smtClean="0"/>
            </a:p>
          </p:txBody>
        </p:sp>
        <p:pic>
          <p:nvPicPr>
            <p:cNvPr id="55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896945" y="3873707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538695" y="3873707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105926" y="3873707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6" name="Rettangolo arrotondato 85"/>
            <p:cNvSpPr/>
            <p:nvPr/>
          </p:nvSpPr>
          <p:spPr>
            <a:xfrm>
              <a:off x="4505074" y="4226425"/>
              <a:ext cx="3132000" cy="18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14000">
                  <a:schemeClr val="accent6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endParaRPr lang="en-US" sz="2000" dirty="0" err="1" smtClean="0"/>
            </a:p>
          </p:txBody>
        </p:sp>
        <p:pic>
          <p:nvPicPr>
            <p:cNvPr id="56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317467" y="4190425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923716" y="4190425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310466" y="4190425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8" name="Rettangolo arrotondato 87"/>
            <p:cNvSpPr/>
            <p:nvPr/>
          </p:nvSpPr>
          <p:spPr>
            <a:xfrm>
              <a:off x="4120060" y="4545290"/>
              <a:ext cx="2412000" cy="18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14000">
                  <a:schemeClr val="accent6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endParaRPr lang="en-US" sz="2000" dirty="0" err="1" smtClean="0"/>
            </a:p>
          </p:txBody>
        </p:sp>
        <p:pic>
          <p:nvPicPr>
            <p:cNvPr id="57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212567" y="4509290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9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780723" y="4509290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7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853265" y="4509290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0" name="Rettangolo arrotondato 89"/>
            <p:cNvSpPr/>
            <p:nvPr/>
          </p:nvSpPr>
          <p:spPr>
            <a:xfrm>
              <a:off x="3253789" y="4863279"/>
              <a:ext cx="2808000" cy="18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14000">
                  <a:schemeClr val="accent6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endParaRPr lang="en-US" sz="2000" dirty="0" err="1" smtClean="0"/>
            </a:p>
          </p:txBody>
        </p:sp>
        <p:pic>
          <p:nvPicPr>
            <p:cNvPr id="58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768067" y="4827279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0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251325" y="4827279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999023" y="4827279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2" name="Rettangolo arrotondato 91"/>
            <p:cNvSpPr/>
            <p:nvPr/>
          </p:nvSpPr>
          <p:spPr>
            <a:xfrm>
              <a:off x="4288508" y="5181961"/>
              <a:ext cx="2232000" cy="18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14000">
                  <a:schemeClr val="accent6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endParaRPr lang="en-US" sz="2000" dirty="0" err="1" smtClean="0"/>
            </a:p>
          </p:txBody>
        </p:sp>
        <p:pic>
          <p:nvPicPr>
            <p:cNvPr id="59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212567" y="5145961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779334" y="5145961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105926" y="5145961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4" name="Rettangolo arrotondato 93"/>
            <p:cNvSpPr/>
            <p:nvPr/>
          </p:nvSpPr>
          <p:spPr>
            <a:xfrm>
              <a:off x="8788321" y="5501887"/>
              <a:ext cx="1980000" cy="18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14000">
                  <a:schemeClr val="accent6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endParaRPr lang="en-US" sz="2000" dirty="0" err="1" smtClean="0"/>
            </a:p>
          </p:txBody>
        </p:sp>
        <p:pic>
          <p:nvPicPr>
            <p:cNvPr id="60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0419617" y="5465887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569288" y="5465887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449333" y="5465887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5" name="Gruppo 94"/>
          <p:cNvGrpSpPr/>
          <p:nvPr/>
        </p:nvGrpSpPr>
        <p:grpSpPr>
          <a:xfrm>
            <a:off x="10487992" y="2460784"/>
            <a:ext cx="1395831" cy="400110"/>
            <a:chOff x="10487992" y="2238047"/>
            <a:chExt cx="1395831" cy="400110"/>
          </a:xfrm>
        </p:grpSpPr>
        <p:pic>
          <p:nvPicPr>
            <p:cNvPr id="96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0487992" y="2312102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9" name="Rettangolo 98"/>
            <p:cNvSpPr/>
            <p:nvPr/>
          </p:nvSpPr>
          <p:spPr>
            <a:xfrm>
              <a:off x="11018599" y="2238047"/>
              <a:ext cx="86522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000" b="1" dirty="0" err="1" smtClean="0">
                  <a:solidFill>
                    <a:srgbClr val="461E7D"/>
                  </a:solidFill>
                </a:rPr>
                <a:t>Current</a:t>
              </a:r>
              <a:r>
                <a:rPr lang="it-IT" sz="1000" b="1" dirty="0" smtClean="0">
                  <a:solidFill>
                    <a:srgbClr val="461E7D"/>
                  </a:solidFill>
                </a:rPr>
                <a:t> Status</a:t>
              </a:r>
              <a:endParaRPr lang="en-US" sz="1000" dirty="0"/>
            </a:p>
          </p:txBody>
        </p:sp>
      </p:grpSp>
      <p:grpSp>
        <p:nvGrpSpPr>
          <p:cNvPr id="61" name="Gruppo 60"/>
          <p:cNvGrpSpPr/>
          <p:nvPr/>
        </p:nvGrpSpPr>
        <p:grpSpPr>
          <a:xfrm>
            <a:off x="10484614" y="2945539"/>
            <a:ext cx="1399209" cy="553998"/>
            <a:chOff x="10487991" y="2905440"/>
            <a:chExt cx="1399209" cy="553998"/>
          </a:xfrm>
        </p:grpSpPr>
        <p:pic>
          <p:nvPicPr>
            <p:cNvPr id="97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0487991" y="3056439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0" name="Rettangolo 99"/>
            <p:cNvSpPr/>
            <p:nvPr/>
          </p:nvSpPr>
          <p:spPr>
            <a:xfrm>
              <a:off x="11018599" y="2905440"/>
              <a:ext cx="868601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000" b="1" dirty="0" err="1" smtClean="0">
                  <a:solidFill>
                    <a:srgbClr val="461E7D"/>
                  </a:solidFill>
                </a:rPr>
                <a:t>Forecast</a:t>
              </a:r>
              <a:r>
                <a:rPr lang="it-IT" sz="1000" b="1" dirty="0" smtClean="0">
                  <a:solidFill>
                    <a:srgbClr val="461E7D"/>
                  </a:solidFill>
                </a:rPr>
                <a:t> </a:t>
              </a:r>
              <a:r>
                <a:rPr lang="it-IT" sz="1000" b="1" dirty="0" err="1" smtClean="0">
                  <a:solidFill>
                    <a:srgbClr val="461E7D"/>
                  </a:solidFill>
                </a:rPr>
                <a:t>emission</a:t>
              </a:r>
              <a:r>
                <a:rPr lang="it-IT" sz="1000" b="1" dirty="0" smtClean="0">
                  <a:solidFill>
                    <a:srgbClr val="461E7D"/>
                  </a:solidFill>
                </a:rPr>
                <a:t> on 2021</a:t>
              </a:r>
              <a:endParaRPr lang="en-US" sz="1000" dirty="0"/>
            </a:p>
          </p:txBody>
        </p:sp>
      </p:grpSp>
      <p:grpSp>
        <p:nvGrpSpPr>
          <p:cNvPr id="102" name="Gruppo 101"/>
          <p:cNvGrpSpPr/>
          <p:nvPr/>
        </p:nvGrpSpPr>
        <p:grpSpPr>
          <a:xfrm>
            <a:off x="10484614" y="3584182"/>
            <a:ext cx="1469985" cy="252000"/>
            <a:chOff x="10484614" y="3539289"/>
            <a:chExt cx="1469985" cy="252000"/>
          </a:xfrm>
        </p:grpSpPr>
        <p:pic>
          <p:nvPicPr>
            <p:cNvPr id="98" name="Picture 4" descr="Risultati immagini per car icon"/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prstClr val="black"/>
                <a:schemeClr val="accent6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0484614" y="3539289"/>
              <a:ext cx="51587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1" name="Rettangolo 100"/>
            <p:cNvSpPr/>
            <p:nvPr/>
          </p:nvSpPr>
          <p:spPr>
            <a:xfrm>
              <a:off x="11018599" y="3542179"/>
              <a:ext cx="93600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000" b="1" dirty="0" smtClean="0">
                  <a:solidFill>
                    <a:srgbClr val="461E7D"/>
                  </a:solidFill>
                </a:rPr>
                <a:t>2021 Target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0853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25</a:t>
            </a:fld>
            <a:endParaRPr lang="en-GB" dirty="0"/>
          </a:p>
        </p:txBody>
      </p:sp>
      <p:sp>
        <p:nvSpPr>
          <p:cNvPr id="9" name="Oval 7"/>
          <p:cNvSpPr/>
          <p:nvPr/>
        </p:nvSpPr>
        <p:spPr>
          <a:xfrm>
            <a:off x="6831715" y="3586918"/>
            <a:ext cx="1084264" cy="108426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it-IT" sz="6000" b="1" dirty="0" smtClean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0" name="Rectangle 8"/>
          <p:cNvSpPr/>
          <p:nvPr/>
        </p:nvSpPr>
        <p:spPr>
          <a:xfrm>
            <a:off x="1582060" y="3733612"/>
            <a:ext cx="3590125" cy="1671781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t"/>
          <a:lstStyle/>
          <a:p>
            <a:pPr marL="158750" lvl="1"/>
            <a:endParaRPr lang="it-IT" sz="1400" dirty="0">
              <a:solidFill>
                <a:schemeClr val="accent1">
                  <a:lumMod val="75000"/>
                </a:schemeClr>
              </a:solidFill>
            </a:endParaRPr>
          </a:p>
          <a:p>
            <a:pPr marL="174625" lvl="1" indent="-174625">
              <a:buBlip>
                <a:blip r:embed="rId2"/>
              </a:buBlip>
            </a:pPr>
            <a:r>
              <a:rPr lang="it-IT" sz="1400" dirty="0" smtClean="0">
                <a:solidFill>
                  <a:schemeClr val="accent1">
                    <a:lumMod val="75000"/>
                  </a:schemeClr>
                </a:solidFill>
              </a:rPr>
              <a:t>Range </a:t>
            </a:r>
          </a:p>
          <a:p>
            <a:pPr marL="174625" lvl="1" indent="-174625">
              <a:buBlip>
                <a:blip r:embed="rId2"/>
              </a:buBlip>
            </a:pPr>
            <a:r>
              <a:rPr lang="it-IT" sz="1400" dirty="0" smtClean="0">
                <a:solidFill>
                  <a:schemeClr val="accent1">
                    <a:lumMod val="75000"/>
                  </a:schemeClr>
                </a:solidFill>
              </a:rPr>
              <a:t>Charging </a:t>
            </a:r>
            <a:r>
              <a:rPr lang="it-IT" sz="1400" dirty="0" err="1" smtClean="0">
                <a:solidFill>
                  <a:schemeClr val="accent1">
                    <a:lumMod val="75000"/>
                  </a:schemeClr>
                </a:solidFill>
              </a:rPr>
              <a:t>speed</a:t>
            </a:r>
            <a:endParaRPr lang="it-IT" sz="1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174625" lvl="1" indent="-174625">
              <a:buBlip>
                <a:blip r:embed="rId2"/>
              </a:buBlip>
            </a:pPr>
            <a:r>
              <a:rPr lang="it-IT" sz="1400" dirty="0" smtClean="0">
                <a:solidFill>
                  <a:schemeClr val="accent1">
                    <a:lumMod val="75000"/>
                  </a:schemeClr>
                </a:solidFill>
              </a:rPr>
              <a:t>Infrastructure </a:t>
            </a:r>
            <a:r>
              <a:rPr lang="it-IT" sz="1400" dirty="0" err="1" smtClean="0">
                <a:solidFill>
                  <a:schemeClr val="accent1">
                    <a:lumMod val="75000"/>
                  </a:schemeClr>
                </a:solidFill>
              </a:rPr>
              <a:t>density</a:t>
            </a:r>
            <a:endParaRPr lang="it-IT" sz="1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174625" lvl="1" indent="-174625">
              <a:buBlip>
                <a:blip r:embed="rId2"/>
              </a:buBlip>
            </a:pPr>
            <a:r>
              <a:rPr lang="it-IT" sz="1400" dirty="0" smtClean="0">
                <a:solidFill>
                  <a:schemeClr val="accent1">
                    <a:lumMod val="75000"/>
                  </a:schemeClr>
                </a:solidFill>
              </a:rPr>
              <a:t>Charging Experience (POC vs </a:t>
            </a:r>
            <a:r>
              <a:rPr lang="it-IT" sz="1400" dirty="0" err="1" smtClean="0">
                <a:solidFill>
                  <a:schemeClr val="accent1">
                    <a:lumMod val="75000"/>
                  </a:schemeClr>
                </a:solidFill>
              </a:rPr>
              <a:t>Load</a:t>
            </a:r>
            <a:r>
              <a:rPr lang="it-IT" sz="1400" dirty="0" smtClean="0">
                <a:solidFill>
                  <a:schemeClr val="accent1">
                    <a:lumMod val="75000"/>
                  </a:schemeClr>
                </a:solidFill>
              </a:rPr>
              <a:t> Area, Plug&amp;Charge, </a:t>
            </a:r>
            <a:r>
              <a:rPr lang="it-IT" sz="1400" dirty="0" err="1" smtClean="0">
                <a:solidFill>
                  <a:schemeClr val="accent1">
                    <a:lumMod val="75000"/>
                  </a:schemeClr>
                </a:solidFill>
              </a:rPr>
              <a:t>Tethered</a:t>
            </a:r>
            <a:r>
              <a:rPr lang="it-IT" sz="1400" dirty="0" smtClean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it-IT" sz="1400" dirty="0" err="1" smtClean="0">
                <a:solidFill>
                  <a:schemeClr val="accent1">
                    <a:lumMod val="75000"/>
                  </a:schemeClr>
                </a:solidFill>
              </a:rPr>
              <a:t>Socket</a:t>
            </a:r>
            <a:r>
              <a:rPr lang="it-IT" sz="1400" dirty="0" smtClean="0">
                <a:solidFill>
                  <a:schemeClr val="accent1">
                    <a:lumMod val="75000"/>
                  </a:schemeClr>
                </a:solidFill>
              </a:rPr>
              <a:t>…)  </a:t>
            </a:r>
          </a:p>
          <a:p>
            <a:pPr marL="174625" lvl="1" indent="-174625">
              <a:buFont typeface="Arial" panose="020B0604020202020204" pitchFamily="34" charset="0"/>
              <a:buChar char="•"/>
            </a:pPr>
            <a:endParaRPr lang="it-IT" sz="1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Oval 20"/>
          <p:cNvSpPr/>
          <p:nvPr/>
        </p:nvSpPr>
        <p:spPr>
          <a:xfrm>
            <a:off x="7098936" y="1813954"/>
            <a:ext cx="1084264" cy="108426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it-IT" sz="6000" b="1" dirty="0" smtClean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3" name="Rectangle 6"/>
          <p:cNvSpPr/>
          <p:nvPr/>
        </p:nvSpPr>
        <p:spPr>
          <a:xfrm>
            <a:off x="1572186" y="2212659"/>
            <a:ext cx="3600000" cy="150150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it-IT" sz="1600" b="1" dirty="0" smtClean="0"/>
          </a:p>
          <a:p>
            <a:pPr algn="ctr"/>
            <a:endParaRPr lang="it-IT" sz="1600" b="1" dirty="0"/>
          </a:p>
          <a:p>
            <a:pPr algn="ctr"/>
            <a:r>
              <a:rPr lang="it-IT" sz="2400" b="1" dirty="0" err="1" smtClean="0">
                <a:solidFill>
                  <a:schemeClr val="bg1"/>
                </a:solidFill>
              </a:rPr>
              <a:t>Range</a:t>
            </a:r>
            <a:r>
              <a:rPr lang="it-IT" sz="2400" b="1" dirty="0" smtClean="0">
                <a:solidFill>
                  <a:schemeClr val="bg1"/>
                </a:solidFill>
              </a:rPr>
              <a:t> </a:t>
            </a:r>
            <a:r>
              <a:rPr lang="it-IT" sz="2400" b="1" dirty="0" err="1" smtClean="0">
                <a:solidFill>
                  <a:schemeClr val="bg1"/>
                </a:solidFill>
              </a:rPr>
              <a:t>anxiety</a:t>
            </a:r>
            <a:endParaRPr lang="it-IT" sz="2400" b="1" dirty="0" smtClean="0">
              <a:solidFill>
                <a:schemeClr val="bg1"/>
              </a:solidFill>
            </a:endParaRPr>
          </a:p>
        </p:txBody>
      </p:sp>
      <p:sp>
        <p:nvSpPr>
          <p:cNvPr id="14" name="Oval 7"/>
          <p:cNvSpPr/>
          <p:nvPr/>
        </p:nvSpPr>
        <p:spPr>
          <a:xfrm>
            <a:off x="1582060" y="2212659"/>
            <a:ext cx="828000" cy="828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it-IT" sz="6000" b="1" dirty="0" smtClean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5" name="Rectangle 7"/>
          <p:cNvSpPr/>
          <p:nvPr/>
        </p:nvSpPr>
        <p:spPr>
          <a:xfrm>
            <a:off x="6939453" y="2212659"/>
            <a:ext cx="3600000" cy="150150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it-IT" sz="1600" b="1" dirty="0" smtClean="0"/>
          </a:p>
          <a:p>
            <a:pPr algn="ctr"/>
            <a:endParaRPr lang="it-IT" sz="1600" b="1" dirty="0"/>
          </a:p>
          <a:p>
            <a:pPr algn="ctr"/>
            <a:r>
              <a:rPr lang="it-IT" sz="2400" b="1" dirty="0" err="1" smtClean="0">
                <a:solidFill>
                  <a:schemeClr val="bg1"/>
                </a:solidFill>
              </a:rPr>
              <a:t>Products</a:t>
            </a:r>
            <a:endParaRPr lang="it-IT" sz="2400" b="1" dirty="0" smtClean="0">
              <a:solidFill>
                <a:schemeClr val="bg1"/>
              </a:solidFill>
            </a:endParaRPr>
          </a:p>
        </p:txBody>
      </p:sp>
      <p:sp>
        <p:nvSpPr>
          <p:cNvPr id="17" name="Oval 7"/>
          <p:cNvSpPr/>
          <p:nvPr/>
        </p:nvSpPr>
        <p:spPr>
          <a:xfrm>
            <a:off x="6939453" y="2212659"/>
            <a:ext cx="828000" cy="828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it-IT" sz="6000" b="1" dirty="0" smtClean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8" name="Rectangle 8"/>
          <p:cNvSpPr/>
          <p:nvPr/>
        </p:nvSpPr>
        <p:spPr>
          <a:xfrm>
            <a:off x="6939453" y="3733612"/>
            <a:ext cx="3590125" cy="1671781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t"/>
          <a:lstStyle/>
          <a:p>
            <a:pPr marL="158750" lvl="1"/>
            <a:endParaRPr lang="it-IT" sz="1400" dirty="0">
              <a:solidFill>
                <a:schemeClr val="accent1">
                  <a:lumMod val="75000"/>
                </a:schemeClr>
              </a:solidFill>
            </a:endParaRPr>
          </a:p>
          <a:p>
            <a:pPr marL="174625" lvl="1" indent="-174625">
              <a:buBlip>
                <a:blip r:embed="rId2"/>
              </a:buBlip>
            </a:pPr>
            <a:r>
              <a:rPr lang="it-IT" sz="1400" dirty="0" err="1" smtClean="0">
                <a:solidFill>
                  <a:schemeClr val="accent1">
                    <a:lumMod val="75000"/>
                  </a:schemeClr>
                </a:solidFill>
              </a:rPr>
              <a:t>Listprice</a:t>
            </a:r>
            <a:r>
              <a:rPr lang="it-IT" sz="1400" dirty="0" smtClean="0">
                <a:solidFill>
                  <a:schemeClr val="accent1">
                    <a:lumMod val="75000"/>
                  </a:schemeClr>
                </a:solidFill>
              </a:rPr>
              <a:t> vs TCO</a:t>
            </a:r>
          </a:p>
          <a:p>
            <a:pPr marL="174625" lvl="1" indent="-174625">
              <a:buBlip>
                <a:blip r:embed="rId2"/>
              </a:buBlip>
            </a:pP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Monetary incentives/pen</a:t>
            </a:r>
          </a:p>
          <a:p>
            <a:pPr marL="174625" lvl="1" indent="-174625">
              <a:buBlip>
                <a:blip r:embed="rId2"/>
              </a:buBlip>
            </a:pP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Non monetary (bans, 0emissions areas, speed limits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616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Electric</a:t>
            </a:r>
            <a:r>
              <a:rPr lang="it-IT" dirty="0" smtClean="0"/>
              <a:t> Vehicles benefits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26</a:t>
            </a:fld>
            <a:endParaRPr lang="en-GB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/>
            </a:pPr>
            <a:r>
              <a:rPr lang="en-US" altLang="en-US" dirty="0">
                <a:solidFill>
                  <a:srgbClr val="212121"/>
                </a:solidFill>
                <a:latin typeface="inherit"/>
              </a:rPr>
              <a:t>In the </a:t>
            </a:r>
            <a:r>
              <a:rPr lang="en-US" altLang="en-US" dirty="0" smtClean="0">
                <a:solidFill>
                  <a:srgbClr val="212121"/>
                </a:solidFill>
                <a:latin typeface="inherit"/>
              </a:rPr>
              <a:t>future</a:t>
            </a:r>
            <a:r>
              <a:rPr lang="en-US" altLang="en-US" dirty="0">
                <a:solidFill>
                  <a:srgbClr val="212121"/>
                </a:solidFill>
                <a:latin typeface="inherit"/>
              </a:rPr>
              <a:t>, e-Mobility will help to support and push some macro-trends</a:t>
            </a:r>
            <a:r>
              <a:rPr lang="en-US" altLang="en-US" sz="1600" dirty="0"/>
              <a:t> </a:t>
            </a:r>
            <a:endParaRPr lang="en-US" altLang="en-US" sz="2800" dirty="0">
              <a:latin typeface="Arial" panose="020B0604020202020204" pitchFamily="34" charset="0"/>
            </a:endParaRPr>
          </a:p>
        </p:txBody>
      </p:sp>
      <p:sp>
        <p:nvSpPr>
          <p:cNvPr id="11" name="Oval 30"/>
          <p:cNvSpPr/>
          <p:nvPr/>
        </p:nvSpPr>
        <p:spPr>
          <a:xfrm>
            <a:off x="5385370" y="3094360"/>
            <a:ext cx="1568742" cy="14680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latin typeface="+mj-lt"/>
              </a:rPr>
              <a:t>e-Mobility</a:t>
            </a:r>
          </a:p>
        </p:txBody>
      </p:sp>
      <p:sp>
        <p:nvSpPr>
          <p:cNvPr id="18" name="Block Arc 63"/>
          <p:cNvSpPr/>
          <p:nvPr/>
        </p:nvSpPr>
        <p:spPr>
          <a:xfrm rot="5590404">
            <a:off x="6534838" y="1495260"/>
            <a:ext cx="4521666" cy="4680000"/>
          </a:xfrm>
          <a:prstGeom prst="blockArc">
            <a:avLst>
              <a:gd name="adj1" fmla="val 10527734"/>
              <a:gd name="adj2" fmla="val 21332439"/>
              <a:gd name="adj3" fmla="val 127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it-IT" sz="2000" dirty="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Block Arc 64"/>
          <p:cNvSpPr/>
          <p:nvPr/>
        </p:nvSpPr>
        <p:spPr>
          <a:xfrm rot="16009596" flipH="1">
            <a:off x="1282978" y="1495260"/>
            <a:ext cx="4521666" cy="4680000"/>
          </a:xfrm>
          <a:prstGeom prst="blockArc">
            <a:avLst>
              <a:gd name="adj1" fmla="val 10527734"/>
              <a:gd name="adj2" fmla="val 21384880"/>
              <a:gd name="adj3" fmla="val 110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it-IT" sz="2000" dirty="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TextBox 65"/>
          <p:cNvSpPr txBox="1"/>
          <p:nvPr/>
        </p:nvSpPr>
        <p:spPr>
          <a:xfrm>
            <a:off x="833689" y="2466686"/>
            <a:ext cx="246221" cy="2723420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1"/>
                </a:solidFill>
                <a:latin typeface="+mj-lt"/>
              </a:rPr>
              <a:t>Sustainability</a:t>
            </a:r>
          </a:p>
        </p:txBody>
      </p:sp>
      <p:sp>
        <p:nvSpPr>
          <p:cNvPr id="21" name="TextBox 66"/>
          <p:cNvSpPr txBox="1"/>
          <p:nvPr/>
        </p:nvSpPr>
        <p:spPr>
          <a:xfrm flipV="1">
            <a:off x="11257242" y="2466686"/>
            <a:ext cx="246221" cy="2723420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ctr"/>
            <a:r>
              <a:rPr lang="it-IT" sz="1600" b="1" dirty="0" err="1" smtClean="0">
                <a:solidFill>
                  <a:schemeClr val="accent1"/>
                </a:solidFill>
                <a:latin typeface="+mj-lt"/>
              </a:rPr>
              <a:t>Vivibility</a:t>
            </a:r>
            <a:endParaRPr lang="it-IT" sz="1600" b="1" dirty="0" smtClean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8" name="Text Placeholder 5"/>
          <p:cNvSpPr txBox="1">
            <a:spLocks/>
          </p:cNvSpPr>
          <p:nvPr/>
        </p:nvSpPr>
        <p:spPr>
          <a:xfrm>
            <a:off x="503999" y="6180532"/>
            <a:ext cx="8135175" cy="123111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8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9388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8775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err="1" smtClean="0"/>
              <a:t>Sources</a:t>
            </a:r>
            <a:r>
              <a:rPr lang="it-IT" dirty="0"/>
              <a:t>: </a:t>
            </a:r>
            <a:r>
              <a:rPr lang="it-IT" dirty="0" smtClean="0"/>
              <a:t>Enel</a:t>
            </a:r>
            <a:endParaRPr lang="it-IT" sz="100" dirty="0">
              <a:solidFill>
                <a:sysClr val="windowText" lastClr="000000"/>
              </a:solidFill>
            </a:endParaRPr>
          </a:p>
        </p:txBody>
      </p:sp>
      <p:sp>
        <p:nvSpPr>
          <p:cNvPr id="30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  <p:sp>
        <p:nvSpPr>
          <p:cNvPr id="34" name="Rettangolo arrotondato 33"/>
          <p:cNvSpPr/>
          <p:nvPr/>
        </p:nvSpPr>
        <p:spPr>
          <a:xfrm>
            <a:off x="2488325" y="2417091"/>
            <a:ext cx="7216113" cy="2950668"/>
          </a:xfrm>
          <a:prstGeom prst="roundRect">
            <a:avLst>
              <a:gd name="adj" fmla="val 50000"/>
            </a:avLst>
          </a:prstGeom>
          <a:noFill/>
          <a:ln>
            <a:solidFill>
              <a:srgbClr val="461E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dirty="0" err="1" smtClean="0">
              <a:latin typeface="+mj-lt"/>
            </a:endParaRPr>
          </a:p>
        </p:txBody>
      </p:sp>
      <p:sp>
        <p:nvSpPr>
          <p:cNvPr id="22" name="TextBox 14"/>
          <p:cNvSpPr txBox="1"/>
          <p:nvPr/>
        </p:nvSpPr>
        <p:spPr>
          <a:xfrm>
            <a:off x="2753993" y="1909354"/>
            <a:ext cx="2325428" cy="93871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it-IT" sz="1400" b="1" i="1" dirty="0" err="1" smtClean="0">
                <a:latin typeface="+mj-lt"/>
              </a:rPr>
              <a:t>Ageing</a:t>
            </a:r>
            <a:r>
              <a:rPr lang="it-IT" sz="1400" b="1" i="1" dirty="0" smtClean="0">
                <a:latin typeface="+mj-lt"/>
              </a:rPr>
              <a:t> society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solidFill>
                  <a:srgbClr val="212121"/>
                </a:solidFill>
                <a:latin typeface="+mj-lt"/>
              </a:rPr>
              <a:t>More advanced navigation and satellite navigation models allow </a:t>
            </a:r>
            <a:r>
              <a:rPr lang="en-US" altLang="en-US" sz="105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optimized and simplified management </a:t>
            </a:r>
            <a:r>
              <a:rPr lang="en-US" altLang="en-US" sz="1050" dirty="0">
                <a:solidFill>
                  <a:srgbClr val="212121"/>
                </a:solidFill>
                <a:latin typeface="+mj-lt"/>
              </a:rPr>
              <a:t>compared to traditional cars</a:t>
            </a:r>
            <a:r>
              <a:rPr lang="en-US" altLang="en-US" sz="1000" dirty="0">
                <a:latin typeface="+mj-lt"/>
              </a:rPr>
              <a:t> </a:t>
            </a:r>
            <a:endParaRPr lang="en-US" altLang="en-US" sz="1400" dirty="0">
              <a:latin typeface="+mj-lt"/>
            </a:endParaRPr>
          </a:p>
        </p:txBody>
      </p:sp>
      <p:sp>
        <p:nvSpPr>
          <p:cNvPr id="23" name="TextBox 15"/>
          <p:cNvSpPr txBox="1"/>
          <p:nvPr/>
        </p:nvSpPr>
        <p:spPr>
          <a:xfrm>
            <a:off x="6518042" y="1970220"/>
            <a:ext cx="2325428" cy="110030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it-IT" sz="1400" b="1" i="1" dirty="0" smtClean="0">
                <a:latin typeface="+mj-lt"/>
              </a:rPr>
              <a:t>Smart city </a:t>
            </a:r>
            <a:r>
              <a:rPr lang="it-IT" sz="1400" b="1" i="1" dirty="0" err="1" smtClean="0">
                <a:latin typeface="+mj-lt"/>
              </a:rPr>
              <a:t>logistics</a:t>
            </a:r>
            <a:endParaRPr lang="it-IT" sz="1400" b="1" i="1" dirty="0" smtClean="0">
              <a:latin typeface="+mj-lt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5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Smarter mobility </a:t>
            </a:r>
            <a:r>
              <a:rPr lang="en-US" altLang="en-US" sz="1050" dirty="0">
                <a:solidFill>
                  <a:srgbClr val="212121"/>
                </a:solidFill>
                <a:latin typeface="+mj-lt"/>
              </a:rPr>
              <a:t>from the point of view of consumption and overall dimensions, noiselessness (relevant to historic city centers) and absence of emissions</a:t>
            </a:r>
            <a:r>
              <a:rPr lang="en-US" altLang="en-US" sz="1000" dirty="0">
                <a:latin typeface="+mj-lt"/>
              </a:rPr>
              <a:t> </a:t>
            </a:r>
            <a:endParaRPr lang="en-US" altLang="en-US" sz="1400" dirty="0">
              <a:latin typeface="+mj-lt"/>
            </a:endParaRPr>
          </a:p>
        </p:txBody>
      </p:sp>
      <p:sp>
        <p:nvSpPr>
          <p:cNvPr id="24" name="TextBox 16"/>
          <p:cNvSpPr txBox="1"/>
          <p:nvPr/>
        </p:nvSpPr>
        <p:spPr>
          <a:xfrm>
            <a:off x="8339396" y="3337699"/>
            <a:ext cx="2325428" cy="115416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it-IT" sz="1400" b="1" i="1" dirty="0">
                <a:latin typeface="+mj-lt"/>
              </a:rPr>
              <a:t>Connectivity and </a:t>
            </a:r>
            <a:r>
              <a:rPr lang="it-IT" sz="1400" b="1" i="1" dirty="0" err="1">
                <a:latin typeface="+mj-lt"/>
              </a:rPr>
              <a:t>autonomous</a:t>
            </a:r>
            <a:r>
              <a:rPr lang="it-IT" sz="1400" b="1" i="1" dirty="0">
                <a:latin typeface="+mj-lt"/>
              </a:rPr>
              <a:t> </a:t>
            </a:r>
            <a:r>
              <a:rPr lang="it-IT" sz="1400" b="1" i="1" dirty="0" err="1">
                <a:latin typeface="+mj-lt"/>
              </a:rPr>
              <a:t>driving</a:t>
            </a:r>
            <a:r>
              <a:rPr lang="it-IT" sz="1400" b="1" i="1" dirty="0">
                <a:latin typeface="+mj-lt"/>
              </a:rPr>
              <a:t>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solidFill>
                  <a:srgbClr val="212121"/>
                </a:solidFill>
                <a:latin typeface="+mj-lt"/>
              </a:rPr>
              <a:t>Simplified technology for electric vehicles compared to traditional power supply; self-driving electric vehicles have </a:t>
            </a:r>
            <a:r>
              <a:rPr lang="en-US" altLang="en-US" sz="105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better performance</a:t>
            </a:r>
            <a:r>
              <a:rPr lang="en-US" altLang="en-US" sz="10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endParaRPr lang="en-US" altLang="en-US" sz="14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5" name="TextBox 17"/>
          <p:cNvSpPr txBox="1"/>
          <p:nvPr/>
        </p:nvSpPr>
        <p:spPr>
          <a:xfrm>
            <a:off x="6684181" y="4960271"/>
            <a:ext cx="2325428" cy="61555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it-IT" sz="1400" b="1" i="1" dirty="0" err="1" smtClean="0">
                <a:latin typeface="+mj-lt"/>
              </a:rPr>
              <a:t>Circular</a:t>
            </a:r>
            <a:r>
              <a:rPr lang="it-IT" sz="1400" b="1" i="1" dirty="0" smtClean="0">
                <a:latin typeface="+mj-lt"/>
              </a:rPr>
              <a:t> economy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solidFill>
                  <a:srgbClr val="212121"/>
                </a:solidFill>
                <a:latin typeface="+mj-lt"/>
              </a:rPr>
              <a:t>Increased vehicle components that can be </a:t>
            </a:r>
            <a:r>
              <a:rPr lang="en-US" altLang="en-US" sz="105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recycled</a:t>
            </a:r>
            <a:r>
              <a:rPr lang="en-US" altLang="en-US" sz="1050" dirty="0">
                <a:solidFill>
                  <a:srgbClr val="212121"/>
                </a:solidFill>
                <a:latin typeface="+mj-lt"/>
              </a:rPr>
              <a:t> (</a:t>
            </a:r>
            <a:r>
              <a:rPr lang="en-US" altLang="en-US" sz="1050" dirty="0" err="1">
                <a:solidFill>
                  <a:srgbClr val="212121"/>
                </a:solidFill>
                <a:latin typeface="+mj-lt"/>
              </a:rPr>
              <a:t>eg</a:t>
            </a:r>
            <a:r>
              <a:rPr lang="en-US" altLang="en-US" sz="1050" dirty="0">
                <a:solidFill>
                  <a:srgbClr val="212121"/>
                </a:solidFill>
                <a:latin typeface="+mj-lt"/>
              </a:rPr>
              <a:t> batteries)</a:t>
            </a:r>
            <a:r>
              <a:rPr lang="en-US" altLang="en-US" sz="1000" dirty="0">
                <a:latin typeface="+mj-lt"/>
              </a:rPr>
              <a:t> </a:t>
            </a:r>
            <a:endParaRPr lang="en-US" altLang="en-US" sz="1400" dirty="0">
              <a:latin typeface="+mj-lt"/>
            </a:endParaRPr>
          </a:p>
        </p:txBody>
      </p:sp>
      <p:sp>
        <p:nvSpPr>
          <p:cNvPr id="26" name="TextBox 18"/>
          <p:cNvSpPr txBox="1"/>
          <p:nvPr/>
        </p:nvSpPr>
        <p:spPr>
          <a:xfrm>
            <a:off x="1580659" y="3433015"/>
            <a:ext cx="1963152" cy="115416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it-IT" sz="1400" b="1" i="1" dirty="0" err="1">
                <a:latin typeface="+mj-lt"/>
              </a:rPr>
              <a:t>Urbanization</a:t>
            </a:r>
            <a:r>
              <a:rPr lang="it-IT" sz="1400" b="1" i="1" dirty="0">
                <a:latin typeface="+mj-lt"/>
              </a:rPr>
              <a:t> and </a:t>
            </a:r>
            <a:r>
              <a:rPr lang="it-IT" sz="1400" b="1" i="1" dirty="0" smtClean="0">
                <a:latin typeface="+mj-lt"/>
              </a:rPr>
              <a:t>   </a:t>
            </a:r>
            <a:r>
              <a:rPr lang="it-IT" sz="1400" b="1" i="1" dirty="0" err="1" smtClean="0">
                <a:latin typeface="+mj-lt"/>
              </a:rPr>
              <a:t>proximity</a:t>
            </a:r>
            <a:r>
              <a:rPr lang="it-IT" sz="1400" b="1" i="1" dirty="0" smtClean="0">
                <a:latin typeface="+mj-lt"/>
              </a:rPr>
              <a:t> </a:t>
            </a:r>
            <a:r>
              <a:rPr lang="it-IT" sz="1400" b="1" i="1" dirty="0" err="1">
                <a:latin typeface="+mj-lt"/>
              </a:rPr>
              <a:t>mobility</a:t>
            </a:r>
            <a:r>
              <a:rPr lang="it-IT" sz="1400" b="1" i="1" dirty="0">
                <a:latin typeface="+mj-lt"/>
              </a:rPr>
              <a:t> </a:t>
            </a:r>
            <a:endParaRPr lang="it-IT" sz="1400" b="1" i="1" dirty="0" smtClean="0">
              <a:latin typeface="+mj-lt"/>
            </a:endParaRPr>
          </a:p>
          <a:p>
            <a:pPr algn="ctr">
              <a:spcAft>
                <a:spcPts val="600"/>
              </a:spcAft>
            </a:pPr>
            <a:r>
              <a:rPr lang="en-US" sz="1050" dirty="0">
                <a:latin typeface="+mj-lt"/>
              </a:rPr>
              <a:t>Less space and </a:t>
            </a:r>
            <a:r>
              <a:rPr lang="en-US" sz="105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better traffic management</a:t>
            </a:r>
            <a:r>
              <a:rPr lang="en-US" sz="1050" dirty="0">
                <a:latin typeface="+mj-lt"/>
              </a:rPr>
              <a:t>, thanks to the use of reserved lanes and access to ZTL areas </a:t>
            </a:r>
          </a:p>
        </p:txBody>
      </p:sp>
      <p:sp>
        <p:nvSpPr>
          <p:cNvPr id="27" name="TextBox 19"/>
          <p:cNvSpPr txBox="1"/>
          <p:nvPr/>
        </p:nvSpPr>
        <p:spPr>
          <a:xfrm>
            <a:off x="3465815" y="5059982"/>
            <a:ext cx="1826882" cy="61555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it-IT" sz="1400" b="1" i="1" dirty="0" err="1" smtClean="0">
                <a:latin typeface="+mj-lt"/>
              </a:rPr>
              <a:t>Sharing</a:t>
            </a:r>
            <a:r>
              <a:rPr lang="it-IT" sz="1400" b="1" i="1" dirty="0" smtClean="0">
                <a:latin typeface="+mj-lt"/>
              </a:rPr>
              <a:t> economy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5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Easier</a:t>
            </a:r>
            <a:r>
              <a:rPr lang="en-US" altLang="en-US" sz="1050" dirty="0">
                <a:solidFill>
                  <a:srgbClr val="212121"/>
                </a:solidFill>
                <a:latin typeface="+mj-lt"/>
              </a:rPr>
              <a:t> for shared transport services, even for lower costs</a:t>
            </a:r>
            <a:r>
              <a:rPr lang="en-US" altLang="en-US" sz="1000" dirty="0">
                <a:latin typeface="+mj-lt"/>
              </a:rPr>
              <a:t> </a:t>
            </a:r>
            <a:endParaRPr lang="en-US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4108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70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JuicePump2.png" descr="JuicePump2.png"/>
          <p:cNvPicPr>
            <a:picLocks noChangeAspect="1"/>
          </p:cNvPicPr>
          <p:nvPr/>
        </p:nvPicPr>
        <p:blipFill>
          <a:blip r:embed="rId2">
            <a:extLst/>
          </a:blip>
          <a:srcRect l="23455" r="23456"/>
          <a:stretch>
            <a:fillRect/>
          </a:stretch>
        </p:blipFill>
        <p:spPr>
          <a:xfrm>
            <a:off x="3743986" y="4134207"/>
            <a:ext cx="786055" cy="1110499"/>
          </a:xfrm>
          <a:prstGeom prst="rect">
            <a:avLst/>
          </a:prstGeom>
          <a:ln w="3175">
            <a:miter lim="400000"/>
          </a:ln>
        </p:spPr>
      </p:pic>
      <p:pic>
        <p:nvPicPr>
          <p:cNvPr id="483" name="Immagine" descr="Immagin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23361" y="4428328"/>
            <a:ext cx="757638" cy="1071687"/>
          </a:xfrm>
          <a:prstGeom prst="rect">
            <a:avLst/>
          </a:prstGeom>
          <a:ln w="3175">
            <a:miter lim="400000"/>
          </a:ln>
        </p:spPr>
      </p:pic>
      <p:pic>
        <p:nvPicPr>
          <p:cNvPr id="484" name="Immagine" descr="Immagin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7807" y="4154179"/>
            <a:ext cx="267894" cy="1189152"/>
          </a:xfrm>
          <a:prstGeom prst="rect">
            <a:avLst/>
          </a:prstGeom>
          <a:ln w="3175">
            <a:miter lim="400000"/>
          </a:ln>
        </p:spPr>
      </p:pic>
      <p:pic>
        <p:nvPicPr>
          <p:cNvPr id="485" name="Immagine" descr="Immagin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140372" y="2623990"/>
            <a:ext cx="298899" cy="700053"/>
          </a:xfrm>
          <a:prstGeom prst="rect">
            <a:avLst/>
          </a:prstGeom>
          <a:ln w="3175">
            <a:miter lim="400000"/>
          </a:ln>
        </p:spPr>
      </p:pic>
      <p:pic>
        <p:nvPicPr>
          <p:cNvPr id="486" name="JUICE BOX 2.png" descr="JUICE BOX 2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29836" y="2240168"/>
            <a:ext cx="344723" cy="807379"/>
          </a:xfrm>
          <a:prstGeom prst="rect">
            <a:avLst/>
          </a:prstGeom>
          <a:ln w="3175">
            <a:miter lim="400000"/>
          </a:ln>
        </p:spPr>
      </p:pic>
      <p:pic>
        <p:nvPicPr>
          <p:cNvPr id="487" name="Immagine" descr="Immagin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6907688" y="2475003"/>
            <a:ext cx="1173534" cy="886604"/>
          </a:xfrm>
          <a:prstGeom prst="rect">
            <a:avLst/>
          </a:prstGeom>
          <a:ln w="3175">
            <a:miter lim="400000"/>
          </a:ln>
        </p:spPr>
      </p:pic>
      <p:sp>
        <p:nvSpPr>
          <p:cNvPr id="488" name="INTELLIGENT CHARGING SOLUTIONS"/>
          <p:cNvSpPr txBox="1"/>
          <p:nvPr/>
        </p:nvSpPr>
        <p:spPr>
          <a:xfrm>
            <a:off x="4297360" y="3756481"/>
            <a:ext cx="3298449" cy="25665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0406" tIns="20406" rIns="20406" bIns="20406" anchor="ctr">
            <a:spAutoFit/>
          </a:bodyPr>
          <a:lstStyle>
            <a:lvl1pPr>
              <a:defRPr sz="2800">
                <a:solidFill>
                  <a:srgbClr val="412278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rPr sz="1400"/>
              <a:t>INTELLIGENT CHARGING SOLUTIONS</a:t>
            </a:r>
          </a:p>
        </p:txBody>
      </p:sp>
      <p:sp>
        <p:nvSpPr>
          <p:cNvPr id="489" name="JuicePole…"/>
          <p:cNvSpPr txBox="1"/>
          <p:nvPr/>
        </p:nvSpPr>
        <p:spPr>
          <a:xfrm>
            <a:off x="5436270" y="5494779"/>
            <a:ext cx="714472" cy="25665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0406" tIns="20406" rIns="20406" bIns="20406">
            <a:spAutoFit/>
          </a:bodyPr>
          <a:lstStyle/>
          <a:p>
            <a:pPr>
              <a:lnSpc>
                <a:spcPct val="80000"/>
              </a:lnSpc>
              <a:defRPr sz="2000">
                <a:solidFill>
                  <a:srgbClr val="412278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rPr sz="1000"/>
              <a:t>J</a:t>
            </a:r>
            <a:r>
              <a:rPr sz="1000" cap="small"/>
              <a:t>uice</a:t>
            </a:r>
            <a:r>
              <a:rPr sz="1000"/>
              <a:t>P</a:t>
            </a:r>
            <a:r>
              <a:rPr sz="1000" cap="small"/>
              <a:t>ole</a:t>
            </a:r>
          </a:p>
          <a:p>
            <a:pPr>
              <a:lnSpc>
                <a:spcPct val="80000"/>
              </a:lnSpc>
              <a:defRPr sz="1500">
                <a:solidFill>
                  <a:srgbClr val="412278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sz="750"/>
              <a:t>AC up to 22 kW</a:t>
            </a:r>
          </a:p>
        </p:txBody>
      </p:sp>
      <p:sp>
        <p:nvSpPr>
          <p:cNvPr id="490" name="JuiceLamp…"/>
          <p:cNvSpPr txBox="1"/>
          <p:nvPr/>
        </p:nvSpPr>
        <p:spPr>
          <a:xfrm>
            <a:off x="7204109" y="5377939"/>
            <a:ext cx="714472" cy="25665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0406" tIns="20406" rIns="20406" bIns="20406">
            <a:spAutoFit/>
          </a:bodyPr>
          <a:lstStyle/>
          <a:p>
            <a:pPr>
              <a:lnSpc>
                <a:spcPct val="80000"/>
              </a:lnSpc>
              <a:defRPr sz="2000">
                <a:solidFill>
                  <a:srgbClr val="412278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rPr sz="1000"/>
              <a:t>J</a:t>
            </a:r>
            <a:r>
              <a:rPr sz="1000" cap="small"/>
              <a:t>uice</a:t>
            </a:r>
            <a:r>
              <a:rPr sz="1000"/>
              <a:t>L</a:t>
            </a:r>
            <a:r>
              <a:rPr sz="1000" cap="small"/>
              <a:t>amp</a:t>
            </a:r>
          </a:p>
          <a:p>
            <a:pPr>
              <a:lnSpc>
                <a:spcPct val="80000"/>
              </a:lnSpc>
              <a:defRPr sz="1500">
                <a:solidFill>
                  <a:srgbClr val="412278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sz="750"/>
              <a:t>AC up to 22 kW</a:t>
            </a:r>
          </a:p>
        </p:txBody>
      </p:sp>
      <p:sp>
        <p:nvSpPr>
          <p:cNvPr id="491" name="JuiceStation…"/>
          <p:cNvSpPr txBox="1"/>
          <p:nvPr/>
        </p:nvSpPr>
        <p:spPr>
          <a:xfrm>
            <a:off x="7091778" y="3400193"/>
            <a:ext cx="812255" cy="25665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0406" tIns="20406" rIns="20406" bIns="20406">
            <a:spAutoFit/>
          </a:bodyPr>
          <a:lstStyle/>
          <a:p>
            <a:pPr>
              <a:lnSpc>
                <a:spcPct val="80000"/>
              </a:lnSpc>
              <a:defRPr sz="2000">
                <a:solidFill>
                  <a:srgbClr val="412278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rPr sz="1000"/>
              <a:t>J</a:t>
            </a:r>
            <a:r>
              <a:rPr sz="1000" cap="small"/>
              <a:t>uice</a:t>
            </a:r>
            <a:r>
              <a:rPr sz="1000"/>
              <a:t>S</a:t>
            </a:r>
            <a:r>
              <a:rPr sz="1000" cap="small"/>
              <a:t>tation</a:t>
            </a:r>
          </a:p>
          <a:p>
            <a:pPr>
              <a:lnSpc>
                <a:spcPct val="80000"/>
              </a:lnSpc>
              <a:defRPr sz="1500">
                <a:solidFill>
                  <a:srgbClr val="412278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sz="750"/>
              <a:t>AC up to 22 kW</a:t>
            </a:r>
          </a:p>
        </p:txBody>
      </p:sp>
      <p:sp>
        <p:nvSpPr>
          <p:cNvPr id="492" name="JuiceBoxC…"/>
          <p:cNvSpPr txBox="1"/>
          <p:nvPr/>
        </p:nvSpPr>
        <p:spPr>
          <a:xfrm>
            <a:off x="5436270" y="3039785"/>
            <a:ext cx="714472" cy="25665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0406" tIns="20406" rIns="20406" bIns="20406">
            <a:spAutoFit/>
          </a:bodyPr>
          <a:lstStyle/>
          <a:p>
            <a:pPr>
              <a:lnSpc>
                <a:spcPct val="80000"/>
              </a:lnSpc>
              <a:defRPr sz="2000">
                <a:solidFill>
                  <a:srgbClr val="412278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rPr sz="1000"/>
              <a:t>J</a:t>
            </a:r>
            <a:r>
              <a:rPr sz="1000" cap="small"/>
              <a:t>uice</a:t>
            </a:r>
            <a:r>
              <a:rPr sz="1000"/>
              <a:t>B</a:t>
            </a:r>
            <a:r>
              <a:rPr sz="1000" cap="small"/>
              <a:t>oxC</a:t>
            </a:r>
          </a:p>
          <a:p>
            <a:pPr>
              <a:lnSpc>
                <a:spcPct val="80000"/>
              </a:lnSpc>
              <a:defRPr sz="1500">
                <a:solidFill>
                  <a:srgbClr val="412278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sz="750"/>
              <a:t>AC up to 22 kW</a:t>
            </a:r>
          </a:p>
        </p:txBody>
      </p:sp>
      <p:sp>
        <p:nvSpPr>
          <p:cNvPr id="493" name="JuiceBox…"/>
          <p:cNvSpPr txBox="1"/>
          <p:nvPr/>
        </p:nvSpPr>
        <p:spPr>
          <a:xfrm>
            <a:off x="3923911" y="3328005"/>
            <a:ext cx="714472" cy="25665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0406" tIns="20406" rIns="20406" bIns="20406">
            <a:spAutoFit/>
          </a:bodyPr>
          <a:lstStyle/>
          <a:p>
            <a:pPr>
              <a:lnSpc>
                <a:spcPct val="80000"/>
              </a:lnSpc>
              <a:defRPr sz="2000">
                <a:solidFill>
                  <a:srgbClr val="412278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rPr sz="1000"/>
              <a:t>J</a:t>
            </a:r>
            <a:r>
              <a:rPr sz="1000" cap="small"/>
              <a:t>uice</a:t>
            </a:r>
            <a:r>
              <a:rPr sz="1000"/>
              <a:t>B</a:t>
            </a:r>
            <a:r>
              <a:rPr sz="1000" cap="small"/>
              <a:t>ox</a:t>
            </a:r>
          </a:p>
          <a:p>
            <a:pPr>
              <a:lnSpc>
                <a:spcPct val="80000"/>
              </a:lnSpc>
              <a:defRPr sz="1500">
                <a:solidFill>
                  <a:srgbClr val="412278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sz="750"/>
              <a:t>AC up to 22 kW</a:t>
            </a:r>
          </a:p>
        </p:txBody>
      </p:sp>
      <p:sp>
        <p:nvSpPr>
          <p:cNvPr id="494" name="JuicePump…"/>
          <p:cNvSpPr txBox="1"/>
          <p:nvPr/>
        </p:nvSpPr>
        <p:spPr>
          <a:xfrm>
            <a:off x="3529391" y="5289039"/>
            <a:ext cx="1107208" cy="3489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0406" tIns="20406" rIns="20406" bIns="20406">
            <a:spAutoFit/>
          </a:bodyPr>
          <a:lstStyle/>
          <a:p>
            <a:pPr>
              <a:lnSpc>
                <a:spcPct val="80000"/>
              </a:lnSpc>
              <a:defRPr sz="2000">
                <a:solidFill>
                  <a:srgbClr val="412278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rPr sz="1000"/>
              <a:t>J</a:t>
            </a:r>
            <a:r>
              <a:rPr sz="1000" cap="small"/>
              <a:t>uice</a:t>
            </a:r>
            <a:r>
              <a:rPr sz="1000"/>
              <a:t>P</a:t>
            </a:r>
            <a:r>
              <a:rPr sz="1000" cap="small"/>
              <a:t>ump</a:t>
            </a:r>
          </a:p>
          <a:p>
            <a:pPr>
              <a:lnSpc>
                <a:spcPct val="80000"/>
              </a:lnSpc>
              <a:defRPr sz="1500">
                <a:solidFill>
                  <a:srgbClr val="412278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sz="750"/>
              <a:t>AC charging up to 43 kW</a:t>
            </a:r>
          </a:p>
          <a:p>
            <a:pPr>
              <a:lnSpc>
                <a:spcPct val="80000"/>
              </a:lnSpc>
              <a:defRPr sz="1500">
                <a:solidFill>
                  <a:srgbClr val="412278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sz="750"/>
              <a:t>DC up to 50 kW</a:t>
            </a:r>
          </a:p>
        </p:txBody>
      </p:sp>
      <p:pic>
        <p:nvPicPr>
          <p:cNvPr id="495" name="Immagine" descr="Immagine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3420929" y="2785166"/>
            <a:ext cx="3041651" cy="1591733"/>
          </a:xfrm>
          <a:prstGeom prst="rect">
            <a:avLst/>
          </a:prstGeom>
          <a:ln w="3175">
            <a:miter lim="400000"/>
          </a:ln>
        </p:spPr>
      </p:pic>
      <p:grpSp>
        <p:nvGrpSpPr>
          <p:cNvPr id="498" name="Gruppo"/>
          <p:cNvGrpSpPr/>
          <p:nvPr/>
        </p:nvGrpSpPr>
        <p:grpSpPr>
          <a:xfrm>
            <a:off x="1636271" y="3482735"/>
            <a:ext cx="971104" cy="196596"/>
            <a:chOff x="0" y="0"/>
            <a:chExt cx="1942205" cy="393191"/>
          </a:xfrm>
        </p:grpSpPr>
        <p:sp>
          <p:nvSpPr>
            <p:cNvPr id="496" name="A CASA"/>
            <p:cNvSpPr txBox="1"/>
            <p:nvPr/>
          </p:nvSpPr>
          <p:spPr>
            <a:xfrm>
              <a:off x="641513" y="56364"/>
              <a:ext cx="1300692" cy="30401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20406" tIns="20406" rIns="20406" bIns="20406" numCol="1" anchor="t">
              <a:spAutoFit/>
            </a:bodyPr>
            <a:lstStyle>
              <a:lvl1pPr algn="l">
                <a:lnSpc>
                  <a:spcPct val="80000"/>
                </a:lnSpc>
                <a:defRPr sz="1800">
                  <a:solidFill>
                    <a:srgbClr val="7F7F7F"/>
                  </a:solidFill>
                  <a:latin typeface="Avenir Next"/>
                  <a:ea typeface="Avenir Next"/>
                  <a:cs typeface="Avenir Next"/>
                  <a:sym typeface="Avenir Next"/>
                </a:defRPr>
              </a:lvl1pPr>
            </a:lstStyle>
            <a:p>
              <a:r>
                <a:rPr lang="it-IT" sz="900" dirty="0" smtClean="0"/>
                <a:t>@ HOME</a:t>
              </a:r>
              <a:endParaRPr sz="900" dirty="0"/>
            </a:p>
          </p:txBody>
        </p:sp>
        <p:pic>
          <p:nvPicPr>
            <p:cNvPr id="497" name="Immagine" descr="Immagine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0"/>
              <a:ext cx="427799" cy="393191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501" name="Gruppo"/>
          <p:cNvGrpSpPr/>
          <p:nvPr/>
        </p:nvGrpSpPr>
        <p:grpSpPr>
          <a:xfrm>
            <a:off x="6417054" y="1919441"/>
            <a:ext cx="2126540" cy="172241"/>
            <a:chOff x="0" y="0"/>
            <a:chExt cx="4253078" cy="344480"/>
          </a:xfrm>
        </p:grpSpPr>
        <p:sp>
          <p:nvSpPr>
            <p:cNvPr id="499" name="IN AZIENDA"/>
            <p:cNvSpPr txBox="1"/>
            <p:nvPr/>
          </p:nvSpPr>
          <p:spPr>
            <a:xfrm>
              <a:off x="535682" y="40462"/>
              <a:ext cx="3717396" cy="30401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20406" tIns="20406" rIns="20406" bIns="20406" numCol="1" anchor="t">
              <a:spAutoFit/>
            </a:bodyPr>
            <a:lstStyle>
              <a:lvl1pPr algn="l">
                <a:lnSpc>
                  <a:spcPct val="80000"/>
                </a:lnSpc>
                <a:defRPr sz="1800">
                  <a:solidFill>
                    <a:srgbClr val="5140F5"/>
                  </a:solidFill>
                  <a:latin typeface="Avenir Next"/>
                  <a:ea typeface="Avenir Next"/>
                  <a:cs typeface="Avenir Next"/>
                  <a:sym typeface="Avenir Next"/>
                </a:defRPr>
              </a:lvl1pPr>
            </a:lstStyle>
            <a:p>
              <a:r>
                <a:rPr lang="it-IT" sz="900" dirty="0" smtClean="0"/>
                <a:t>@ BUSINESS</a:t>
              </a:r>
              <a:endParaRPr sz="900" dirty="0"/>
            </a:p>
          </p:txBody>
        </p:sp>
        <p:pic>
          <p:nvPicPr>
            <p:cNvPr id="500" name="Immagine" descr="Immagine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0" y="0"/>
              <a:ext cx="325904" cy="295208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pic>
        <p:nvPicPr>
          <p:cNvPr id="502" name="Immagine" descr="Immagine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3192329" y="3744016"/>
            <a:ext cx="5226051" cy="1535751"/>
          </a:xfrm>
          <a:prstGeom prst="rect">
            <a:avLst/>
          </a:prstGeom>
          <a:ln w="3175">
            <a:miter lim="400000"/>
          </a:ln>
        </p:spPr>
      </p:pic>
      <p:pic>
        <p:nvPicPr>
          <p:cNvPr id="503" name="Immagine" descr="Immagine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4968656" y="2672808"/>
            <a:ext cx="3329200" cy="1595325"/>
          </a:xfrm>
          <a:prstGeom prst="rect">
            <a:avLst/>
          </a:prstGeom>
          <a:ln w="3175">
            <a:miter lim="400000"/>
          </a:ln>
        </p:spPr>
      </p:pic>
      <p:grpSp>
        <p:nvGrpSpPr>
          <p:cNvPr id="506" name="Gruppo"/>
          <p:cNvGrpSpPr/>
          <p:nvPr/>
        </p:nvGrpSpPr>
        <p:grpSpPr>
          <a:xfrm>
            <a:off x="8489622" y="5023068"/>
            <a:ext cx="1410404" cy="152010"/>
            <a:chOff x="0" y="0"/>
            <a:chExt cx="2820806" cy="304019"/>
          </a:xfrm>
        </p:grpSpPr>
        <p:sp>
          <p:nvSpPr>
            <p:cNvPr id="504" name="IN MOBILITà"/>
            <p:cNvSpPr txBox="1"/>
            <p:nvPr/>
          </p:nvSpPr>
          <p:spPr>
            <a:xfrm>
              <a:off x="837223" y="0"/>
              <a:ext cx="1983583" cy="30401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20406" tIns="20406" rIns="20406" bIns="20406" numCol="1" anchor="t">
              <a:spAutoFit/>
            </a:bodyPr>
            <a:lstStyle>
              <a:lvl1pPr algn="l">
                <a:lnSpc>
                  <a:spcPct val="80000"/>
                </a:lnSpc>
                <a:defRPr sz="1800" cap="all">
                  <a:solidFill>
                    <a:srgbClr val="412278"/>
                  </a:solidFill>
                  <a:latin typeface="Avenir Next"/>
                  <a:ea typeface="Avenir Next"/>
                  <a:cs typeface="Avenir Next"/>
                  <a:sym typeface="Avenir Next"/>
                </a:defRPr>
              </a:lvl1pPr>
            </a:lstStyle>
            <a:p>
              <a:r>
                <a:rPr lang="it-IT" sz="900" dirty="0" smtClean="0"/>
                <a:t>@ ON THE ROAD</a:t>
              </a:r>
              <a:endParaRPr sz="900" dirty="0"/>
            </a:p>
          </p:txBody>
        </p:sp>
        <p:pic>
          <p:nvPicPr>
            <p:cNvPr id="505" name="Immagine" descr="Immagine"/>
            <p:cNvPicPr>
              <a:picLocks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0" y="47556"/>
              <a:ext cx="689372" cy="241809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sp>
        <p:nvSpPr>
          <p:cNvPr id="14" name="Titolo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Intelligent Charging Solutions</a:t>
            </a:r>
            <a:endParaRPr lang="en-US" dirty="0"/>
          </a:p>
        </p:txBody>
      </p:sp>
      <p:sp>
        <p:nvSpPr>
          <p:cNvPr id="43" name="Segnaposto data 3"/>
          <p:cNvSpPr>
            <a:spLocks noGrp="1"/>
          </p:cNvSpPr>
          <p:nvPr>
            <p:ph type="dt" sz="half" idx="10"/>
          </p:nvPr>
        </p:nvSpPr>
        <p:spPr>
          <a:xfrm>
            <a:off x="772211" y="6434981"/>
            <a:ext cx="1510613" cy="153888"/>
          </a:xfrm>
        </p:spPr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44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/>
          <a:p>
            <a:r>
              <a:rPr lang="en-GB" dirty="0" smtClean="0"/>
              <a:t>25</a:t>
            </a:r>
            <a:endParaRPr lang="en-GB" dirty="0"/>
          </a:p>
        </p:txBody>
      </p:sp>
      <p:sp>
        <p:nvSpPr>
          <p:cNvPr id="45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900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6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10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10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2" grpId="0" animBg="1" advAuto="0"/>
      <p:bldP spid="483" grpId="0" animBg="1" advAuto="0"/>
      <p:bldP spid="484" grpId="0" animBg="1" advAuto="0"/>
      <p:bldP spid="485" grpId="0" animBg="1" advAuto="0"/>
      <p:bldP spid="486" grpId="0" animBg="1" advAuto="0"/>
      <p:bldP spid="487" grpId="0" animBg="1" advAuto="0"/>
      <p:bldP spid="488" grpId="0" animBg="1" advAuto="0"/>
      <p:bldP spid="489" grpId="0" animBg="1" advAuto="0"/>
      <p:bldP spid="490" grpId="0" animBg="1" advAuto="0"/>
      <p:bldP spid="491" grpId="0" animBg="1" advAuto="0"/>
      <p:bldP spid="492" grpId="0" animBg="1" advAuto="0"/>
      <p:bldP spid="493" grpId="0" animBg="1" advAuto="0"/>
      <p:bldP spid="494" grpId="0" animBg="1" advAuto="0"/>
      <p:bldP spid="495" grpId="0" animBg="1" advAuto="0"/>
      <p:bldP spid="498" grpId="0" animBg="1" advAuto="0"/>
      <p:bldP spid="501" grpId="0" animBg="1" advAuto="0"/>
      <p:bldP spid="502" grpId="0" animBg="1" advAuto="0"/>
      <p:bldP spid="503" grpId="0" animBg="1" advAuto="0"/>
      <p:bldP spid="506" grpId="0" animBg="1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JUICE BOX.png" descr="JUICE BOX.png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1003" y="1781101"/>
            <a:ext cx="1781527" cy="2520000"/>
          </a:xfrm>
          <a:prstGeom prst="rect">
            <a:avLst/>
          </a:prstGeom>
          <a:ln w="3175">
            <a:miter lim="400000"/>
          </a:ln>
        </p:spPr>
      </p:pic>
      <p:pic>
        <p:nvPicPr>
          <p:cNvPr id="147" name="JUICE BOX_3.png" descr="JUICE BOX_3.png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03622" y="1781076"/>
            <a:ext cx="1781528" cy="2520000"/>
          </a:xfrm>
          <a:prstGeom prst="rect">
            <a:avLst/>
          </a:prstGeom>
          <a:ln w="3175">
            <a:miter lim="400000"/>
          </a:ln>
        </p:spPr>
      </p:pic>
      <p:pic>
        <p:nvPicPr>
          <p:cNvPr id="148" name="JUICE BOX_2.png" descr="JUICE BOX_2.png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42083" y="1782168"/>
            <a:ext cx="1781528" cy="2520000"/>
          </a:xfrm>
          <a:prstGeom prst="rect">
            <a:avLst/>
          </a:prstGeom>
          <a:ln w="3175">
            <a:miter lim="400000"/>
          </a:ln>
        </p:spPr>
      </p:pic>
      <p:sp>
        <p:nvSpPr>
          <p:cNvPr id="150" name="JB22"/>
          <p:cNvSpPr txBox="1"/>
          <p:nvPr/>
        </p:nvSpPr>
        <p:spPr>
          <a:xfrm>
            <a:off x="3915243" y="4421326"/>
            <a:ext cx="895982" cy="3390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5482" tIns="15482" rIns="15482" bIns="15482" anchor="ctr">
            <a:spAutoFit/>
          </a:bodyPr>
          <a:lstStyle>
            <a:lvl1pPr defTabSz="629061">
              <a:defRPr sz="4000">
                <a:solidFill>
                  <a:srgbClr val="471E7C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rPr sz="2000" dirty="0"/>
              <a:t>JB22</a:t>
            </a:r>
          </a:p>
        </p:txBody>
      </p:sp>
      <p:sp>
        <p:nvSpPr>
          <p:cNvPr id="151" name="JB07"/>
          <p:cNvSpPr txBox="1"/>
          <p:nvPr/>
        </p:nvSpPr>
        <p:spPr>
          <a:xfrm>
            <a:off x="2586975" y="4421326"/>
            <a:ext cx="814126" cy="3390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5482" tIns="15482" rIns="15482" bIns="15482" anchor="ctr">
            <a:spAutoFit/>
          </a:bodyPr>
          <a:lstStyle>
            <a:lvl1pPr defTabSz="629061">
              <a:defRPr sz="4000">
                <a:solidFill>
                  <a:srgbClr val="471E7C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rPr sz="2000"/>
              <a:t>JB07</a:t>
            </a:r>
          </a:p>
        </p:txBody>
      </p:sp>
      <p:sp>
        <p:nvSpPr>
          <p:cNvPr id="152" name="JB03"/>
          <p:cNvSpPr txBox="1"/>
          <p:nvPr/>
        </p:nvSpPr>
        <p:spPr>
          <a:xfrm>
            <a:off x="1227652" y="4421326"/>
            <a:ext cx="895982" cy="3390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5482" tIns="15482" rIns="15482" bIns="15482" anchor="ctr">
            <a:spAutoFit/>
          </a:bodyPr>
          <a:lstStyle>
            <a:lvl1pPr defTabSz="629061">
              <a:defRPr sz="4000">
                <a:solidFill>
                  <a:srgbClr val="583288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rPr sz="2000"/>
              <a:t>JB03</a:t>
            </a:r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JuiceBox</a:t>
            </a:r>
            <a:endParaRPr lang="en-US" dirty="0"/>
          </a:p>
        </p:txBody>
      </p:sp>
      <p:sp>
        <p:nvSpPr>
          <p:cNvPr id="1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15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  <p:sp>
        <p:nvSpPr>
          <p:cNvPr id="1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 smtClean="0"/>
              <a:t>26</a:t>
            </a:r>
            <a:endParaRPr lang="en-GB" dirty="0"/>
          </a:p>
        </p:txBody>
      </p:sp>
      <p:sp>
        <p:nvSpPr>
          <p:cNvPr id="23" name="JuiceBoxC"/>
          <p:cNvSpPr txBox="1"/>
          <p:nvPr/>
        </p:nvSpPr>
        <p:spPr>
          <a:xfrm>
            <a:off x="7570738" y="5173230"/>
            <a:ext cx="3353550" cy="50572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0963" tIns="30963" rIns="30963" bIns="30963" anchor="ctr">
            <a:spAutoFit/>
          </a:bodyPr>
          <a:lstStyle>
            <a:lvl1pPr algn="l" defTabSz="629061">
              <a:lnSpc>
                <a:spcPct val="90000"/>
              </a:lnSpc>
              <a:defRPr sz="8000" cap="small" spc="239">
                <a:solidFill>
                  <a:srgbClr val="471E7C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 algn="ctr"/>
            <a:r>
              <a:rPr sz="3200" dirty="0"/>
              <a:t>JuiceBoxC</a:t>
            </a:r>
          </a:p>
        </p:txBody>
      </p:sp>
      <p:sp>
        <p:nvSpPr>
          <p:cNvPr id="24" name="JB22"/>
          <p:cNvSpPr txBox="1"/>
          <p:nvPr/>
        </p:nvSpPr>
        <p:spPr>
          <a:xfrm>
            <a:off x="9537502" y="4390062"/>
            <a:ext cx="936000" cy="37030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0963" tIns="30963" rIns="30963" bIns="30963" anchor="ctr">
            <a:spAutoFit/>
          </a:bodyPr>
          <a:lstStyle>
            <a:lvl1pPr defTabSz="629061">
              <a:defRPr sz="4000">
                <a:solidFill>
                  <a:srgbClr val="471E7C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 algn="ctr"/>
            <a:r>
              <a:rPr sz="2000"/>
              <a:t>JB22</a:t>
            </a:r>
          </a:p>
        </p:txBody>
      </p:sp>
      <p:sp>
        <p:nvSpPr>
          <p:cNvPr id="25" name="JB07"/>
          <p:cNvSpPr txBox="1"/>
          <p:nvPr/>
        </p:nvSpPr>
        <p:spPr>
          <a:xfrm>
            <a:off x="8125336" y="4390062"/>
            <a:ext cx="936000" cy="37030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0963" tIns="30963" rIns="30963" bIns="30963" anchor="ctr">
            <a:spAutoFit/>
          </a:bodyPr>
          <a:lstStyle>
            <a:lvl1pPr defTabSz="629061">
              <a:defRPr sz="4000">
                <a:solidFill>
                  <a:srgbClr val="471E7C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 algn="ctr"/>
            <a:r>
              <a:rPr sz="2000" dirty="0"/>
              <a:t>JB07</a:t>
            </a:r>
          </a:p>
        </p:txBody>
      </p:sp>
      <p:pic>
        <p:nvPicPr>
          <p:cNvPr id="26" name="JUICE BOX_1.png" descr="JUICE BOX_1.png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02252" y="1806004"/>
            <a:ext cx="1780997" cy="2520000"/>
          </a:xfrm>
          <a:prstGeom prst="rect">
            <a:avLst/>
          </a:prstGeom>
          <a:ln w="3175">
            <a:miter lim="400000"/>
          </a:ln>
        </p:spPr>
      </p:pic>
      <p:pic>
        <p:nvPicPr>
          <p:cNvPr id="27" name="JUICE BOX_1-2.png" descr="JUICE BOX_1-2.png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90086" y="1812083"/>
            <a:ext cx="1780997" cy="2520000"/>
          </a:xfrm>
          <a:prstGeom prst="rect">
            <a:avLst/>
          </a:prstGeom>
          <a:ln w="3175">
            <a:miter lim="400000"/>
          </a:ln>
        </p:spPr>
      </p:pic>
      <p:sp>
        <p:nvSpPr>
          <p:cNvPr id="28" name="VERSIONE CORPORATE"/>
          <p:cNvSpPr txBox="1"/>
          <p:nvPr/>
        </p:nvSpPr>
        <p:spPr>
          <a:xfrm>
            <a:off x="7179326" y="5628782"/>
            <a:ext cx="4136374" cy="28413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0963" tIns="30963" rIns="30963" bIns="30963" anchor="ctr">
            <a:spAutoFit/>
          </a:bodyPr>
          <a:lstStyle>
            <a:lvl1pPr algn="l" defTabSz="629061">
              <a:lnSpc>
                <a:spcPct val="90000"/>
              </a:lnSpc>
              <a:defRPr sz="5000" cap="small" spc="150">
                <a:solidFill>
                  <a:srgbClr val="471E7C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 algn="ctr"/>
            <a:r>
              <a:rPr lang="it-IT" sz="1600" dirty="0" smtClean="0"/>
              <a:t>COMMERCIAL</a:t>
            </a:r>
            <a:endParaRPr sz="1600" dirty="0"/>
          </a:p>
        </p:txBody>
      </p:sp>
      <p:sp>
        <p:nvSpPr>
          <p:cNvPr id="29" name="JuiceBoxC"/>
          <p:cNvSpPr txBox="1"/>
          <p:nvPr/>
        </p:nvSpPr>
        <p:spPr>
          <a:xfrm>
            <a:off x="1317611" y="5173230"/>
            <a:ext cx="3353550" cy="50572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0963" tIns="30963" rIns="30963" bIns="30963" anchor="ctr">
            <a:spAutoFit/>
          </a:bodyPr>
          <a:lstStyle>
            <a:lvl1pPr algn="l" defTabSz="629061">
              <a:lnSpc>
                <a:spcPct val="90000"/>
              </a:lnSpc>
              <a:defRPr sz="8000" cap="small" spc="239">
                <a:solidFill>
                  <a:srgbClr val="471E7C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 algn="ctr"/>
            <a:r>
              <a:rPr sz="3200" dirty="0" smtClean="0"/>
              <a:t>JuiceBox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3176048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4" name="Gruppo"/>
          <p:cNvGrpSpPr/>
          <p:nvPr/>
        </p:nvGrpSpPr>
        <p:grpSpPr>
          <a:xfrm>
            <a:off x="835378" y="3286684"/>
            <a:ext cx="5963629" cy="823948"/>
            <a:chOff x="0" y="304050"/>
            <a:chExt cx="11927256" cy="1647893"/>
          </a:xfrm>
        </p:grpSpPr>
        <p:sp>
          <p:nvSpPr>
            <p:cNvPr id="372" name="JuiceStation"/>
            <p:cNvSpPr txBox="1"/>
            <p:nvPr/>
          </p:nvSpPr>
          <p:spPr>
            <a:xfrm>
              <a:off x="0" y="304050"/>
              <a:ext cx="9327360" cy="83812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15482" tIns="15482" rIns="15482" bIns="15482" numCol="1" anchor="ctr">
              <a:spAutoFit/>
            </a:bodyPr>
            <a:lstStyle>
              <a:lvl1pPr algn="l" defTabSz="629061">
                <a:lnSpc>
                  <a:spcPct val="90000"/>
                </a:lnSpc>
                <a:defRPr sz="8000" cap="small" spc="239">
                  <a:solidFill>
                    <a:srgbClr val="471E7C"/>
                  </a:solidFill>
                  <a:latin typeface="Avenir Next"/>
                  <a:ea typeface="Avenir Next"/>
                  <a:cs typeface="Avenir Next"/>
                  <a:sym typeface="Avenir Next"/>
                </a:defRPr>
              </a:lvl1pPr>
            </a:lstStyle>
            <a:p>
              <a:r>
                <a:rPr sz="2800" dirty="0"/>
                <a:t>JuiceStation</a:t>
              </a:r>
            </a:p>
          </p:txBody>
        </p:sp>
        <p:sp>
          <p:nvSpPr>
            <p:cNvPr id="373" name="LA SOLUZIONE CHE CRESCE CON TE"/>
            <p:cNvSpPr txBox="1"/>
            <p:nvPr/>
          </p:nvSpPr>
          <p:spPr>
            <a:xfrm>
              <a:off x="0" y="1390814"/>
              <a:ext cx="11927256" cy="56112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15482" tIns="15482" rIns="15482" bIns="15482" numCol="1" anchor="ctr">
              <a:spAutoFit/>
            </a:bodyPr>
            <a:lstStyle>
              <a:lvl1pPr algn="l" defTabSz="629061">
                <a:lnSpc>
                  <a:spcPct val="90000"/>
                </a:lnSpc>
                <a:defRPr sz="5000" cap="small" spc="150">
                  <a:solidFill>
                    <a:srgbClr val="471E7C"/>
                  </a:solidFill>
                  <a:latin typeface="Avenir Next"/>
                  <a:ea typeface="Avenir Next"/>
                  <a:cs typeface="Avenir Next"/>
                  <a:sym typeface="Avenir Next"/>
                </a:defRPr>
              </a:lvl1pPr>
            </a:lstStyle>
            <a:p>
              <a:r>
                <a:rPr lang="en-US" sz="1800" dirty="0" smtClean="0"/>
                <a:t>The solution that growth with you</a:t>
              </a:r>
              <a:endParaRPr lang="en-US" sz="1800" dirty="0"/>
            </a:p>
          </p:txBody>
        </p:sp>
      </p:grpSp>
      <p:grpSp>
        <p:nvGrpSpPr>
          <p:cNvPr id="6" name="Gruppo 5"/>
          <p:cNvGrpSpPr/>
          <p:nvPr/>
        </p:nvGrpSpPr>
        <p:grpSpPr>
          <a:xfrm>
            <a:off x="6799007" y="1554479"/>
            <a:ext cx="4636346" cy="4507107"/>
            <a:chOff x="7500159" y="1554480"/>
            <a:chExt cx="3935193" cy="3883232"/>
          </a:xfrm>
        </p:grpSpPr>
        <p:sp>
          <p:nvSpPr>
            <p:cNvPr id="13" name="Rettangolo 12"/>
            <p:cNvSpPr/>
            <p:nvPr/>
          </p:nvSpPr>
          <p:spPr>
            <a:xfrm>
              <a:off x="7500159" y="3484767"/>
              <a:ext cx="3800112" cy="2720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0406" tIns="20406" rIns="20406" bIns="20406" numCol="1" spcCol="38100" rtlCol="0" anchor="ctr">
              <a:spAutoFit/>
            </a:bodyPr>
            <a:lstStyle/>
            <a:p>
              <a:pPr algn="ctr" defTabSz="410766" hangingPunct="0"/>
              <a:endParaRPr lang="it-IT" sz="1500">
                <a:solidFill>
                  <a:srgbClr val="FFFFFF"/>
                </a:solidFill>
                <a:sym typeface="Helvetica Light"/>
              </a:endParaRPr>
            </a:p>
          </p:txBody>
        </p:sp>
        <p:pic>
          <p:nvPicPr>
            <p:cNvPr id="370" name="ENEL_JStation_WallBar_180823-01.png" descr="ENEL_JStation_WallBar_180823-01.png"/>
            <p:cNvPicPr>
              <a:picLocks noChangeAspect="1"/>
            </p:cNvPicPr>
            <p:nvPr/>
          </p:nvPicPr>
          <p:blipFill rotWithShape="1">
            <a:blip r:embed="rId2">
              <a:extLst/>
            </a:blip>
            <a:srcRect l="37317" t="5223" r="2909" b="4497"/>
            <a:stretch/>
          </p:blipFill>
          <p:spPr>
            <a:xfrm>
              <a:off x="7635240" y="1554480"/>
              <a:ext cx="3800112" cy="3883232"/>
            </a:xfrm>
            <a:prstGeom prst="rect">
              <a:avLst/>
            </a:prstGeom>
            <a:ln w="3175">
              <a:miter lim="400000"/>
            </a:ln>
          </p:spPr>
        </p:pic>
      </p:grp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JuiceStation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92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" grpId="0" animBg="1" advAuto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ICONIC DESIGN"/>
          <p:cNvSpPr txBox="1"/>
          <p:nvPr/>
        </p:nvSpPr>
        <p:spPr>
          <a:xfrm>
            <a:off x="1070104" y="3794230"/>
            <a:ext cx="3406646" cy="47754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5482" tIns="15482" rIns="15482" bIns="15482" anchor="ctr">
            <a:spAutoFit/>
          </a:bodyPr>
          <a:lstStyle>
            <a:lvl1pPr algn="l" defTabSz="629061">
              <a:defRPr sz="5800" cap="all" spc="174">
                <a:solidFill>
                  <a:srgbClr val="471E7C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rPr sz="2900" dirty="0"/>
              <a:t>ICONIC DESIGN</a:t>
            </a:r>
          </a:p>
        </p:txBody>
      </p:sp>
      <p:grpSp>
        <p:nvGrpSpPr>
          <p:cNvPr id="8" name="Gruppo 7"/>
          <p:cNvGrpSpPr/>
          <p:nvPr/>
        </p:nvGrpSpPr>
        <p:grpSpPr>
          <a:xfrm>
            <a:off x="4476750" y="1695021"/>
            <a:ext cx="6970971" cy="4420029"/>
            <a:chOff x="5320005" y="1446028"/>
            <a:chExt cx="5822916" cy="3902149"/>
          </a:xfrm>
        </p:grpSpPr>
        <p:sp>
          <p:nvSpPr>
            <p:cNvPr id="7" name="Rettangolo 6"/>
            <p:cNvSpPr/>
            <p:nvPr/>
          </p:nvSpPr>
          <p:spPr>
            <a:xfrm>
              <a:off x="5320005" y="3374053"/>
              <a:ext cx="5705810" cy="2720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0406" tIns="20406" rIns="20406" bIns="20406" numCol="1" spcCol="38100" rtlCol="0" anchor="ctr">
              <a:spAutoFit/>
            </a:bodyPr>
            <a:lstStyle/>
            <a:p>
              <a:pPr algn="ctr" defTabSz="410766" hangingPunct="0"/>
              <a:endParaRPr lang="it-IT" sz="1500">
                <a:solidFill>
                  <a:srgbClr val="FFFFFF"/>
                </a:solidFill>
                <a:sym typeface="Helvetica Light"/>
              </a:endParaRPr>
            </a:p>
          </p:txBody>
        </p:sp>
        <p:pic>
          <p:nvPicPr>
            <p:cNvPr id="2" name="Immagine 1"/>
            <p:cNvPicPr>
              <a:picLocks noChangeAspect="1"/>
            </p:cNvPicPr>
            <p:nvPr/>
          </p:nvPicPr>
          <p:blipFill rotWithShape="1">
            <a:blip r:embed="rId2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37111" y="1446028"/>
              <a:ext cx="5705810" cy="3902149"/>
            </a:xfrm>
            <a:prstGeom prst="rect">
              <a:avLst/>
            </a:prstGeom>
            <a:effectLst/>
          </p:spPr>
        </p:pic>
      </p:grp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JuicePole</a:t>
            </a:r>
            <a:endParaRPr lang="en-US" dirty="0"/>
          </a:p>
        </p:txBody>
      </p:sp>
      <p:sp>
        <p:nvSpPr>
          <p:cNvPr id="10" name="Segnaposto data 3"/>
          <p:cNvSpPr>
            <a:spLocks noGrp="1"/>
          </p:cNvSpPr>
          <p:nvPr>
            <p:ph type="dt" sz="half" idx="10"/>
          </p:nvPr>
        </p:nvSpPr>
        <p:spPr>
          <a:xfrm>
            <a:off x="772211" y="6434981"/>
            <a:ext cx="1510613" cy="153888"/>
          </a:xfrm>
        </p:spPr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11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  <p:sp>
        <p:nvSpPr>
          <p:cNvPr id="12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/>
          <a:p>
            <a:r>
              <a:rPr lang="en-GB" dirty="0" smtClean="0"/>
              <a:t>27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2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/>
          <p:cNvGrpSpPr/>
          <p:nvPr/>
        </p:nvGrpSpPr>
        <p:grpSpPr>
          <a:xfrm>
            <a:off x="2645180" y="1852058"/>
            <a:ext cx="6627130" cy="4492261"/>
            <a:chOff x="3524687" y="1839488"/>
            <a:chExt cx="5142627" cy="3795938"/>
          </a:xfrm>
        </p:grpSpPr>
        <p:pic>
          <p:nvPicPr>
            <p:cNvPr id="215" name="pole_pers_01.png" descr="pole_pers_01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3524687" y="1843676"/>
              <a:ext cx="1621972" cy="3784601"/>
            </a:xfrm>
            <a:prstGeom prst="rect">
              <a:avLst/>
            </a:prstGeom>
            <a:ln w="3175">
              <a:miter lim="400000"/>
            </a:ln>
          </p:spPr>
        </p:pic>
        <p:pic>
          <p:nvPicPr>
            <p:cNvPr id="216" name="pole_pers_02.png" descr="pole_pers_02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278684" y="1839488"/>
              <a:ext cx="1625601" cy="3793068"/>
            </a:xfrm>
            <a:prstGeom prst="rect">
              <a:avLst/>
            </a:prstGeom>
            <a:ln w="3175">
              <a:miter lim="400000"/>
            </a:ln>
          </p:spPr>
        </p:pic>
        <p:pic>
          <p:nvPicPr>
            <p:cNvPr id="217" name="pole_pers_03.png" descr="pole_pers_03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041713" y="1842359"/>
              <a:ext cx="1625601" cy="3793067"/>
            </a:xfrm>
            <a:prstGeom prst="rect">
              <a:avLst/>
            </a:prstGeom>
            <a:ln w="3175">
              <a:miter lim="400000"/>
            </a:ln>
          </p:spPr>
        </p:pic>
      </p:grp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JuicePole</a:t>
            </a:r>
            <a:endParaRPr lang="en-US" dirty="0"/>
          </a:p>
        </p:txBody>
      </p:sp>
      <p:sp>
        <p:nvSpPr>
          <p:cNvPr id="11" name="Segnaposto data 3"/>
          <p:cNvSpPr>
            <a:spLocks noGrp="1"/>
          </p:cNvSpPr>
          <p:nvPr>
            <p:ph type="dt" sz="half" idx="10"/>
          </p:nvPr>
        </p:nvSpPr>
        <p:spPr>
          <a:xfrm>
            <a:off x="772211" y="6434981"/>
            <a:ext cx="1510613" cy="153888"/>
          </a:xfrm>
        </p:spPr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12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  <p:sp>
        <p:nvSpPr>
          <p:cNvPr id="13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/>
          <a:p>
            <a:r>
              <a:rPr lang="en-GB" dirty="0" smtClean="0"/>
              <a:t>28</a:t>
            </a:r>
            <a:endParaRPr lang="en-GB" dirty="0"/>
          </a:p>
        </p:txBody>
      </p:sp>
      <p:sp>
        <p:nvSpPr>
          <p:cNvPr id="14" name="PERSONALIZZABILE"/>
          <p:cNvSpPr txBox="1"/>
          <p:nvPr/>
        </p:nvSpPr>
        <p:spPr>
          <a:xfrm>
            <a:off x="3197436" y="1705642"/>
            <a:ext cx="5522618" cy="46215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5482" tIns="15482" rIns="15482" bIns="15482" anchor="ctr">
            <a:spAutoFit/>
          </a:bodyPr>
          <a:lstStyle>
            <a:lvl1pPr defTabSz="629061">
              <a:defRPr sz="6000" cap="all" spc="180">
                <a:solidFill>
                  <a:srgbClr val="471E7C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 algn="ctr"/>
            <a:r>
              <a:rPr lang="it-IT" sz="2800" dirty="0" smtClean="0"/>
              <a:t>CUSTOMIZABLE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128592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 advAuto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/>
          <p:cNvGrpSpPr/>
          <p:nvPr/>
        </p:nvGrpSpPr>
        <p:grpSpPr>
          <a:xfrm>
            <a:off x="1587779" y="2167796"/>
            <a:ext cx="8673486" cy="3799417"/>
            <a:chOff x="1759229" y="1839151"/>
            <a:chExt cx="8673486" cy="3799417"/>
          </a:xfrm>
        </p:grpSpPr>
        <p:pic>
          <p:nvPicPr>
            <p:cNvPr id="228" name="pole_pers_07.png" descr="pole_pers_07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759229" y="1839151"/>
              <a:ext cx="1628322" cy="3799417"/>
            </a:xfrm>
            <a:prstGeom prst="rect">
              <a:avLst/>
            </a:prstGeom>
            <a:ln w="3175">
              <a:miter lim="400000"/>
            </a:ln>
          </p:spPr>
        </p:pic>
        <p:pic>
          <p:nvPicPr>
            <p:cNvPr id="229" name="pole_pers_08.png" descr="pole_pers_08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513226" y="1839151"/>
              <a:ext cx="1623118" cy="3787275"/>
            </a:xfrm>
            <a:prstGeom prst="rect">
              <a:avLst/>
            </a:prstGeom>
            <a:ln w="3175">
              <a:miter lim="400000"/>
            </a:ln>
          </p:spPr>
        </p:pic>
        <p:pic>
          <p:nvPicPr>
            <p:cNvPr id="230" name="pole_pers_09.png" descr="pole_pers_09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276255" y="1839151"/>
              <a:ext cx="1621972" cy="3784601"/>
            </a:xfrm>
            <a:prstGeom prst="rect">
              <a:avLst/>
            </a:prstGeom>
            <a:ln w="3175">
              <a:miter lim="400000"/>
            </a:ln>
          </p:spPr>
        </p:pic>
        <p:pic>
          <p:nvPicPr>
            <p:cNvPr id="231" name="pole_pers_10.png" descr="pole_pers_10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047714" y="1839151"/>
              <a:ext cx="1622879" cy="3786717"/>
            </a:xfrm>
            <a:prstGeom prst="rect">
              <a:avLst/>
            </a:prstGeom>
            <a:ln w="3175">
              <a:miter lim="400000"/>
            </a:ln>
          </p:spPr>
        </p:pic>
        <p:pic>
          <p:nvPicPr>
            <p:cNvPr id="232" name="pole_pers_11.png" descr="pole_pers_11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810743" y="1839151"/>
              <a:ext cx="1621972" cy="3784601"/>
            </a:xfrm>
            <a:prstGeom prst="rect">
              <a:avLst/>
            </a:prstGeom>
            <a:ln w="3175">
              <a:miter lim="400000"/>
            </a:ln>
          </p:spPr>
        </p:pic>
      </p:grp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JuicePole</a:t>
            </a:r>
            <a:endParaRPr lang="en-US" dirty="0"/>
          </a:p>
        </p:txBody>
      </p:sp>
      <p:sp>
        <p:nvSpPr>
          <p:cNvPr id="15" name="Segnaposto data 3"/>
          <p:cNvSpPr>
            <a:spLocks noGrp="1"/>
          </p:cNvSpPr>
          <p:nvPr>
            <p:ph type="dt" sz="half" idx="10"/>
          </p:nvPr>
        </p:nvSpPr>
        <p:spPr>
          <a:xfrm>
            <a:off x="772211" y="6434981"/>
            <a:ext cx="1510613" cy="153888"/>
          </a:xfrm>
        </p:spPr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16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  <p:sp>
        <p:nvSpPr>
          <p:cNvPr id="17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/>
          <a:p>
            <a:r>
              <a:rPr lang="en-GB" dirty="0" smtClean="0"/>
              <a:t>29</a:t>
            </a:r>
            <a:endParaRPr lang="en-GB" dirty="0"/>
          </a:p>
        </p:txBody>
      </p:sp>
      <p:sp>
        <p:nvSpPr>
          <p:cNvPr id="18" name="PERSONALIZZABILE"/>
          <p:cNvSpPr txBox="1"/>
          <p:nvPr/>
        </p:nvSpPr>
        <p:spPr>
          <a:xfrm>
            <a:off x="3197436" y="1705642"/>
            <a:ext cx="5522618" cy="46215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5482" tIns="15482" rIns="15482" bIns="15482" anchor="ctr">
            <a:spAutoFit/>
          </a:bodyPr>
          <a:lstStyle>
            <a:lvl1pPr defTabSz="629061">
              <a:defRPr sz="6000" cap="all" spc="180">
                <a:solidFill>
                  <a:srgbClr val="471E7C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 algn="ctr"/>
            <a:r>
              <a:rPr lang="it-IT" sz="2800" dirty="0" smtClean="0"/>
              <a:t>CUSTOMIZABLE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258287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 advAuto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LCD 10’’"/>
          <p:cNvSpPr txBox="1"/>
          <p:nvPr/>
        </p:nvSpPr>
        <p:spPr>
          <a:xfrm>
            <a:off x="2496854" y="3853907"/>
            <a:ext cx="1866208" cy="47754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5482" tIns="15482" rIns="15482" bIns="15482" anchor="ctr">
            <a:spAutoFit/>
          </a:bodyPr>
          <a:lstStyle>
            <a:lvl1pPr algn="l" defTabSz="629061">
              <a:defRPr sz="5800" cap="all" spc="174">
                <a:solidFill>
                  <a:srgbClr val="471E7C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rPr sz="2900" dirty="0"/>
              <a:t>LCD 10’’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102" y="1978742"/>
            <a:ext cx="4179875" cy="4445544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JuicePole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7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" grpId="0" animBg="1" advAuto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JuicePole</a:t>
            </a:r>
            <a:endParaRPr lang="en-US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102" y="1978742"/>
            <a:ext cx="4362278" cy="4518918"/>
          </a:xfrm>
          <a:prstGeom prst="rect">
            <a:avLst/>
          </a:prstGeom>
        </p:spPr>
      </p:pic>
      <p:sp>
        <p:nvSpPr>
          <p:cNvPr id="9" name="LCD 10’’"/>
          <p:cNvSpPr txBox="1"/>
          <p:nvPr/>
        </p:nvSpPr>
        <p:spPr>
          <a:xfrm>
            <a:off x="2496853" y="3853907"/>
            <a:ext cx="3314011" cy="47754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5482" tIns="15482" rIns="15482" bIns="15482" anchor="ctr">
            <a:spAutoFit/>
          </a:bodyPr>
          <a:lstStyle>
            <a:lvl1pPr algn="l" defTabSz="629061">
              <a:defRPr sz="5800" cap="all" spc="174">
                <a:solidFill>
                  <a:srgbClr val="471E7C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rPr lang="it-IT" sz="2900" dirty="0" smtClean="0"/>
              <a:t>CUSTOMIZABLE</a:t>
            </a:r>
            <a:endParaRPr sz="2900" dirty="0"/>
          </a:p>
        </p:txBody>
      </p:sp>
    </p:spTree>
    <p:extLst>
      <p:ext uri="{BB962C8B-B14F-4D97-AF65-F5344CB8AC3E}">
        <p14:creationId xmlns:p14="http://schemas.microsoft.com/office/powerpoint/2010/main" val="221706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 advAuto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5100" y="-76201"/>
            <a:ext cx="7124700" cy="7010401"/>
          </a:xfrm>
          <a:prstGeom prst="rect">
            <a:avLst/>
          </a:prstGeom>
        </p:spPr>
      </p:pic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JuicePole</a:t>
            </a:r>
            <a:endParaRPr lang="en-US" dirty="0"/>
          </a:p>
        </p:txBody>
      </p:sp>
      <p:sp>
        <p:nvSpPr>
          <p:cNvPr id="9" name="LCD 10’’"/>
          <p:cNvSpPr txBox="1"/>
          <p:nvPr/>
        </p:nvSpPr>
        <p:spPr>
          <a:xfrm>
            <a:off x="1917291" y="3853907"/>
            <a:ext cx="3893574" cy="47754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5482" tIns="15482" rIns="15482" bIns="15482" anchor="ctr">
            <a:spAutoFit/>
          </a:bodyPr>
          <a:lstStyle>
            <a:lvl1pPr algn="l" defTabSz="629061">
              <a:defRPr sz="5800" cap="all" spc="174">
                <a:solidFill>
                  <a:srgbClr val="471E7C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rPr lang="it-IT" sz="2900" dirty="0" err="1" smtClean="0"/>
              <a:t>Rgb</a:t>
            </a:r>
            <a:r>
              <a:rPr lang="it-IT" sz="2900" dirty="0" smtClean="0"/>
              <a:t> crown led</a:t>
            </a:r>
            <a:endParaRPr sz="29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432" t="20236" r="16463" b="20556"/>
          <a:stretch/>
        </p:blipFill>
        <p:spPr>
          <a:xfrm>
            <a:off x="6248400" y="-114301"/>
            <a:ext cx="7429500" cy="704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5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 advAuto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Triangolo"/>
          <p:cNvSpPr/>
          <p:nvPr/>
        </p:nvSpPr>
        <p:spPr>
          <a:xfrm rot="16200000">
            <a:off x="7931047" y="2300065"/>
            <a:ext cx="2119346" cy="2347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D5D6D8"/>
          </a:solidFill>
          <a:ln w="3175">
            <a:miter lim="400000"/>
          </a:ln>
        </p:spPr>
        <p:txBody>
          <a:bodyPr lIns="20406" tIns="20406" rIns="20406" bIns="20406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1500"/>
          </a:p>
        </p:txBody>
      </p:sp>
      <p:pic>
        <p:nvPicPr>
          <p:cNvPr id="250" name="jpole03.png" descr="jpole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64914" y="743626"/>
            <a:ext cx="3581400" cy="6114375"/>
          </a:xfrm>
          <a:prstGeom prst="rect">
            <a:avLst/>
          </a:prstGeom>
          <a:ln w="3175">
            <a:miter lim="400000"/>
          </a:ln>
        </p:spPr>
      </p:pic>
      <p:pic>
        <p:nvPicPr>
          <p:cNvPr id="253" name="Bocchettone.png" descr="Bocchettone.png"/>
          <p:cNvPicPr>
            <a:picLocks noChangeAspect="1"/>
          </p:cNvPicPr>
          <p:nvPr/>
        </p:nvPicPr>
        <p:blipFill>
          <a:blip r:embed="rId3">
            <a:extLst/>
          </a:blip>
          <a:srcRect l="37233" t="63092" r="35720" b="9861"/>
          <a:stretch>
            <a:fillRect/>
          </a:stretch>
        </p:blipFill>
        <p:spPr>
          <a:xfrm>
            <a:off x="9167503" y="2341888"/>
            <a:ext cx="2191525" cy="2191525"/>
          </a:xfrm>
          <a:prstGeom prst="rect">
            <a:avLst/>
          </a:prstGeom>
          <a:ln w="12700">
            <a:miter lim="400000"/>
          </a:ln>
          <a:effectLst>
            <a:outerShdw blurRad="165100" dist="60819" dir="5400000" rotWithShape="0">
              <a:srgbClr val="000000">
                <a:alpha val="26294"/>
              </a:srgbClr>
            </a:outerShdw>
          </a:effec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JuicePole</a:t>
            </a:r>
            <a:endParaRPr lang="en-US" dirty="0"/>
          </a:p>
        </p:txBody>
      </p:sp>
      <p:sp>
        <p:nvSpPr>
          <p:cNvPr id="10" name="LCD 10’’"/>
          <p:cNvSpPr txBox="1"/>
          <p:nvPr/>
        </p:nvSpPr>
        <p:spPr>
          <a:xfrm>
            <a:off x="2496853" y="3853907"/>
            <a:ext cx="3314011" cy="47754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5482" tIns="15482" rIns="15482" bIns="15482" anchor="ctr">
            <a:spAutoFit/>
          </a:bodyPr>
          <a:lstStyle>
            <a:lvl1pPr algn="l" defTabSz="629061">
              <a:defRPr sz="5800" cap="all" spc="174">
                <a:solidFill>
                  <a:srgbClr val="471E7C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rPr lang="it-IT" sz="2900" dirty="0" smtClean="0"/>
              <a:t>Easy </a:t>
            </a:r>
            <a:r>
              <a:rPr lang="it-IT" sz="2900" dirty="0" err="1" smtClean="0"/>
              <a:t>connect</a:t>
            </a:r>
            <a:endParaRPr sz="2900" dirty="0"/>
          </a:p>
        </p:txBody>
      </p:sp>
    </p:spTree>
    <p:extLst>
      <p:ext uri="{BB962C8B-B14F-4D97-AF65-F5344CB8AC3E}">
        <p14:creationId xmlns:p14="http://schemas.microsoft.com/office/powerpoint/2010/main" val="36918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" grpId="0" animBg="1" advAuto="0"/>
      <p:bldP spid="250" grpId="0" animBg="1" advAuto="0"/>
      <p:bldP spid="253" grpId="0" animBg="1" advAuto="0"/>
      <p:bldP spid="10" grpId="0" animBg="1" advAuto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Enel X Recharge</a:t>
            </a:r>
            <a:endParaRPr lang="en-US" dirty="0"/>
          </a:p>
        </p:txBody>
      </p:sp>
      <p:grpSp>
        <p:nvGrpSpPr>
          <p:cNvPr id="16" name="Gruppo 15"/>
          <p:cNvGrpSpPr>
            <a:grpSpLocks noChangeAspect="1"/>
          </p:cNvGrpSpPr>
          <p:nvPr/>
        </p:nvGrpSpPr>
        <p:grpSpPr>
          <a:xfrm>
            <a:off x="511378" y="1095565"/>
            <a:ext cx="10928923" cy="5389800"/>
            <a:chOff x="786610" y="622816"/>
            <a:chExt cx="25474567" cy="12563253"/>
          </a:xfrm>
        </p:grpSpPr>
        <p:pic>
          <p:nvPicPr>
            <p:cNvPr id="17" name="Immagine" descr="Immagin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86610" y="2523056"/>
              <a:ext cx="6091823" cy="6053146"/>
            </a:xfrm>
            <a:prstGeom prst="rect">
              <a:avLst/>
            </a:prstGeom>
            <a:ln w="3175">
              <a:miter lim="400000"/>
            </a:ln>
          </p:spPr>
        </p:pic>
        <p:pic>
          <p:nvPicPr>
            <p:cNvPr id="18" name="Immagin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61400" y="622816"/>
              <a:ext cx="5173080" cy="3800483"/>
            </a:xfrm>
            <a:prstGeom prst="rect">
              <a:avLst/>
            </a:prstGeom>
          </p:spPr>
        </p:pic>
        <p:pic>
          <p:nvPicPr>
            <p:cNvPr id="19" name="Immagine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944334" y="1961601"/>
              <a:ext cx="5344205" cy="4016854"/>
            </a:xfrm>
            <a:prstGeom prst="rect">
              <a:avLst/>
            </a:prstGeom>
          </p:spPr>
        </p:pic>
        <p:pic>
          <p:nvPicPr>
            <p:cNvPr id="20" name="Immagine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39818" y="4771286"/>
              <a:ext cx="7964067" cy="4899839"/>
            </a:xfrm>
            <a:prstGeom prst="rect">
              <a:avLst/>
            </a:prstGeom>
          </p:spPr>
        </p:pic>
        <p:pic>
          <p:nvPicPr>
            <p:cNvPr id="21" name="Immagine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23473" y="8849619"/>
              <a:ext cx="6863187" cy="4148470"/>
            </a:xfrm>
            <a:prstGeom prst="rect">
              <a:avLst/>
            </a:prstGeom>
          </p:spPr>
        </p:pic>
        <p:pic>
          <p:nvPicPr>
            <p:cNvPr id="22" name="Immagine 2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246592" y="8825843"/>
              <a:ext cx="6147945" cy="4360226"/>
            </a:xfrm>
            <a:prstGeom prst="rect">
              <a:avLst/>
            </a:prstGeom>
          </p:spPr>
        </p:pic>
        <p:grpSp>
          <p:nvGrpSpPr>
            <p:cNvPr id="23" name="Gruppo 22"/>
            <p:cNvGrpSpPr/>
            <p:nvPr/>
          </p:nvGrpSpPr>
          <p:grpSpPr>
            <a:xfrm>
              <a:off x="19125089" y="5145760"/>
              <a:ext cx="7136088" cy="4638120"/>
              <a:chOff x="9605069" y="3932909"/>
              <a:chExt cx="15109673" cy="8233223"/>
            </a:xfrm>
          </p:grpSpPr>
          <p:sp>
            <p:nvSpPr>
              <p:cNvPr id="24" name="SALVA I Tuoi punti di ricarica preferiti"/>
              <p:cNvSpPr txBox="1"/>
              <p:nvPr/>
            </p:nvSpPr>
            <p:spPr>
              <a:xfrm>
                <a:off x="9605069" y="7829756"/>
                <a:ext cx="9415138" cy="1290254"/>
              </a:xfrm>
              <a:prstGeom prst="rect">
                <a:avLst/>
              </a:prstGeom>
              <a:ln w="3175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lIns="30963" tIns="30963" rIns="30963" bIns="30963" anchor="ctr">
                <a:spAutoFit/>
              </a:bodyPr>
              <a:lstStyle>
                <a:lvl1pPr algn="l" defTabSz="629061">
                  <a:lnSpc>
                    <a:spcPct val="90000"/>
                  </a:lnSpc>
                  <a:defRPr sz="5900" cap="all" spc="177">
                    <a:solidFill>
                      <a:srgbClr val="471E7C"/>
                    </a:solidFill>
                    <a:latin typeface="Avenir Next"/>
                    <a:ea typeface="Avenir Next"/>
                    <a:cs typeface="Avenir Next"/>
                    <a:sym typeface="Avenir Next"/>
                  </a:defRPr>
                </a:lvl1pPr>
              </a:lstStyle>
              <a:p>
                <a:r>
                  <a:rPr lang="it-IT" sz="900" dirty="0" smtClean="0">
                    <a:latin typeface="+mj-lt"/>
                    <a:cs typeface="Calibri" panose="020F0502020204030204" pitchFamily="34" charset="0"/>
                  </a:rPr>
                  <a:t>SAVE YOUR FAVOURITE CHARGING POINT</a:t>
                </a:r>
                <a:endParaRPr sz="900" dirty="0">
                  <a:latin typeface="+mj-lt"/>
                  <a:cs typeface="Calibri" panose="020F0502020204030204" pitchFamily="34" charset="0"/>
                </a:endParaRPr>
              </a:p>
            </p:txBody>
          </p:sp>
          <p:pic>
            <p:nvPicPr>
              <p:cNvPr id="25" name="mock_Up_App_6.png" descr="mock_Up_App_6.png"/>
              <p:cNvPicPr>
                <a:picLocks noChangeAspect="1"/>
              </p:cNvPicPr>
              <p:nvPr/>
            </p:nvPicPr>
            <p:blipFill>
              <a:blip r:embed="rId8">
                <a:extLst/>
              </a:blip>
              <a:srcRect l="8559" r="57502"/>
              <a:stretch>
                <a:fillRect/>
              </a:stretch>
            </p:blipFill>
            <p:spPr>
              <a:xfrm>
                <a:off x="19618879" y="3932909"/>
                <a:ext cx="5095863" cy="8233223"/>
              </a:xfrm>
              <a:prstGeom prst="rect">
                <a:avLst/>
              </a:prstGeom>
              <a:ln w="12700">
                <a:miter lim="400000"/>
              </a:ln>
              <a:effectLst>
                <a:outerShdw blurRad="203200" dist="101600" dir="5400000" rotWithShape="0">
                  <a:srgbClr val="000000">
                    <a:alpha val="4851"/>
                  </a:srgbClr>
                </a:outerShd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373258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Main</a:t>
            </a:r>
            <a:r>
              <a:rPr lang="it-IT" dirty="0" smtClean="0"/>
              <a:t> Partnership</a:t>
            </a:r>
            <a:endParaRPr lang="en-US" dirty="0"/>
          </a:p>
        </p:txBody>
      </p:sp>
      <p:grpSp>
        <p:nvGrpSpPr>
          <p:cNvPr id="7" name="Gruppo 6"/>
          <p:cNvGrpSpPr/>
          <p:nvPr/>
        </p:nvGrpSpPr>
        <p:grpSpPr>
          <a:xfrm>
            <a:off x="1167902" y="1791550"/>
            <a:ext cx="9548876" cy="4180979"/>
            <a:chOff x="1331025" y="1193580"/>
            <a:chExt cx="22424546" cy="10449772"/>
          </a:xfrm>
        </p:grpSpPr>
        <p:pic>
          <p:nvPicPr>
            <p:cNvPr id="10" name="1280px-ALD_Automotive_logo.svg copia.png" descr="1280px-ALD_Automotive_logo.svg copia.png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025" y="4499106"/>
              <a:ext cx="5991404" cy="1689764"/>
            </a:xfrm>
            <a:prstGeom prst="rect">
              <a:avLst/>
            </a:prstGeom>
            <a:ln w="12700">
              <a:miter lim="400000"/>
            </a:ln>
            <a:effectLst>
              <a:outerShdw blurRad="203200" dist="60646" dir="5400000" rotWithShape="0">
                <a:srgbClr val="000000">
                  <a:alpha val="9000"/>
                </a:srgbClr>
              </a:outerShdw>
            </a:effectLst>
          </p:spPr>
        </p:pic>
        <p:pic>
          <p:nvPicPr>
            <p:cNvPr id="11" name="Immagine" descr="Immagine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20743" y="3249119"/>
              <a:ext cx="2819774" cy="2499975"/>
            </a:xfrm>
            <a:prstGeom prst="rect">
              <a:avLst/>
            </a:prstGeom>
            <a:ln w="12700">
              <a:miter lim="400000"/>
            </a:ln>
            <a:effectLst>
              <a:outerShdw blurRad="152400" dist="37628" dir="5400000" rotWithShape="0">
                <a:srgbClr val="000000">
                  <a:alpha val="9216"/>
                </a:srgbClr>
              </a:outerShdw>
            </a:effectLst>
          </p:spPr>
        </p:pic>
        <p:pic>
          <p:nvPicPr>
            <p:cNvPr id="12" name="Immagine 11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378876" y="2765550"/>
              <a:ext cx="2063073" cy="2781400"/>
            </a:xfrm>
            <a:prstGeom prst="rect">
              <a:avLst/>
            </a:prstGeom>
          </p:spPr>
        </p:pic>
        <p:pic>
          <p:nvPicPr>
            <p:cNvPr id="13" name="Immagine 12" descr="Immagine correlata"/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41949" y="9113529"/>
              <a:ext cx="4514020" cy="25298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Risultati immagini per formula e logo 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2406" y="7717380"/>
              <a:ext cx="6133500" cy="1832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6" descr="Immagine correlata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5175" y="1193580"/>
              <a:ext cx="5500731" cy="1292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0" descr="Risultati immagini per mercedes logo png"/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1616" y="7543658"/>
              <a:ext cx="4830367" cy="31397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2" descr="Immagine correlata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07825" y="3229446"/>
              <a:ext cx="3547746" cy="2959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Segnaposto data 3"/>
          <p:cNvSpPr>
            <a:spLocks noGrp="1"/>
          </p:cNvSpPr>
          <p:nvPr>
            <p:ph type="dt" sz="half" idx="10"/>
          </p:nvPr>
        </p:nvSpPr>
        <p:spPr>
          <a:xfrm>
            <a:off x="772211" y="6434981"/>
            <a:ext cx="1510613" cy="153888"/>
          </a:xfrm>
        </p:spPr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20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  <p:sp>
        <p:nvSpPr>
          <p:cNvPr id="21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664825" y="6434981"/>
            <a:ext cx="762000" cy="153888"/>
          </a:xfrm>
        </p:spPr>
        <p:txBody>
          <a:bodyPr/>
          <a:lstStyle/>
          <a:p>
            <a:fld id="{1ED2235E-0982-3B42-A838-A74550CD4449}" type="slidenum">
              <a:rPr lang="en-GB" smtClean="0"/>
              <a:pPr/>
              <a:t>39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089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VGI (V1G – V2G)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footer 10PT. Please add the relevant country to the footer.</a:t>
            </a:r>
            <a:endParaRPr lang="en-GB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40</a:t>
            </a:fld>
            <a:endParaRPr lang="en-GB" dirty="0"/>
          </a:p>
        </p:txBody>
      </p:sp>
      <p:pic>
        <p:nvPicPr>
          <p:cNvPr id="9" name="pasted-image.pdf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rcRect l="6094"/>
          <a:stretch/>
        </p:blipFill>
        <p:spPr>
          <a:xfrm>
            <a:off x="-14514" y="2538526"/>
            <a:ext cx="7746766" cy="2889911"/>
          </a:xfrm>
          <a:prstGeom prst="rect">
            <a:avLst/>
          </a:prstGeom>
          <a:ln w="3175">
            <a:miter lim="400000"/>
          </a:ln>
        </p:spPr>
      </p:pic>
      <p:pic>
        <p:nvPicPr>
          <p:cNvPr id="10" name="IMG_8367.jpg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73971" y="1745645"/>
            <a:ext cx="5940543" cy="44756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38" h="21600" extrusionOk="0">
                <a:moveTo>
                  <a:pt x="3185" y="0"/>
                </a:moveTo>
                <a:cubicBezTo>
                  <a:pt x="-1062" y="5979"/>
                  <a:pt x="-1062" y="15621"/>
                  <a:pt x="3185" y="21600"/>
                </a:cubicBezTo>
                <a:lnTo>
                  <a:pt x="18793" y="21600"/>
                </a:lnTo>
                <a:cubicBezTo>
                  <a:pt x="19489" y="20619"/>
                  <a:pt x="20070" y="19539"/>
                  <a:pt x="20538" y="18393"/>
                </a:cubicBezTo>
                <a:lnTo>
                  <a:pt x="20538" y="3207"/>
                </a:lnTo>
                <a:cubicBezTo>
                  <a:pt x="20070" y="2061"/>
                  <a:pt x="19489" y="981"/>
                  <a:pt x="18793" y="0"/>
                </a:cubicBezTo>
                <a:lnTo>
                  <a:pt x="3185" y="0"/>
                </a:lnTo>
                <a:close/>
              </a:path>
            </a:pathLst>
          </a:cu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85832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 advAuto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8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Ten</a:t>
            </a:r>
            <a:r>
              <a:rPr lang="it-IT" dirty="0" smtClean="0"/>
              <a:t> </a:t>
            </a:r>
            <a:r>
              <a:rPr lang="it-IT" dirty="0" err="1" smtClean="0"/>
              <a:t>stats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61999" y="2844800"/>
            <a:ext cx="10664825" cy="332105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2060"/>
                </a:solidFill>
                <a:hlinkClick r:id="rId2"/>
              </a:rPr>
              <a:t>https://www.linkedin.com/pulse/why-we-have-now-reached-inflexion-point-automobile-industry-reid</a:t>
            </a:r>
            <a:r>
              <a:rPr lang="en-US" sz="3200" dirty="0" smtClean="0">
                <a:solidFill>
                  <a:srgbClr val="002060"/>
                </a:solidFill>
                <a:hlinkClick r:id="rId2"/>
              </a:rPr>
              <a:t>/</a:t>
            </a:r>
            <a:endParaRPr lang="en-US" sz="3200" dirty="0" smtClean="0">
              <a:solidFill>
                <a:srgbClr val="002060"/>
              </a:solidFill>
            </a:endParaRPr>
          </a:p>
          <a:p>
            <a:pPr algn="ctr"/>
            <a:endParaRPr lang="en-US" sz="32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42</a:t>
            </a:fld>
            <a:endParaRPr lang="en-GB" dirty="0"/>
          </a:p>
        </p:txBody>
      </p:sp>
      <p:sp>
        <p:nvSpPr>
          <p:cNvPr id="9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282825" y="6434981"/>
            <a:ext cx="8381999" cy="153888"/>
          </a:xfrm>
        </p:spPr>
        <p:txBody>
          <a:bodyPr/>
          <a:lstStyle/>
          <a:p>
            <a:r>
              <a:rPr lang="en-GB" dirty="0" smtClean="0"/>
              <a:t>Enel X e-Mobility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175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2000" y="670120"/>
            <a:ext cx="7777316" cy="415245"/>
          </a:xfrm>
        </p:spPr>
        <p:txBody>
          <a:bodyPr/>
          <a:lstStyle/>
          <a:p>
            <a:r>
              <a:rPr lang="it-IT" dirty="0"/>
              <a:t>Le soluzioni tecnologiche per la ricarica pubblica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F8EF-AB7E-8B46-999D-090F56F9ACE9}" type="datetime1">
              <a:rPr lang="en-GB" smtClean="0"/>
              <a:pPr/>
              <a:t>22/11/2018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footer 10PT. Please add the relevant country to the footer.</a:t>
            </a:r>
            <a:endParaRPr lang="en-GB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43</a:t>
            </a:fld>
            <a:endParaRPr lang="en-GB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 dirty="0"/>
              <a:t>Enel X ha un portafoglio completo di soluzioni tecnologiche che soddisfano le esigenze di tutti i clienti</a:t>
            </a:r>
          </a:p>
          <a:p>
            <a:endParaRPr lang="en-US" dirty="0"/>
          </a:p>
        </p:txBody>
      </p:sp>
      <p:sp>
        <p:nvSpPr>
          <p:cNvPr id="9" name="Slide Number Placeholder 1"/>
          <p:cNvSpPr txBox="1">
            <a:spLocks/>
          </p:cNvSpPr>
          <p:nvPr/>
        </p:nvSpPr>
        <p:spPr>
          <a:xfrm>
            <a:off x="10664825" y="6434981"/>
            <a:ext cx="762000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lnSpc>
                <a:spcPct val="90000"/>
              </a:lnSpc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ED2235E-0982-3B42-A838-A74550CD4449}" type="slidenum">
              <a:rPr lang="it-IT" smtClean="0"/>
              <a:pPr/>
              <a:t>43</a:t>
            </a:fld>
            <a:endParaRPr lang="it-IT" dirty="0"/>
          </a:p>
        </p:txBody>
      </p:sp>
      <p:pic>
        <p:nvPicPr>
          <p:cNvPr id="10" name="Picture 8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50" y="1646265"/>
            <a:ext cx="11288700" cy="5039428"/>
          </a:xfrm>
          <a:prstGeom prst="rect">
            <a:avLst/>
          </a:prstGeom>
        </p:spPr>
      </p:pic>
      <p:sp>
        <p:nvSpPr>
          <p:cNvPr id="11" name="Rectangle 9"/>
          <p:cNvSpPr/>
          <p:nvPr/>
        </p:nvSpPr>
        <p:spPr>
          <a:xfrm>
            <a:off x="2074460" y="1646265"/>
            <a:ext cx="7724633" cy="4145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dirty="0" err="1" smtClean="0"/>
          </a:p>
        </p:txBody>
      </p:sp>
      <p:sp>
        <p:nvSpPr>
          <p:cNvPr id="12" name="Rectangle 17"/>
          <p:cNvSpPr/>
          <p:nvPr/>
        </p:nvSpPr>
        <p:spPr>
          <a:xfrm>
            <a:off x="10836322" y="6020434"/>
            <a:ext cx="780198" cy="4145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dirty="0" err="1" smtClean="0"/>
          </a:p>
        </p:txBody>
      </p:sp>
      <p:sp>
        <p:nvSpPr>
          <p:cNvPr id="13" name="Rectangle 18"/>
          <p:cNvSpPr/>
          <p:nvPr/>
        </p:nvSpPr>
        <p:spPr>
          <a:xfrm>
            <a:off x="451650" y="6174322"/>
            <a:ext cx="953068" cy="4145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dirty="0" err="1" smtClean="0"/>
          </a:p>
        </p:txBody>
      </p:sp>
    </p:spTree>
    <p:extLst>
      <p:ext uri="{BB962C8B-B14F-4D97-AF65-F5344CB8AC3E}">
        <p14:creationId xmlns:p14="http://schemas.microsoft.com/office/powerpoint/2010/main" val="254429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927" t="27312" r="33710" b="31828"/>
          <a:stretch/>
        </p:blipFill>
        <p:spPr>
          <a:xfrm>
            <a:off x="4380271" y="1873044"/>
            <a:ext cx="3701846" cy="280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333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VwjC8C2T9imwIlH2BU05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6iuLAe_S1aQxSSMJJqUI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ToDXfvdTlO1WKFrRaYl6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ftjKioGQIWmSN6NDZiTi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TE7EUfoRiCEJ_kLU1QjH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AK1rN2RKG1JUM_rPj7L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7bynxsJT9qrT1GzIDTMP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GHxUi1HRZWePw9ndDTvj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pBgkrk4Rmu0gPmo7RL2w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j7io9_0SxiNP9VtJJRoq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1KOGHS6RAa5hkh9IRqOP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0DKslhaQt.8a2YYFYM3e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lt1wSfLRmOVsiz7UQNX3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SPKMVn1SXiiOg1mAjq6a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CDRso6bQLm2AnFWOtx8l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mFZrVnuT8yyTzMHGUPIA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CxdvU6ORdqXMvpBkF_wU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70WVp1cT9SiJPqgY.OiL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3xfUWCjS_qnQU1KVZG4j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ZmDvsidTSKqcu8SIs3P.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EdUcZHwSs2sfiJLXIZbj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lAzicCvQYW1iulq3jlew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15NM1KXQkWkinNw7PlRs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dyy1RQeTz.sNrjYhylGb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ZLepwVCRg2I7D_pD07Jz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pAeglQmQjaNn.Zxm4b.f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sILhSWMQ2KsEaEU5oHw7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mDjxU_XScGj3D8xtO5G0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Fc1B2u7Rq6EemonE51VG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viddP7ATq2VHDXwUWxYeA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WxMVQXpTyS8julHXOj1e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RTGziNGScCbl8XevL1kgQ"/>
</p:tagLst>
</file>

<file path=ppt/theme/theme1.xml><?xml version="1.0" encoding="utf-8"?>
<a:theme xmlns:a="http://schemas.openxmlformats.org/drawingml/2006/main" name="Enel Template v3.1">
  <a:themeElements>
    <a:clrScheme name="EnelX Color Palette">
      <a:dk1>
        <a:srgbClr val="000000"/>
      </a:dk1>
      <a:lt1>
        <a:srgbClr val="FFFFFF"/>
      </a:lt1>
      <a:dk2>
        <a:srgbClr val="C6C6C6"/>
      </a:dk2>
      <a:lt2>
        <a:srgbClr val="EDEEE8"/>
      </a:lt2>
      <a:accent1>
        <a:srgbClr val="461E7D"/>
      </a:accent1>
      <a:accent2>
        <a:srgbClr val="0000FA"/>
      </a:accent2>
      <a:accent3>
        <a:srgbClr val="FF009D"/>
      </a:accent3>
      <a:accent4>
        <a:srgbClr val="FF7823"/>
      </a:accent4>
      <a:accent5>
        <a:srgbClr val="1E2C64"/>
      </a:accent5>
      <a:accent6>
        <a:srgbClr val="00FF91"/>
      </a:accent6>
      <a:hlink>
        <a:srgbClr val="00FFFA"/>
      </a:hlink>
      <a:folHlink>
        <a:srgbClr val="FFF559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72000" tIns="36000" rIns="72000" bIns="36000"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20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Presentation1" id="{703D1AA0-280A-A54B-BE41-99998C612D32}" vid="{9E2E30AD-9007-784B-9E4B-ACEEBB141EE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White">
    <a:dk1>
      <a:srgbClr val="000000"/>
    </a:dk1>
    <a:lt1>
      <a:srgbClr val="FFFFFF"/>
    </a:lt1>
    <a:dk2>
      <a:srgbClr val="53585F"/>
    </a:dk2>
    <a:lt2>
      <a:srgbClr val="DCDEE0"/>
    </a:lt2>
    <a:accent1>
      <a:srgbClr val="0365C0"/>
    </a:accent1>
    <a:accent2>
      <a:srgbClr val="00882B"/>
    </a:accent2>
    <a:accent3>
      <a:srgbClr val="DCBD23"/>
    </a:accent3>
    <a:accent4>
      <a:srgbClr val="DE6A10"/>
    </a:accent4>
    <a:accent5>
      <a:srgbClr val="C82506"/>
    </a:accent5>
    <a:accent6>
      <a:srgbClr val="773F9B"/>
    </a:accent6>
    <a:hlink>
      <a:srgbClr val="0000FF"/>
    </a:hlink>
    <a:folHlink>
      <a:srgbClr val="FF00FF"/>
    </a:folHlink>
  </a:clrScheme>
  <a:fontScheme name="White">
    <a:majorFont>
      <a:latin typeface="Helvetica Light"/>
      <a:ea typeface="Helvetica Light"/>
      <a:cs typeface="Helvetica Light"/>
    </a:majorFont>
    <a:minorFont>
      <a:latin typeface="Helvetica Light"/>
      <a:ea typeface="Helvetica Light"/>
      <a:cs typeface="Helvetica Light"/>
    </a:minorFont>
  </a:fontScheme>
  <a:fmtScheme name="Whit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29999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4999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25400" dist="12700" dir="5400000" rotWithShape="0">
            <a:srgbClr val="000000">
              <a:alpha val="50000"/>
            </a:srgbClr>
          </a:outerShdw>
        </a:effectLst>
      </a:effectStyle>
      <a:effectStyle>
        <a:effectLst>
          <a:outerShdw blurRad="38100" rotWithShape="0">
            <a:srgbClr val="000000">
              <a:alpha val="50000"/>
            </a:srgbClr>
          </a:outerShdw>
        </a:effectLst>
      </a:effectStyle>
      <a:effectStyle>
        <a:effectLst>
          <a:outerShdw blurRad="25400" dist="12700" dir="5400000" rotWithShape="0">
            <a:srgbClr val="000000">
              <a:alpha val="50000"/>
            </a:srgbClr>
          </a:outerShdw>
        </a:effectLst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607EAB0F6225468C08B3B5BE402A77" ma:contentTypeVersion="7" ma:contentTypeDescription="Create a new document." ma:contentTypeScope="" ma:versionID="410a21bcb509057467e329f6be311eec">
  <xsd:schema xmlns:xsd="http://www.w3.org/2001/XMLSchema" xmlns:xs="http://www.w3.org/2001/XMLSchema" xmlns:p="http://schemas.microsoft.com/office/2006/metadata/properties" xmlns:ns2="2517fa9e-3032-40dd-be50-7d7f052dc805" xmlns:ns3="b49d5a2f-5b6a-48d6-b72f-9b257f2fcfad" targetNamespace="http://schemas.microsoft.com/office/2006/metadata/properties" ma:root="true" ma:fieldsID="a4987ba36ad133205cb39cbcae35e887" ns2:_="" ns3:_="">
    <xsd:import namespace="2517fa9e-3032-40dd-be50-7d7f052dc805"/>
    <xsd:import namespace="b49d5a2f-5b6a-48d6-b72f-9b257f2fcf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17fa9e-3032-40dd-be50-7d7f052dc8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9d5a2f-5b6a-48d6-b72f-9b257f2fcfad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B89CD87-46AD-41FC-A149-59BD7A038F05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2517fa9e-3032-40dd-be50-7d7f052dc805"/>
    <ds:schemaRef ds:uri="http://purl.org/dc/dcmitype/"/>
    <ds:schemaRef ds:uri="http://schemas.microsoft.com/office/infopath/2007/PartnerControls"/>
    <ds:schemaRef ds:uri="b49d5a2f-5b6a-48d6-b72f-9b257f2fcfad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DE68405-A3D7-422B-8CCE-E4AE104EF1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517fa9e-3032-40dd-be50-7d7f052dc805"/>
    <ds:schemaRef ds:uri="b49d5a2f-5b6a-48d6-b72f-9b257f2fcf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9CBB86C-89C3-43D5-B592-E29A846889F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1144</Words>
  <Application>Microsoft Office PowerPoint</Application>
  <PresentationFormat>Personalizzato</PresentationFormat>
  <Paragraphs>369</Paragraphs>
  <Slides>44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44</vt:i4>
      </vt:variant>
    </vt:vector>
  </HeadingPairs>
  <TitlesOfParts>
    <vt:vector size="45" baseType="lpstr">
      <vt:lpstr>Enel Template v3.1</vt:lpstr>
      <vt:lpstr>Intelligent Charging Solutions Home, Office, Roadside   Lucio Tropea – Enel X Global Marketing</vt:lpstr>
      <vt:lpstr>Enel X</vt:lpstr>
      <vt:lpstr>e-Mobility</vt:lpstr>
      <vt:lpstr>Electric Vehicle scenario</vt:lpstr>
      <vt:lpstr>Electric Vehicles doubling in Italy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Quanto dura una ricarica?</vt:lpstr>
      <vt:lpstr>Presentazione standard di PowerPoint</vt:lpstr>
      <vt:lpstr>Presentazione standard di PowerPoint</vt:lpstr>
      <vt:lpstr>L’autonomia dei veicoli elettrici già oggi garantisce gli spostamenti giornalieri</vt:lpstr>
      <vt:lpstr>Desperate charging</vt:lpstr>
      <vt:lpstr>Tesla Supercharger</vt:lpstr>
      <vt:lpstr>Ionity</vt:lpstr>
      <vt:lpstr>Tesla CCS socket</vt:lpstr>
      <vt:lpstr>Il piano di Enel X per la rete pubblica italiana</vt:lpstr>
      <vt:lpstr>Presentazione standard di PowerPoint</vt:lpstr>
      <vt:lpstr>EV Models launch </vt:lpstr>
      <vt:lpstr>Government bans </vt:lpstr>
      <vt:lpstr>CO2 Emissions reduction targets</vt:lpstr>
      <vt:lpstr>Status on CO2 Emissions</vt:lpstr>
      <vt:lpstr>Presentazione standard di PowerPoint</vt:lpstr>
      <vt:lpstr>Electric Vehicles benefits</vt:lpstr>
      <vt:lpstr>Presentazione standard di PowerPoint</vt:lpstr>
      <vt:lpstr>Intelligent Charging Solutions</vt:lpstr>
      <vt:lpstr>JuiceBox</vt:lpstr>
      <vt:lpstr>JuiceStation</vt:lpstr>
      <vt:lpstr>JuicePole</vt:lpstr>
      <vt:lpstr>JuicePole</vt:lpstr>
      <vt:lpstr>JuicePole</vt:lpstr>
      <vt:lpstr>JuicePole</vt:lpstr>
      <vt:lpstr>JuicePole</vt:lpstr>
      <vt:lpstr>JuicePole</vt:lpstr>
      <vt:lpstr>JuicePole</vt:lpstr>
      <vt:lpstr>Enel X Recharge</vt:lpstr>
      <vt:lpstr>Main Partnership</vt:lpstr>
      <vt:lpstr>VGI (V1G – V2G)</vt:lpstr>
      <vt:lpstr>Presentazione standard di PowerPoint</vt:lpstr>
      <vt:lpstr>Ten stats</vt:lpstr>
      <vt:lpstr>Le soluzioni tecnologiche per la ricarica pubblica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Enel X PowerPoint  Template</dc:title>
  <dc:creator/>
  <cp:lastModifiedBy/>
  <cp:revision>3</cp:revision>
  <cp:lastPrinted>2017-11-21T19:44:34Z</cp:lastPrinted>
  <dcterms:created xsi:type="dcterms:W3CDTF">2016-02-10T15:14:59Z</dcterms:created>
  <dcterms:modified xsi:type="dcterms:W3CDTF">2018-11-22T08:21:57Z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0x0101001D607EAB0F6225468C08B3B5BE402A77</vt:lpwstr>
  </property>
</Properties>
</file>